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C643B-65F3-401A-BAF2-F808293D1CFC}" type="datetimeFigureOut">
              <a:rPr lang="en-US" smtClean="0"/>
              <a:t>11/22/2019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8EC02-AA67-43C6-B7F5-F347E9D56017}" type="slidenum">
              <a:rPr lang="en-US" smtClean="0"/>
              <a:t>‹#›</a:t>
            </a:fld>
            <a:endParaRPr lang="en-US"/>
          </a:p>
        </p:txBody>
      </p:sp>
    </p:spTree>
    <p:extLst>
      <p:ext uri="{BB962C8B-B14F-4D97-AF65-F5344CB8AC3E}">
        <p14:creationId xmlns:p14="http://schemas.microsoft.com/office/powerpoint/2010/main" val="377096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i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i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dirty="0"/>
          </a:p>
        </p:txBody>
      </p:sp>
    </p:spTree>
    <p:extLst>
      <p:ext uri="{BB962C8B-B14F-4D97-AF65-F5344CB8AC3E}">
        <p14:creationId xmlns:p14="http://schemas.microsoft.com/office/powerpoint/2010/main" val="929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i47: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i4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16827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i54: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i5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280807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i63: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i6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26215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204993b6_0_42: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204993b6_0_4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98681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204993b6_0_99: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204993b6_0_9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82457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i71: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i7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1605394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i79: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i7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4204542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i8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i8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97399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a247cc5_15: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a247cc5_1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4260853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i95: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i9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44600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204993b6_0_53: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204993b6_0_5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55966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i103: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i10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252045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i11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i11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1575873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i116: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i11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dirty="0"/>
          </a:p>
        </p:txBody>
      </p:sp>
    </p:spTree>
    <p:extLst>
      <p:ext uri="{BB962C8B-B14F-4D97-AF65-F5344CB8AC3E}">
        <p14:creationId xmlns:p14="http://schemas.microsoft.com/office/powerpoint/2010/main" val="2867963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204993b6_0_3: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204993b6_0_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63687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204993b6_0_12: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204993b6_0_1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188241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204993b6_0_18: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204993b6_0_18: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386417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7f406abe_0_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07f406abe_0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746321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204993b6_0_24: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204993b6_0_2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533857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0bffe339_0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0bffe339_0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1242575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i123: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i12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188316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i19: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i1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49303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bffe339_09: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0bffe339_0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495134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i139: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i13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1383282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f2b44c351_0_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f2b44c351_0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749953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i147: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i14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052045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i154: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i154: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091268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i162: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i16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301928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i17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i17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751914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204993b6_0_201: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8204993b6_0_20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192802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08e310711_0_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08e310711_0_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87628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i25: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i25: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106549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i32: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i32: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190128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d23aa756_0_3: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ed23aa756_0_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33415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204993b6_0_110: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204993b6_0_11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328502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i39: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i3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86246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d4bbe7b8_0_3:notes"/>
          <p:cNvSpPr>
            <a:spLocks noGrp="1" noRot="1" noChangeAspect="1"/>
          </p:cNvSpPr>
          <p:nvPr>
            <p:ph type="sldImg" idx="2"/>
          </p:nvPr>
        </p:nvSpPr>
        <p:spPr>
          <a:xfrm>
            <a:off x="1270000" y="762000"/>
            <a:ext cx="5080000"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d4bbe7b8_0_3: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extLst>
      <p:ext uri="{BB962C8B-B14F-4D97-AF65-F5344CB8AC3E}">
        <p14:creationId xmlns:p14="http://schemas.microsoft.com/office/powerpoint/2010/main" val="290431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DF98B-2A4F-4B7B-B298-A540CD24ED6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265992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DF98B-2A4F-4B7B-B298-A540CD24ED6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195147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DF98B-2A4F-4B7B-B298-A540CD24ED6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73510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3390096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1097280" y="2743200"/>
            <a:ext cx="9997440" cy="1097280"/>
          </a:xfrm>
          <a:prstGeom prst="rect">
            <a:avLst/>
          </a:prstGeom>
          <a:noFill/>
          <a:ln>
            <a:noFill/>
          </a:ln>
        </p:spPr>
        <p:txBody>
          <a:bodyPr spcFirstLastPara="1" wrap="square" lIns="91425" tIns="91425" rIns="91425" bIns="91425" anchor="t" anchorCtr="0"/>
          <a:lstStyle>
            <a:lvl1pPr lvl="0" algn="ctr">
              <a:spcBef>
                <a:spcPts val="0"/>
              </a:spcBef>
              <a:spcAft>
                <a:spcPts val="0"/>
              </a:spcAft>
              <a:buSzPts val="4800"/>
              <a:buChar char="●"/>
              <a:defRPr sz="4320"/>
            </a:lvl1pPr>
            <a:lvl2pPr lvl="1" algn="ctr">
              <a:spcBef>
                <a:spcPts val="0"/>
              </a:spcBef>
              <a:spcAft>
                <a:spcPts val="0"/>
              </a:spcAft>
              <a:buSzPts val="4800"/>
              <a:buChar char="○"/>
              <a:defRPr sz="4320"/>
            </a:lvl2pPr>
            <a:lvl3pPr lvl="2" algn="ctr">
              <a:spcBef>
                <a:spcPts val="0"/>
              </a:spcBef>
              <a:spcAft>
                <a:spcPts val="0"/>
              </a:spcAft>
              <a:buSzPts val="4800"/>
              <a:buChar char="■"/>
              <a:defRPr sz="4320"/>
            </a:lvl3pPr>
            <a:lvl4pPr lvl="3" algn="ctr">
              <a:spcBef>
                <a:spcPts val="0"/>
              </a:spcBef>
              <a:spcAft>
                <a:spcPts val="0"/>
              </a:spcAft>
              <a:buSzPts val="4800"/>
              <a:buChar char="●"/>
              <a:defRPr sz="4320"/>
            </a:lvl4pPr>
            <a:lvl5pPr lvl="4" algn="ctr">
              <a:spcBef>
                <a:spcPts val="0"/>
              </a:spcBef>
              <a:spcAft>
                <a:spcPts val="0"/>
              </a:spcAft>
              <a:buSzPts val="4800"/>
              <a:buChar char="○"/>
              <a:defRPr sz="4320"/>
            </a:lvl5pPr>
            <a:lvl6pPr lvl="5" algn="ctr">
              <a:spcBef>
                <a:spcPts val="0"/>
              </a:spcBef>
              <a:spcAft>
                <a:spcPts val="0"/>
              </a:spcAft>
              <a:buSzPts val="4800"/>
              <a:buChar char="■"/>
              <a:defRPr sz="4320"/>
            </a:lvl6pPr>
            <a:lvl7pPr lvl="6" algn="ctr">
              <a:spcBef>
                <a:spcPts val="0"/>
              </a:spcBef>
              <a:spcAft>
                <a:spcPts val="0"/>
              </a:spcAft>
              <a:buSzPts val="4800"/>
              <a:buChar char="●"/>
              <a:defRPr sz="4320"/>
            </a:lvl7pPr>
            <a:lvl8pPr lvl="7" algn="ctr">
              <a:spcBef>
                <a:spcPts val="0"/>
              </a:spcBef>
              <a:spcAft>
                <a:spcPts val="0"/>
              </a:spcAft>
              <a:buSzPts val="4800"/>
              <a:buChar char="○"/>
              <a:defRPr sz="4320"/>
            </a:lvl8pPr>
            <a:lvl9pPr lvl="8" algn="ctr">
              <a:spcBef>
                <a:spcPts val="0"/>
              </a:spcBef>
              <a:spcAft>
                <a:spcPts val="0"/>
              </a:spcAft>
              <a:buSzPts val="4800"/>
              <a:buChar char="■"/>
              <a:defRPr sz="4320"/>
            </a:lvl9pPr>
          </a:lstStyle>
          <a:p>
            <a:endParaRPr/>
          </a:p>
        </p:txBody>
      </p:sp>
      <p:sp>
        <p:nvSpPr>
          <p:cNvPr id="9" name="Google Shape;9;p3"/>
          <p:cNvSpPr txBox="1">
            <a:spLocks noGrp="1"/>
          </p:cNvSpPr>
          <p:nvPr>
            <p:ph type="subTitle" idx="1"/>
          </p:nvPr>
        </p:nvSpPr>
        <p:spPr>
          <a:xfrm>
            <a:off x="2194560" y="4114800"/>
            <a:ext cx="7802880" cy="822960"/>
          </a:xfrm>
          <a:prstGeom prst="rect">
            <a:avLst/>
          </a:prstGeom>
          <a:noFill/>
          <a:ln>
            <a:noFill/>
          </a:ln>
        </p:spPr>
        <p:txBody>
          <a:bodyPr spcFirstLastPara="1" wrap="square" lIns="91425" tIns="91425" rIns="91425" bIns="91425" anchor="t" anchorCtr="0"/>
          <a:lstStyle>
            <a:lvl1pPr lvl="0" algn="ctr">
              <a:spcBef>
                <a:spcPts val="0"/>
              </a:spcBef>
              <a:spcAft>
                <a:spcPts val="0"/>
              </a:spcAft>
              <a:buSzPts val="3200"/>
              <a:buChar char="●"/>
              <a:defRPr sz="2880"/>
            </a:lvl1pPr>
            <a:lvl2pPr lvl="1" algn="ctr">
              <a:spcBef>
                <a:spcPts val="0"/>
              </a:spcBef>
              <a:spcAft>
                <a:spcPts val="0"/>
              </a:spcAft>
              <a:buSzPts val="3200"/>
              <a:buChar char="○"/>
              <a:defRPr sz="2880"/>
            </a:lvl2pPr>
            <a:lvl3pPr lvl="2" algn="ctr">
              <a:spcBef>
                <a:spcPts val="0"/>
              </a:spcBef>
              <a:spcAft>
                <a:spcPts val="0"/>
              </a:spcAft>
              <a:buSzPts val="3200"/>
              <a:buChar char="■"/>
              <a:defRPr sz="2880"/>
            </a:lvl3pPr>
            <a:lvl4pPr lvl="3" algn="ctr">
              <a:spcBef>
                <a:spcPts val="0"/>
              </a:spcBef>
              <a:spcAft>
                <a:spcPts val="0"/>
              </a:spcAft>
              <a:buSzPts val="3200"/>
              <a:buChar char="●"/>
              <a:defRPr sz="2880"/>
            </a:lvl4pPr>
            <a:lvl5pPr lvl="4" algn="ctr">
              <a:spcBef>
                <a:spcPts val="0"/>
              </a:spcBef>
              <a:spcAft>
                <a:spcPts val="0"/>
              </a:spcAft>
              <a:buSzPts val="3200"/>
              <a:buChar char="○"/>
              <a:defRPr sz="2880"/>
            </a:lvl5pPr>
            <a:lvl6pPr lvl="5" algn="ctr">
              <a:spcBef>
                <a:spcPts val="0"/>
              </a:spcBef>
              <a:spcAft>
                <a:spcPts val="0"/>
              </a:spcAft>
              <a:buSzPts val="3200"/>
              <a:buChar char="■"/>
              <a:defRPr sz="2880"/>
            </a:lvl6pPr>
            <a:lvl7pPr lvl="6" algn="ctr">
              <a:spcBef>
                <a:spcPts val="0"/>
              </a:spcBef>
              <a:spcAft>
                <a:spcPts val="0"/>
              </a:spcAft>
              <a:buSzPts val="3200"/>
              <a:buChar char="●"/>
              <a:defRPr sz="2880"/>
            </a:lvl7pPr>
            <a:lvl8pPr lvl="7" algn="ctr">
              <a:spcBef>
                <a:spcPts val="0"/>
              </a:spcBef>
              <a:spcAft>
                <a:spcPts val="0"/>
              </a:spcAft>
              <a:buSzPts val="3200"/>
              <a:buChar char="○"/>
              <a:defRPr sz="2880"/>
            </a:lvl8pPr>
            <a:lvl9pPr lvl="8" algn="ctr">
              <a:spcBef>
                <a:spcPts val="0"/>
              </a:spcBef>
              <a:spcAft>
                <a:spcPts val="0"/>
              </a:spcAft>
              <a:buSzPts val="3200"/>
              <a:buChar char="■"/>
              <a:defRPr sz="2880"/>
            </a:lvl9pPr>
          </a:lstStyle>
          <a:p>
            <a:endParaRPr/>
          </a:p>
        </p:txBody>
      </p:sp>
    </p:spTree>
    <p:extLst>
      <p:ext uri="{BB962C8B-B14F-4D97-AF65-F5344CB8AC3E}">
        <p14:creationId xmlns:p14="http://schemas.microsoft.com/office/powerpoint/2010/main" val="3277499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365760" y="274320"/>
            <a:ext cx="11460480" cy="82296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3839"/>
            </a:lvl1pPr>
            <a:lvl2pPr lvl="1">
              <a:spcBef>
                <a:spcPts val="0"/>
              </a:spcBef>
              <a:spcAft>
                <a:spcPts val="0"/>
              </a:spcAft>
              <a:buSzPts val="4267"/>
              <a:buChar char="○"/>
              <a:defRPr sz="3839"/>
            </a:lvl2pPr>
            <a:lvl3pPr lvl="2">
              <a:spcBef>
                <a:spcPts val="0"/>
              </a:spcBef>
              <a:spcAft>
                <a:spcPts val="0"/>
              </a:spcAft>
              <a:buSzPts val="4267"/>
              <a:buChar char="■"/>
              <a:defRPr sz="3839"/>
            </a:lvl3pPr>
            <a:lvl4pPr lvl="3">
              <a:spcBef>
                <a:spcPts val="0"/>
              </a:spcBef>
              <a:spcAft>
                <a:spcPts val="0"/>
              </a:spcAft>
              <a:buSzPts val="4267"/>
              <a:buChar char="●"/>
              <a:defRPr sz="3839"/>
            </a:lvl4pPr>
            <a:lvl5pPr lvl="4">
              <a:spcBef>
                <a:spcPts val="0"/>
              </a:spcBef>
              <a:spcAft>
                <a:spcPts val="0"/>
              </a:spcAft>
              <a:buSzPts val="4267"/>
              <a:buChar char="○"/>
              <a:defRPr sz="3839"/>
            </a:lvl5pPr>
            <a:lvl6pPr lvl="5">
              <a:spcBef>
                <a:spcPts val="0"/>
              </a:spcBef>
              <a:spcAft>
                <a:spcPts val="0"/>
              </a:spcAft>
              <a:buSzPts val="4267"/>
              <a:buChar char="■"/>
              <a:defRPr sz="3839"/>
            </a:lvl6pPr>
            <a:lvl7pPr lvl="6">
              <a:spcBef>
                <a:spcPts val="0"/>
              </a:spcBef>
              <a:spcAft>
                <a:spcPts val="0"/>
              </a:spcAft>
              <a:buSzPts val="4267"/>
              <a:buChar char="●"/>
              <a:defRPr sz="3839"/>
            </a:lvl7pPr>
            <a:lvl8pPr lvl="7">
              <a:spcBef>
                <a:spcPts val="0"/>
              </a:spcBef>
              <a:spcAft>
                <a:spcPts val="0"/>
              </a:spcAft>
              <a:buSzPts val="4267"/>
              <a:buChar char="○"/>
              <a:defRPr sz="3839"/>
            </a:lvl8pPr>
            <a:lvl9pPr lvl="8">
              <a:spcBef>
                <a:spcPts val="0"/>
              </a:spcBef>
              <a:spcAft>
                <a:spcPts val="0"/>
              </a:spcAft>
              <a:buSzPts val="4267"/>
              <a:buChar char="■"/>
              <a:defRPr sz="3839"/>
            </a:lvl9pPr>
          </a:lstStyle>
          <a:p>
            <a:endParaRPr/>
          </a:p>
        </p:txBody>
      </p:sp>
      <p:sp>
        <p:nvSpPr>
          <p:cNvPr id="12" name="Google Shape;12;p4"/>
          <p:cNvSpPr txBox="1">
            <a:spLocks noGrp="1"/>
          </p:cNvSpPr>
          <p:nvPr>
            <p:ph type="body" idx="1"/>
          </p:nvPr>
        </p:nvSpPr>
        <p:spPr>
          <a:xfrm>
            <a:off x="365760" y="1645920"/>
            <a:ext cx="11460480" cy="4937760"/>
          </a:xfrm>
          <a:prstGeom prst="rect">
            <a:avLst/>
          </a:prstGeom>
          <a:noFill/>
          <a:ln>
            <a:noFill/>
          </a:ln>
        </p:spPr>
        <p:txBody>
          <a:bodyPr spcFirstLastPara="1" wrap="square" lIns="91425" tIns="91425" rIns="91425" bIns="91425" anchor="t" anchorCtr="0"/>
          <a:lstStyle>
            <a:lvl1pPr marL="411480" lvl="0" indent="-358140">
              <a:spcBef>
                <a:spcPts val="0"/>
              </a:spcBef>
              <a:spcAft>
                <a:spcPts val="0"/>
              </a:spcAft>
              <a:buSzPts val="2667"/>
              <a:buChar char="●"/>
              <a:defRPr sz="2399"/>
            </a:lvl1pPr>
            <a:lvl2pPr marL="822960" lvl="1" indent="-358140">
              <a:spcBef>
                <a:spcPts val="0"/>
              </a:spcBef>
              <a:spcAft>
                <a:spcPts val="0"/>
              </a:spcAft>
              <a:buSzPts val="2667"/>
              <a:buChar char="○"/>
              <a:defRPr sz="2399"/>
            </a:lvl2pPr>
            <a:lvl3pPr marL="1234440" lvl="2" indent="-358140">
              <a:spcBef>
                <a:spcPts val="0"/>
              </a:spcBef>
              <a:spcAft>
                <a:spcPts val="0"/>
              </a:spcAft>
              <a:buSzPts val="2667"/>
              <a:buChar char="■"/>
              <a:defRPr sz="2399"/>
            </a:lvl3pPr>
            <a:lvl4pPr marL="1645920" lvl="3" indent="-358140">
              <a:spcBef>
                <a:spcPts val="0"/>
              </a:spcBef>
              <a:spcAft>
                <a:spcPts val="0"/>
              </a:spcAft>
              <a:buSzPts val="2667"/>
              <a:buChar char="●"/>
              <a:defRPr sz="2399"/>
            </a:lvl4pPr>
            <a:lvl5pPr marL="2057400" lvl="4" indent="-358140">
              <a:spcBef>
                <a:spcPts val="0"/>
              </a:spcBef>
              <a:spcAft>
                <a:spcPts val="0"/>
              </a:spcAft>
              <a:buSzPts val="2667"/>
              <a:buChar char="○"/>
              <a:defRPr sz="2399"/>
            </a:lvl5pPr>
            <a:lvl6pPr marL="2468880" lvl="5" indent="-358140">
              <a:spcBef>
                <a:spcPts val="0"/>
              </a:spcBef>
              <a:spcAft>
                <a:spcPts val="0"/>
              </a:spcAft>
              <a:buSzPts val="2667"/>
              <a:buChar char="■"/>
              <a:defRPr sz="2399"/>
            </a:lvl6pPr>
            <a:lvl7pPr marL="2880360" lvl="6" indent="-358140">
              <a:spcBef>
                <a:spcPts val="0"/>
              </a:spcBef>
              <a:spcAft>
                <a:spcPts val="0"/>
              </a:spcAft>
              <a:buSzPts val="2667"/>
              <a:buChar char="●"/>
              <a:defRPr sz="2399"/>
            </a:lvl7pPr>
            <a:lvl8pPr marL="3291840" lvl="7" indent="-358140">
              <a:spcBef>
                <a:spcPts val="0"/>
              </a:spcBef>
              <a:spcAft>
                <a:spcPts val="0"/>
              </a:spcAft>
              <a:buSzPts val="2667"/>
              <a:buChar char="○"/>
              <a:defRPr sz="2399"/>
            </a:lvl8pPr>
            <a:lvl9pPr marL="3703320" lvl="8" indent="-358140">
              <a:spcBef>
                <a:spcPts val="0"/>
              </a:spcBef>
              <a:spcAft>
                <a:spcPts val="0"/>
              </a:spcAft>
              <a:buSzPts val="2667"/>
              <a:buChar char="■"/>
              <a:defRPr sz="2399"/>
            </a:lvl9pPr>
          </a:lstStyle>
          <a:p>
            <a:endParaRPr/>
          </a:p>
        </p:txBody>
      </p:sp>
    </p:spTree>
    <p:extLst>
      <p:ext uri="{BB962C8B-B14F-4D97-AF65-F5344CB8AC3E}">
        <p14:creationId xmlns:p14="http://schemas.microsoft.com/office/powerpoint/2010/main" val="649939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65760" y="274320"/>
            <a:ext cx="11460480" cy="82296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3839"/>
            </a:lvl1pPr>
            <a:lvl2pPr lvl="1">
              <a:spcBef>
                <a:spcPts val="0"/>
              </a:spcBef>
              <a:spcAft>
                <a:spcPts val="0"/>
              </a:spcAft>
              <a:buSzPts val="4267"/>
              <a:buChar char="○"/>
              <a:defRPr sz="3839"/>
            </a:lvl2pPr>
            <a:lvl3pPr lvl="2">
              <a:spcBef>
                <a:spcPts val="0"/>
              </a:spcBef>
              <a:spcAft>
                <a:spcPts val="0"/>
              </a:spcAft>
              <a:buSzPts val="4267"/>
              <a:buChar char="■"/>
              <a:defRPr sz="3839"/>
            </a:lvl3pPr>
            <a:lvl4pPr lvl="3">
              <a:spcBef>
                <a:spcPts val="0"/>
              </a:spcBef>
              <a:spcAft>
                <a:spcPts val="0"/>
              </a:spcAft>
              <a:buSzPts val="4267"/>
              <a:buChar char="●"/>
              <a:defRPr sz="3839"/>
            </a:lvl4pPr>
            <a:lvl5pPr lvl="4">
              <a:spcBef>
                <a:spcPts val="0"/>
              </a:spcBef>
              <a:spcAft>
                <a:spcPts val="0"/>
              </a:spcAft>
              <a:buSzPts val="4267"/>
              <a:buChar char="○"/>
              <a:defRPr sz="3839"/>
            </a:lvl5pPr>
            <a:lvl6pPr lvl="5">
              <a:spcBef>
                <a:spcPts val="0"/>
              </a:spcBef>
              <a:spcAft>
                <a:spcPts val="0"/>
              </a:spcAft>
              <a:buSzPts val="4267"/>
              <a:buChar char="■"/>
              <a:defRPr sz="3839"/>
            </a:lvl6pPr>
            <a:lvl7pPr lvl="6">
              <a:spcBef>
                <a:spcPts val="0"/>
              </a:spcBef>
              <a:spcAft>
                <a:spcPts val="0"/>
              </a:spcAft>
              <a:buSzPts val="4267"/>
              <a:buChar char="●"/>
              <a:defRPr sz="3839"/>
            </a:lvl7pPr>
            <a:lvl8pPr lvl="7">
              <a:spcBef>
                <a:spcPts val="0"/>
              </a:spcBef>
              <a:spcAft>
                <a:spcPts val="0"/>
              </a:spcAft>
              <a:buSzPts val="4267"/>
              <a:buChar char="○"/>
              <a:defRPr sz="3839"/>
            </a:lvl8pPr>
            <a:lvl9pPr lvl="8">
              <a:spcBef>
                <a:spcPts val="0"/>
              </a:spcBef>
              <a:spcAft>
                <a:spcPts val="0"/>
              </a:spcAft>
              <a:buSzPts val="4267"/>
              <a:buChar char="■"/>
              <a:defRPr sz="3839"/>
            </a:lvl9pPr>
          </a:lstStyle>
          <a:p>
            <a:endParaRPr/>
          </a:p>
        </p:txBody>
      </p:sp>
      <p:sp>
        <p:nvSpPr>
          <p:cNvPr id="15" name="Google Shape;15;p5"/>
          <p:cNvSpPr txBox="1">
            <a:spLocks noGrp="1"/>
          </p:cNvSpPr>
          <p:nvPr>
            <p:ph type="body" idx="1"/>
          </p:nvPr>
        </p:nvSpPr>
        <p:spPr>
          <a:xfrm>
            <a:off x="365760" y="1645920"/>
            <a:ext cx="5364480" cy="4937760"/>
          </a:xfrm>
          <a:prstGeom prst="rect">
            <a:avLst/>
          </a:prstGeom>
          <a:noFill/>
          <a:ln>
            <a:noFill/>
          </a:ln>
        </p:spPr>
        <p:txBody>
          <a:bodyPr spcFirstLastPara="1" wrap="square" lIns="91425" tIns="91425" rIns="91425" bIns="91425" anchor="t" anchorCtr="0"/>
          <a:lstStyle>
            <a:lvl1pPr marL="411480" lvl="0" indent="-358140">
              <a:spcBef>
                <a:spcPts val="0"/>
              </a:spcBef>
              <a:spcAft>
                <a:spcPts val="0"/>
              </a:spcAft>
              <a:buSzPts val="2667"/>
              <a:buChar char="●"/>
              <a:defRPr sz="2399"/>
            </a:lvl1pPr>
            <a:lvl2pPr marL="822960" lvl="1" indent="-358140">
              <a:spcBef>
                <a:spcPts val="0"/>
              </a:spcBef>
              <a:spcAft>
                <a:spcPts val="0"/>
              </a:spcAft>
              <a:buSzPts val="2667"/>
              <a:buChar char="○"/>
              <a:defRPr sz="2399"/>
            </a:lvl2pPr>
            <a:lvl3pPr marL="1234440" lvl="2" indent="-358140">
              <a:spcBef>
                <a:spcPts val="0"/>
              </a:spcBef>
              <a:spcAft>
                <a:spcPts val="0"/>
              </a:spcAft>
              <a:buSzPts val="2667"/>
              <a:buChar char="■"/>
              <a:defRPr sz="2399"/>
            </a:lvl3pPr>
            <a:lvl4pPr marL="1645920" lvl="3" indent="-358140">
              <a:spcBef>
                <a:spcPts val="0"/>
              </a:spcBef>
              <a:spcAft>
                <a:spcPts val="0"/>
              </a:spcAft>
              <a:buSzPts val="2667"/>
              <a:buChar char="●"/>
              <a:defRPr sz="2399"/>
            </a:lvl4pPr>
            <a:lvl5pPr marL="2057400" lvl="4" indent="-358140">
              <a:spcBef>
                <a:spcPts val="0"/>
              </a:spcBef>
              <a:spcAft>
                <a:spcPts val="0"/>
              </a:spcAft>
              <a:buSzPts val="2667"/>
              <a:buChar char="○"/>
              <a:defRPr sz="2399"/>
            </a:lvl5pPr>
            <a:lvl6pPr marL="2468880" lvl="5" indent="-358140">
              <a:spcBef>
                <a:spcPts val="0"/>
              </a:spcBef>
              <a:spcAft>
                <a:spcPts val="0"/>
              </a:spcAft>
              <a:buSzPts val="2667"/>
              <a:buChar char="■"/>
              <a:defRPr sz="2399"/>
            </a:lvl6pPr>
            <a:lvl7pPr marL="2880360" lvl="6" indent="-358140">
              <a:spcBef>
                <a:spcPts val="0"/>
              </a:spcBef>
              <a:spcAft>
                <a:spcPts val="0"/>
              </a:spcAft>
              <a:buSzPts val="2667"/>
              <a:buChar char="●"/>
              <a:defRPr sz="2399"/>
            </a:lvl7pPr>
            <a:lvl8pPr marL="3291840" lvl="7" indent="-358140">
              <a:spcBef>
                <a:spcPts val="0"/>
              </a:spcBef>
              <a:spcAft>
                <a:spcPts val="0"/>
              </a:spcAft>
              <a:buSzPts val="2667"/>
              <a:buChar char="○"/>
              <a:defRPr sz="2399"/>
            </a:lvl8pPr>
            <a:lvl9pPr marL="3703320" lvl="8" indent="-358140">
              <a:spcBef>
                <a:spcPts val="0"/>
              </a:spcBef>
              <a:spcAft>
                <a:spcPts val="0"/>
              </a:spcAft>
              <a:buSzPts val="2667"/>
              <a:buChar char="■"/>
              <a:defRPr sz="2399"/>
            </a:lvl9pPr>
          </a:lstStyle>
          <a:p>
            <a:endParaRPr/>
          </a:p>
        </p:txBody>
      </p:sp>
      <p:sp>
        <p:nvSpPr>
          <p:cNvPr id="16" name="Google Shape;16;p5"/>
          <p:cNvSpPr txBox="1">
            <a:spLocks noGrp="1"/>
          </p:cNvSpPr>
          <p:nvPr>
            <p:ph type="body" idx="2"/>
          </p:nvPr>
        </p:nvSpPr>
        <p:spPr>
          <a:xfrm>
            <a:off x="6461760" y="1645920"/>
            <a:ext cx="5364480" cy="4937760"/>
          </a:xfrm>
          <a:prstGeom prst="rect">
            <a:avLst/>
          </a:prstGeom>
          <a:noFill/>
          <a:ln>
            <a:noFill/>
          </a:ln>
        </p:spPr>
        <p:txBody>
          <a:bodyPr spcFirstLastPara="1" wrap="square" lIns="91425" tIns="91425" rIns="91425" bIns="91425" anchor="t" anchorCtr="0"/>
          <a:lstStyle>
            <a:lvl1pPr marL="411480" lvl="0" indent="-358140">
              <a:spcBef>
                <a:spcPts val="0"/>
              </a:spcBef>
              <a:spcAft>
                <a:spcPts val="0"/>
              </a:spcAft>
              <a:buSzPts val="2667"/>
              <a:buChar char="●"/>
              <a:defRPr sz="2399"/>
            </a:lvl1pPr>
            <a:lvl2pPr marL="822960" lvl="1" indent="-358140">
              <a:spcBef>
                <a:spcPts val="0"/>
              </a:spcBef>
              <a:spcAft>
                <a:spcPts val="0"/>
              </a:spcAft>
              <a:buSzPts val="2667"/>
              <a:buChar char="○"/>
              <a:defRPr sz="2399"/>
            </a:lvl2pPr>
            <a:lvl3pPr marL="1234440" lvl="2" indent="-358140">
              <a:spcBef>
                <a:spcPts val="0"/>
              </a:spcBef>
              <a:spcAft>
                <a:spcPts val="0"/>
              </a:spcAft>
              <a:buSzPts val="2667"/>
              <a:buChar char="■"/>
              <a:defRPr sz="2399"/>
            </a:lvl3pPr>
            <a:lvl4pPr marL="1645920" lvl="3" indent="-358140">
              <a:spcBef>
                <a:spcPts val="0"/>
              </a:spcBef>
              <a:spcAft>
                <a:spcPts val="0"/>
              </a:spcAft>
              <a:buSzPts val="2667"/>
              <a:buChar char="●"/>
              <a:defRPr sz="2399"/>
            </a:lvl4pPr>
            <a:lvl5pPr marL="2057400" lvl="4" indent="-358140">
              <a:spcBef>
                <a:spcPts val="0"/>
              </a:spcBef>
              <a:spcAft>
                <a:spcPts val="0"/>
              </a:spcAft>
              <a:buSzPts val="2667"/>
              <a:buChar char="○"/>
              <a:defRPr sz="2399"/>
            </a:lvl5pPr>
            <a:lvl6pPr marL="2468880" lvl="5" indent="-358140">
              <a:spcBef>
                <a:spcPts val="0"/>
              </a:spcBef>
              <a:spcAft>
                <a:spcPts val="0"/>
              </a:spcAft>
              <a:buSzPts val="2667"/>
              <a:buChar char="■"/>
              <a:defRPr sz="2399"/>
            </a:lvl6pPr>
            <a:lvl7pPr marL="2880360" lvl="6" indent="-358140">
              <a:spcBef>
                <a:spcPts val="0"/>
              </a:spcBef>
              <a:spcAft>
                <a:spcPts val="0"/>
              </a:spcAft>
              <a:buSzPts val="2667"/>
              <a:buChar char="●"/>
              <a:defRPr sz="2399"/>
            </a:lvl7pPr>
            <a:lvl8pPr marL="3291840" lvl="7" indent="-358140">
              <a:spcBef>
                <a:spcPts val="0"/>
              </a:spcBef>
              <a:spcAft>
                <a:spcPts val="0"/>
              </a:spcAft>
              <a:buSzPts val="2667"/>
              <a:buChar char="○"/>
              <a:defRPr sz="2399"/>
            </a:lvl8pPr>
            <a:lvl9pPr marL="3703320" lvl="8" indent="-358140">
              <a:spcBef>
                <a:spcPts val="0"/>
              </a:spcBef>
              <a:spcAft>
                <a:spcPts val="0"/>
              </a:spcAft>
              <a:buSzPts val="2667"/>
              <a:buChar char="■"/>
              <a:defRPr sz="2399"/>
            </a:lvl9pPr>
          </a:lstStyle>
          <a:p>
            <a:endParaRPr/>
          </a:p>
        </p:txBody>
      </p:sp>
    </p:spTree>
    <p:extLst>
      <p:ext uri="{BB962C8B-B14F-4D97-AF65-F5344CB8AC3E}">
        <p14:creationId xmlns:p14="http://schemas.microsoft.com/office/powerpoint/2010/main" val="2107975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365760" y="6035040"/>
            <a:ext cx="11460480" cy="548640"/>
          </a:xfrm>
          <a:prstGeom prst="rect">
            <a:avLst/>
          </a:prstGeom>
          <a:noFill/>
          <a:ln>
            <a:noFill/>
          </a:ln>
        </p:spPr>
        <p:txBody>
          <a:bodyPr spcFirstLastPara="1" wrap="square" lIns="91425" tIns="91425" rIns="91425" bIns="91425" anchor="t" anchorCtr="0"/>
          <a:lstStyle>
            <a:lvl1pPr marL="411480" lvl="0" indent="-388620" algn="ctr">
              <a:spcBef>
                <a:spcPts val="0"/>
              </a:spcBef>
              <a:spcAft>
                <a:spcPts val="0"/>
              </a:spcAft>
              <a:buSzPts val="3200"/>
              <a:buChar char="●"/>
              <a:defRPr sz="2880"/>
            </a:lvl1pPr>
            <a:lvl2pPr marL="822960" lvl="1" indent="-388620" algn="ctr">
              <a:spcBef>
                <a:spcPts val="0"/>
              </a:spcBef>
              <a:spcAft>
                <a:spcPts val="0"/>
              </a:spcAft>
              <a:buSzPts val="3200"/>
              <a:buChar char="○"/>
              <a:defRPr sz="2880"/>
            </a:lvl2pPr>
            <a:lvl3pPr marL="1234440" lvl="2" indent="-388620" algn="ctr">
              <a:spcBef>
                <a:spcPts val="0"/>
              </a:spcBef>
              <a:spcAft>
                <a:spcPts val="0"/>
              </a:spcAft>
              <a:buSzPts val="3200"/>
              <a:buChar char="■"/>
              <a:defRPr sz="2880"/>
            </a:lvl3pPr>
            <a:lvl4pPr marL="1645920" lvl="3" indent="-388620" algn="ctr">
              <a:spcBef>
                <a:spcPts val="0"/>
              </a:spcBef>
              <a:spcAft>
                <a:spcPts val="0"/>
              </a:spcAft>
              <a:buSzPts val="3200"/>
              <a:buChar char="●"/>
              <a:defRPr sz="2880"/>
            </a:lvl4pPr>
            <a:lvl5pPr marL="2057400" lvl="4" indent="-388620" algn="ctr">
              <a:spcBef>
                <a:spcPts val="0"/>
              </a:spcBef>
              <a:spcAft>
                <a:spcPts val="0"/>
              </a:spcAft>
              <a:buSzPts val="3200"/>
              <a:buChar char="○"/>
              <a:defRPr sz="2880"/>
            </a:lvl5pPr>
            <a:lvl6pPr marL="2468880" lvl="5" indent="-388620" algn="ctr">
              <a:spcBef>
                <a:spcPts val="0"/>
              </a:spcBef>
              <a:spcAft>
                <a:spcPts val="0"/>
              </a:spcAft>
              <a:buSzPts val="3200"/>
              <a:buChar char="■"/>
              <a:defRPr sz="2880"/>
            </a:lvl6pPr>
            <a:lvl7pPr marL="2880360" lvl="6" indent="-388620" algn="ctr">
              <a:spcBef>
                <a:spcPts val="0"/>
              </a:spcBef>
              <a:spcAft>
                <a:spcPts val="0"/>
              </a:spcAft>
              <a:buSzPts val="3200"/>
              <a:buChar char="●"/>
              <a:defRPr sz="2880"/>
            </a:lvl7pPr>
            <a:lvl8pPr marL="3291840" lvl="7" indent="-388620" algn="ctr">
              <a:spcBef>
                <a:spcPts val="0"/>
              </a:spcBef>
              <a:spcAft>
                <a:spcPts val="0"/>
              </a:spcAft>
              <a:buSzPts val="3200"/>
              <a:buChar char="○"/>
              <a:defRPr sz="2880"/>
            </a:lvl8pPr>
            <a:lvl9pPr marL="3703320" lvl="8" indent="-388620" algn="ctr">
              <a:spcBef>
                <a:spcPts val="0"/>
              </a:spcBef>
              <a:spcAft>
                <a:spcPts val="0"/>
              </a:spcAft>
              <a:buSzPts val="3200"/>
              <a:buChar char="■"/>
              <a:defRPr sz="2880"/>
            </a:lvl9pPr>
          </a:lstStyle>
          <a:p>
            <a:endParaRPr/>
          </a:p>
        </p:txBody>
      </p:sp>
    </p:spTree>
    <p:extLst>
      <p:ext uri="{BB962C8B-B14F-4D97-AF65-F5344CB8AC3E}">
        <p14:creationId xmlns:p14="http://schemas.microsoft.com/office/powerpoint/2010/main" val="204256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DF98B-2A4F-4B7B-B298-A540CD24ED6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164464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FDF98B-2A4F-4B7B-B298-A540CD24ED6F}" type="datetimeFigureOut">
              <a:rPr lang="en-US" smtClean="0"/>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160684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DF98B-2A4F-4B7B-B298-A540CD24ED6F}"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152461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DF98B-2A4F-4B7B-B298-A540CD24ED6F}" type="datetimeFigureOut">
              <a:rPr lang="en-US" smtClean="0"/>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277619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DF98B-2A4F-4B7B-B298-A540CD24ED6F}" type="datetimeFigureOut">
              <a:rPr lang="en-US" smtClean="0"/>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214723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DF98B-2A4F-4B7B-B298-A540CD24ED6F}" type="datetimeFigureOut">
              <a:rPr lang="en-US" smtClean="0"/>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279989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FDF98B-2A4F-4B7B-B298-A540CD24ED6F}"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96082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FDF98B-2A4F-4B7B-B298-A540CD24ED6F}" type="datetimeFigureOut">
              <a:rPr lang="en-US" smtClean="0"/>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09F58-4CB8-4E84-BC20-C6BFD10570C6}" type="slidenum">
              <a:rPr lang="en-US" smtClean="0"/>
              <a:t>‹#›</a:t>
            </a:fld>
            <a:endParaRPr lang="en-US"/>
          </a:p>
        </p:txBody>
      </p:sp>
    </p:spTree>
    <p:extLst>
      <p:ext uri="{BB962C8B-B14F-4D97-AF65-F5344CB8AC3E}">
        <p14:creationId xmlns:p14="http://schemas.microsoft.com/office/powerpoint/2010/main" val="288178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DF98B-2A4F-4B7B-B298-A540CD24ED6F}" type="datetimeFigureOut">
              <a:rPr lang="en-US" smtClean="0"/>
              <a:t>11/22/2019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09F58-4CB8-4E84-BC20-C6BFD10570C6}" type="slidenum">
              <a:rPr lang="en-US" smtClean="0"/>
              <a:t>‹#›</a:t>
            </a:fld>
            <a:endParaRPr lang="en-US"/>
          </a:p>
        </p:txBody>
      </p:sp>
    </p:spTree>
    <p:extLst>
      <p:ext uri="{BB962C8B-B14F-4D97-AF65-F5344CB8AC3E}">
        <p14:creationId xmlns:p14="http://schemas.microsoft.com/office/powerpoint/2010/main" val="140675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59139277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6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hyperlink" Target="https://www.youtube.com/watch?v=rR4ElV2Jz7A" TargetMode="Externa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hyperlink" Target="https://www.youtube.com/watch?v=0SCjhI86grU"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vimeo.com/album/2945044"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4.gi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hyperlink" Target="https://www.youtube.com/watch?v=lIEoO5KdPv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www.pbs.org/wgbh/evolution/library/03/4/l_034_05.html" TargetMode="Externa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9.jp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661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7"/>
          <p:cNvSpPr txBox="1"/>
          <p:nvPr/>
        </p:nvSpPr>
        <p:spPr>
          <a:xfrm>
            <a:off x="1657313" y="1218870"/>
            <a:ext cx="8755830" cy="5002290"/>
          </a:xfrm>
          <a:prstGeom prst="rect">
            <a:avLst/>
          </a:prstGeom>
          <a:noFill/>
          <a:ln>
            <a:noFill/>
          </a:ln>
        </p:spPr>
        <p:txBody>
          <a:bodyPr spcFirstLastPara="1" wrap="square" lIns="34290" tIns="34290" rIns="34290" bIns="34290" anchor="t" anchorCtr="0">
            <a:noAutofit/>
          </a:bodyPr>
          <a:lstStyle/>
          <a:p>
            <a:pPr defTabSz="822960">
              <a:buClr>
                <a:srgbClr val="000000"/>
              </a:buClr>
            </a:pPr>
            <a:r>
              <a:rPr lang="en-US" sz="2700" b="1" kern="0">
                <a:solidFill>
                  <a:srgbClr val="000000"/>
                </a:solidFill>
                <a:latin typeface="Arial"/>
                <a:cs typeface="Arial"/>
                <a:sym typeface="Arial"/>
              </a:rPr>
              <a:t>Malthus</a:t>
            </a:r>
            <a:r>
              <a:rPr lang="en-US" sz="2700" kern="0">
                <a:solidFill>
                  <a:srgbClr val="000000"/>
                </a:solidFill>
                <a:latin typeface="Arial"/>
                <a:cs typeface="Arial"/>
                <a:sym typeface="Arial"/>
              </a:rPr>
              <a:t> - said that if the human population grew unchecked there would not be enough resources to support everyone</a:t>
            </a:r>
            <a:endParaRPr sz="2700" kern="0">
              <a:solidFill>
                <a:srgbClr val="000000"/>
              </a:solidFill>
              <a:latin typeface="Arial"/>
              <a:cs typeface="Arial"/>
              <a:sym typeface="Arial"/>
            </a:endParaRPr>
          </a:p>
          <a:p>
            <a:pPr defTabSz="822960">
              <a:lnSpc>
                <a:spcPct val="115000"/>
              </a:lnSpc>
              <a:buClr>
                <a:srgbClr val="000000"/>
              </a:buClr>
            </a:pPr>
            <a:endParaRPr sz="3360" b="1" kern="0">
              <a:solidFill>
                <a:srgbClr val="000000"/>
              </a:solidFill>
              <a:latin typeface="Arial"/>
              <a:cs typeface="Arial"/>
              <a:sym typeface="Arial"/>
            </a:endParaRPr>
          </a:p>
          <a:p>
            <a:pPr defTabSz="822960">
              <a:spcBef>
                <a:spcPts val="1440"/>
              </a:spcBef>
              <a:buClr>
                <a:srgbClr val="000000"/>
              </a:buClr>
            </a:pPr>
            <a:endParaRPr sz="3360" kern="0">
              <a:solidFill>
                <a:srgbClr val="000000"/>
              </a:solidFill>
              <a:latin typeface="Arial"/>
              <a:cs typeface="Arial"/>
              <a:sym typeface="Arial"/>
            </a:endParaRPr>
          </a:p>
          <a:p>
            <a:pPr defTabSz="822960">
              <a:buClr>
                <a:srgbClr val="000000"/>
              </a:buClr>
            </a:pPr>
            <a:endParaRPr sz="2599" kern="0">
              <a:solidFill>
                <a:srgbClr val="000000"/>
              </a:solidFill>
              <a:latin typeface="Arial"/>
              <a:ea typeface="Arial"/>
              <a:cs typeface="Arial"/>
              <a:sym typeface="Arial"/>
            </a:endParaRPr>
          </a:p>
        </p:txBody>
      </p:sp>
      <p:sp>
        <p:nvSpPr>
          <p:cNvPr id="162" name="Google Shape;162;p27"/>
          <p:cNvSpPr txBox="1"/>
          <p:nvPr/>
        </p:nvSpPr>
        <p:spPr>
          <a:xfrm>
            <a:off x="7788270" y="5684828"/>
            <a:ext cx="2551500" cy="468720"/>
          </a:xfrm>
          <a:prstGeom prst="rect">
            <a:avLst/>
          </a:prstGeom>
          <a:noFill/>
          <a:ln>
            <a:noFill/>
          </a:ln>
        </p:spPr>
        <p:txBody>
          <a:bodyPr spcFirstLastPara="1" wrap="square" lIns="34290" tIns="34290" rIns="34290" bIns="34290" anchor="t" anchorCtr="0">
            <a:noAutofit/>
          </a:bodyPr>
          <a:lstStyle/>
          <a:p>
            <a:pPr defTabSz="822960">
              <a:lnSpc>
                <a:spcPct val="120192"/>
              </a:lnSpc>
              <a:buClr>
                <a:srgbClr val="000000"/>
              </a:buClr>
            </a:pPr>
            <a:endParaRPr sz="1300" kern="0">
              <a:solidFill>
                <a:srgbClr val="000000"/>
              </a:solidFill>
              <a:latin typeface="Arial"/>
              <a:ea typeface="Arial"/>
              <a:cs typeface="Arial"/>
              <a:sym typeface="Arial"/>
            </a:endParaRPr>
          </a:p>
        </p:txBody>
      </p:sp>
      <p:sp>
        <p:nvSpPr>
          <p:cNvPr id="163" name="Google Shape;163;p27"/>
          <p:cNvSpPr txBox="1"/>
          <p:nvPr/>
        </p:nvSpPr>
        <p:spPr>
          <a:xfrm>
            <a:off x="1524000" y="0"/>
            <a:ext cx="9144090" cy="94770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3240" b="1" kern="0">
                <a:solidFill>
                  <a:srgbClr val="000000"/>
                </a:solidFill>
                <a:latin typeface="Arial"/>
                <a:cs typeface="Arial"/>
                <a:sym typeface="Arial"/>
              </a:rPr>
              <a:t>Ideas that Helped to Shape Darwin’s Thinking</a:t>
            </a:r>
            <a:endParaRPr sz="3240" b="1" kern="0">
              <a:solidFill>
                <a:srgbClr val="000000"/>
              </a:solidFill>
              <a:latin typeface="Arial"/>
              <a:cs typeface="Arial"/>
              <a:sym typeface="Arial"/>
            </a:endParaRPr>
          </a:p>
        </p:txBody>
      </p:sp>
      <p:pic>
        <p:nvPicPr>
          <p:cNvPr id="164" name="Google Shape;164;p27"/>
          <p:cNvPicPr preferRelativeResize="0"/>
          <p:nvPr/>
        </p:nvPicPr>
        <p:blipFill>
          <a:blip r:embed="rId4">
            <a:alphaModFix/>
          </a:blip>
          <a:stretch>
            <a:fillRect/>
          </a:stretch>
        </p:blipFill>
        <p:spPr>
          <a:xfrm>
            <a:off x="7697774" y="3000755"/>
            <a:ext cx="2732490" cy="1703004"/>
          </a:xfrm>
          <a:prstGeom prst="rect">
            <a:avLst/>
          </a:prstGeom>
          <a:noFill/>
          <a:ln>
            <a:noFill/>
          </a:ln>
        </p:spPr>
      </p:pic>
      <p:pic>
        <p:nvPicPr>
          <p:cNvPr id="165" name="Google Shape;165;p27"/>
          <p:cNvPicPr preferRelativeResize="0"/>
          <p:nvPr/>
        </p:nvPicPr>
        <p:blipFill>
          <a:blip r:embed="rId5">
            <a:alphaModFix/>
          </a:blip>
          <a:stretch>
            <a:fillRect/>
          </a:stretch>
        </p:blipFill>
        <p:spPr>
          <a:xfrm>
            <a:off x="1524005" y="2569224"/>
            <a:ext cx="5962564" cy="3784748"/>
          </a:xfrm>
          <a:prstGeom prst="rect">
            <a:avLst/>
          </a:prstGeom>
          <a:noFill/>
          <a:ln>
            <a:noFill/>
          </a:ln>
        </p:spPr>
      </p:pic>
    </p:spTree>
    <p:extLst>
      <p:ext uri="{BB962C8B-B14F-4D97-AF65-F5344CB8AC3E}">
        <p14:creationId xmlns:p14="http://schemas.microsoft.com/office/powerpoint/2010/main" val="3834560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28"/>
          <p:cNvPicPr preferRelativeResize="0"/>
          <p:nvPr/>
        </p:nvPicPr>
        <p:blipFill>
          <a:blip r:embed="rId4">
            <a:alphaModFix/>
          </a:blip>
          <a:stretch>
            <a:fillRect/>
          </a:stretch>
        </p:blipFill>
        <p:spPr>
          <a:xfrm>
            <a:off x="1915174" y="93533"/>
            <a:ext cx="8258175" cy="754133"/>
          </a:xfrm>
          <a:prstGeom prst="rect">
            <a:avLst/>
          </a:prstGeom>
          <a:noFill/>
          <a:ln>
            <a:noFill/>
          </a:ln>
        </p:spPr>
      </p:pic>
      <p:sp>
        <p:nvSpPr>
          <p:cNvPr id="171" name="Google Shape;171;p28"/>
          <p:cNvSpPr txBox="1"/>
          <p:nvPr/>
        </p:nvSpPr>
        <p:spPr>
          <a:xfrm>
            <a:off x="1680690" y="847665"/>
            <a:ext cx="8880840" cy="2520180"/>
          </a:xfrm>
          <a:prstGeom prst="rect">
            <a:avLst/>
          </a:prstGeom>
          <a:noFill/>
          <a:ln>
            <a:noFill/>
          </a:ln>
        </p:spPr>
        <p:txBody>
          <a:bodyPr spcFirstLastPara="1" wrap="square" lIns="34290" tIns="34290" rIns="34290" bIns="34290" anchor="t" anchorCtr="0">
            <a:noAutofit/>
          </a:bodyPr>
          <a:lstStyle/>
          <a:p>
            <a:pPr marL="342900" indent="-217170" defTabSz="822960">
              <a:lnSpc>
                <a:spcPct val="120089"/>
              </a:lnSpc>
              <a:buClr>
                <a:srgbClr val="000000"/>
              </a:buClr>
              <a:buSzPts val="3000"/>
              <a:buFont typeface="Arial"/>
              <a:buChar char="●"/>
            </a:pPr>
            <a:r>
              <a:rPr lang="en-US" sz="2700" kern="0">
                <a:solidFill>
                  <a:srgbClr val="000000"/>
                </a:solidFill>
                <a:latin typeface="Arial"/>
                <a:ea typeface="Arial"/>
                <a:cs typeface="Arial"/>
                <a:sym typeface="Arial"/>
              </a:rPr>
              <a:t>Darwin was a naturalist (what we today call biologists)</a:t>
            </a:r>
            <a:endParaRPr sz="2700" kern="0">
              <a:solidFill>
                <a:srgbClr val="000000"/>
              </a:solidFill>
              <a:latin typeface="Arial"/>
              <a:ea typeface="Arial"/>
              <a:cs typeface="Arial"/>
              <a:sym typeface="Arial"/>
            </a:endParaRPr>
          </a:p>
          <a:p>
            <a:pPr marL="342900" indent="-217170" defTabSz="822960">
              <a:lnSpc>
                <a:spcPct val="120089"/>
              </a:lnSpc>
              <a:buClr>
                <a:srgbClr val="000000"/>
              </a:buClr>
              <a:buSzPts val="3000"/>
              <a:buFont typeface="Arial"/>
              <a:buChar char="●"/>
            </a:pPr>
            <a:r>
              <a:rPr lang="en-US" sz="2700" kern="0">
                <a:solidFill>
                  <a:srgbClr val="000000"/>
                </a:solidFill>
                <a:latin typeface="Arial"/>
                <a:ea typeface="Arial"/>
                <a:cs typeface="Arial"/>
                <a:sym typeface="Arial"/>
              </a:rPr>
              <a:t>He traveled the world and made observations and sketches </a:t>
            </a:r>
            <a:endParaRPr sz="2700" kern="0">
              <a:solidFill>
                <a:srgbClr val="000000"/>
              </a:solidFill>
              <a:latin typeface="Arial"/>
              <a:ea typeface="Arial"/>
              <a:cs typeface="Arial"/>
              <a:sym typeface="Arial"/>
            </a:endParaRPr>
          </a:p>
          <a:p>
            <a:pPr marL="342900" indent="-217170" defTabSz="822960">
              <a:lnSpc>
                <a:spcPct val="120089"/>
              </a:lnSpc>
              <a:buClr>
                <a:srgbClr val="000000"/>
              </a:buClr>
              <a:buSzPts val="3000"/>
              <a:buFont typeface="Arial"/>
              <a:buChar char="●"/>
            </a:pPr>
            <a:r>
              <a:rPr lang="en-US" sz="2700" kern="0">
                <a:solidFill>
                  <a:srgbClr val="000000"/>
                </a:solidFill>
                <a:latin typeface="Arial"/>
                <a:cs typeface="Arial"/>
                <a:sym typeface="Arial"/>
              </a:rPr>
              <a:t>A</a:t>
            </a:r>
            <a:r>
              <a:rPr lang="en-US" sz="2700" kern="0">
                <a:solidFill>
                  <a:srgbClr val="000000"/>
                </a:solidFill>
                <a:latin typeface="Arial"/>
                <a:ea typeface="Arial"/>
                <a:cs typeface="Arial"/>
                <a:sym typeface="Arial"/>
              </a:rPr>
              <a:t>board the H.M.S. Beagle</a:t>
            </a:r>
            <a:r>
              <a:rPr lang="en-US" sz="2700" kern="0">
                <a:solidFill>
                  <a:srgbClr val="000000"/>
                </a:solidFill>
                <a:latin typeface="Arial"/>
                <a:cs typeface="Arial"/>
                <a:sym typeface="Arial"/>
              </a:rPr>
              <a:t>, </a:t>
            </a:r>
            <a:r>
              <a:rPr lang="en-US" sz="2700" kern="0">
                <a:solidFill>
                  <a:srgbClr val="000000"/>
                </a:solidFill>
                <a:latin typeface="Arial"/>
                <a:ea typeface="Arial"/>
                <a:cs typeface="Arial"/>
                <a:sym typeface="Arial"/>
              </a:rPr>
              <a:t>he traveled to the Galapagos Islands</a:t>
            </a:r>
            <a:endParaRPr sz="2700" kern="0">
              <a:solidFill>
                <a:srgbClr val="000000"/>
              </a:solidFill>
              <a:latin typeface="Arial"/>
              <a:ea typeface="Arial"/>
              <a:cs typeface="Arial"/>
              <a:sym typeface="Arial"/>
            </a:endParaRPr>
          </a:p>
        </p:txBody>
      </p:sp>
      <p:pic>
        <p:nvPicPr>
          <p:cNvPr id="172" name="Google Shape;172;p28"/>
          <p:cNvPicPr preferRelativeResize="0"/>
          <p:nvPr/>
        </p:nvPicPr>
        <p:blipFill>
          <a:blip r:embed="rId5">
            <a:alphaModFix/>
          </a:blip>
          <a:stretch>
            <a:fillRect/>
          </a:stretch>
        </p:blipFill>
        <p:spPr>
          <a:xfrm>
            <a:off x="2506125" y="3782385"/>
            <a:ext cx="2666993" cy="2990835"/>
          </a:xfrm>
          <a:prstGeom prst="rect">
            <a:avLst/>
          </a:prstGeom>
          <a:noFill/>
          <a:ln>
            <a:noFill/>
          </a:ln>
        </p:spPr>
      </p:pic>
      <p:pic>
        <p:nvPicPr>
          <p:cNvPr id="173" name="Google Shape;173;p28"/>
          <p:cNvPicPr preferRelativeResize="0"/>
          <p:nvPr/>
        </p:nvPicPr>
        <p:blipFill>
          <a:blip r:embed="rId6">
            <a:alphaModFix/>
          </a:blip>
          <a:stretch>
            <a:fillRect/>
          </a:stretch>
        </p:blipFill>
        <p:spPr>
          <a:xfrm>
            <a:off x="5780618" y="3716280"/>
            <a:ext cx="3374190" cy="3056940"/>
          </a:xfrm>
          <a:prstGeom prst="rect">
            <a:avLst/>
          </a:prstGeom>
          <a:noFill/>
          <a:ln>
            <a:noFill/>
          </a:ln>
        </p:spPr>
      </p:pic>
    </p:spTree>
    <p:extLst>
      <p:ext uri="{BB962C8B-B14F-4D97-AF65-F5344CB8AC3E}">
        <p14:creationId xmlns:p14="http://schemas.microsoft.com/office/powerpoint/2010/main" val="3804234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pic>
        <p:nvPicPr>
          <p:cNvPr id="178" name="Google Shape;178;p29"/>
          <p:cNvPicPr preferRelativeResize="0"/>
          <p:nvPr/>
        </p:nvPicPr>
        <p:blipFill>
          <a:blip r:embed="rId4">
            <a:alphaModFix/>
          </a:blip>
          <a:stretch>
            <a:fillRect/>
          </a:stretch>
        </p:blipFill>
        <p:spPr>
          <a:xfrm>
            <a:off x="1552575" y="57128"/>
            <a:ext cx="9115425" cy="885825"/>
          </a:xfrm>
          <a:prstGeom prst="rect">
            <a:avLst/>
          </a:prstGeom>
          <a:noFill/>
          <a:ln>
            <a:noFill/>
          </a:ln>
        </p:spPr>
      </p:pic>
      <p:pic>
        <p:nvPicPr>
          <p:cNvPr id="179" name="Google Shape;179;p29"/>
          <p:cNvPicPr preferRelativeResize="0"/>
          <p:nvPr/>
        </p:nvPicPr>
        <p:blipFill>
          <a:blip r:embed="rId5">
            <a:alphaModFix/>
          </a:blip>
          <a:stretch>
            <a:fillRect/>
          </a:stretch>
        </p:blipFill>
        <p:spPr>
          <a:xfrm>
            <a:off x="1828785" y="990585"/>
            <a:ext cx="4762485" cy="3571853"/>
          </a:xfrm>
          <a:prstGeom prst="rect">
            <a:avLst/>
          </a:prstGeom>
          <a:noFill/>
          <a:ln>
            <a:noFill/>
          </a:ln>
        </p:spPr>
      </p:pic>
      <p:sp>
        <p:nvSpPr>
          <p:cNvPr id="180" name="Google Shape;180;p29"/>
          <p:cNvSpPr txBox="1"/>
          <p:nvPr/>
        </p:nvSpPr>
        <p:spPr>
          <a:xfrm>
            <a:off x="1997063" y="4562438"/>
            <a:ext cx="4594320" cy="808110"/>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r>
              <a:rPr lang="en-US" sz="2700" kern="0">
                <a:solidFill>
                  <a:srgbClr val="000000"/>
                </a:solidFill>
                <a:latin typeface="Arial"/>
                <a:ea typeface="Arial"/>
                <a:cs typeface="Arial"/>
                <a:sym typeface="Arial"/>
              </a:rPr>
              <a:t>Marine Iguana</a:t>
            </a:r>
            <a:endParaRPr sz="1200" kern="0">
              <a:solidFill>
                <a:srgbClr val="000000"/>
              </a:solidFill>
              <a:latin typeface="Arial"/>
              <a:ea typeface="Arial"/>
              <a:cs typeface="Arial"/>
              <a:sym typeface="Arial"/>
            </a:endParaRPr>
          </a:p>
        </p:txBody>
      </p:sp>
      <p:pic>
        <p:nvPicPr>
          <p:cNvPr id="181" name="Google Shape;181;p29"/>
          <p:cNvPicPr preferRelativeResize="0"/>
          <p:nvPr/>
        </p:nvPicPr>
        <p:blipFill>
          <a:blip r:embed="rId6">
            <a:alphaModFix/>
          </a:blip>
          <a:stretch>
            <a:fillRect/>
          </a:stretch>
        </p:blipFill>
        <p:spPr>
          <a:xfrm>
            <a:off x="6934193" y="1142978"/>
            <a:ext cx="3362310" cy="5048235"/>
          </a:xfrm>
          <a:prstGeom prst="rect">
            <a:avLst/>
          </a:prstGeom>
          <a:noFill/>
          <a:ln>
            <a:noFill/>
          </a:ln>
        </p:spPr>
      </p:pic>
      <p:sp>
        <p:nvSpPr>
          <p:cNvPr id="182" name="Google Shape;182;p29"/>
          <p:cNvSpPr txBox="1"/>
          <p:nvPr/>
        </p:nvSpPr>
        <p:spPr>
          <a:xfrm>
            <a:off x="3159818" y="5606910"/>
            <a:ext cx="4052700" cy="1179900"/>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r>
              <a:rPr lang="en-US" sz="3240" kern="0">
                <a:solidFill>
                  <a:srgbClr val="000000"/>
                </a:solidFill>
                <a:latin typeface="Arial"/>
                <a:ea typeface="Arial"/>
                <a:cs typeface="Arial"/>
                <a:sym typeface="Arial"/>
              </a:rPr>
              <a:t>Blue-footed booby</a:t>
            </a:r>
            <a:endParaRPr sz="12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01317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pic>
        <p:nvPicPr>
          <p:cNvPr id="187" name="Google Shape;187;p30"/>
          <p:cNvPicPr preferRelativeResize="0"/>
          <p:nvPr/>
        </p:nvPicPr>
        <p:blipFill>
          <a:blip r:embed="rId4">
            <a:alphaModFix/>
          </a:blip>
          <a:stretch>
            <a:fillRect/>
          </a:stretch>
        </p:blipFill>
        <p:spPr>
          <a:xfrm>
            <a:off x="1904993" y="380993"/>
            <a:ext cx="5333985" cy="4000478"/>
          </a:xfrm>
          <a:prstGeom prst="rect">
            <a:avLst/>
          </a:prstGeom>
          <a:noFill/>
          <a:ln>
            <a:noFill/>
          </a:ln>
        </p:spPr>
      </p:pic>
      <p:sp>
        <p:nvSpPr>
          <p:cNvPr id="188" name="Google Shape;188;p30"/>
          <p:cNvSpPr txBox="1"/>
          <p:nvPr/>
        </p:nvSpPr>
        <p:spPr>
          <a:xfrm>
            <a:off x="1997063" y="4541828"/>
            <a:ext cx="3084818" cy="438458"/>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r>
              <a:rPr lang="en-US" sz="2700" kern="0">
                <a:solidFill>
                  <a:srgbClr val="000000"/>
                </a:solidFill>
                <a:latin typeface="Arial"/>
                <a:ea typeface="Arial"/>
                <a:cs typeface="Arial"/>
                <a:sym typeface="Arial"/>
              </a:rPr>
              <a:t>Giant</a:t>
            </a:r>
            <a:r>
              <a:rPr lang="en-US" sz="1200" kern="0">
                <a:solidFill>
                  <a:srgbClr val="000000"/>
                </a:solidFill>
                <a:latin typeface="Arial"/>
                <a:ea typeface="Arial"/>
                <a:cs typeface="Arial"/>
                <a:sym typeface="Arial"/>
              </a:rPr>
              <a:t> </a:t>
            </a:r>
            <a:r>
              <a:rPr lang="en-US" sz="2700" u="sng" kern="0">
                <a:solidFill>
                  <a:srgbClr val="0000EE"/>
                </a:solidFill>
                <a:latin typeface="Arial"/>
                <a:ea typeface="Arial"/>
                <a:cs typeface="Arial"/>
                <a:sym typeface="Arial"/>
                <a:hlinkClick r:id="rId5"/>
              </a:rPr>
              <a:t>tortoise</a:t>
            </a:r>
            <a:endParaRPr sz="1200" kern="0">
              <a:solidFill>
                <a:srgbClr val="000000"/>
              </a:solidFill>
              <a:latin typeface="Arial"/>
              <a:ea typeface="Arial"/>
              <a:cs typeface="Arial"/>
              <a:sym typeface="Arial"/>
            </a:endParaRPr>
          </a:p>
        </p:txBody>
      </p:sp>
      <p:pic>
        <p:nvPicPr>
          <p:cNvPr id="189" name="Google Shape;189;p30"/>
          <p:cNvPicPr preferRelativeResize="0"/>
          <p:nvPr/>
        </p:nvPicPr>
        <p:blipFill>
          <a:blip r:embed="rId6">
            <a:alphaModFix/>
          </a:blip>
          <a:stretch>
            <a:fillRect/>
          </a:stretch>
        </p:blipFill>
        <p:spPr>
          <a:xfrm>
            <a:off x="5629260" y="3505185"/>
            <a:ext cx="5038718" cy="3352793"/>
          </a:xfrm>
          <a:prstGeom prst="rect">
            <a:avLst/>
          </a:prstGeom>
          <a:noFill/>
          <a:ln>
            <a:noFill/>
          </a:ln>
        </p:spPr>
      </p:pic>
      <p:sp>
        <p:nvSpPr>
          <p:cNvPr id="190" name="Google Shape;190;p30"/>
          <p:cNvSpPr txBox="1"/>
          <p:nvPr/>
        </p:nvSpPr>
        <p:spPr>
          <a:xfrm>
            <a:off x="7751708" y="2695478"/>
            <a:ext cx="2551500" cy="438480"/>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r>
              <a:rPr lang="en-US" sz="2700" kern="0">
                <a:solidFill>
                  <a:srgbClr val="000000"/>
                </a:solidFill>
                <a:latin typeface="Arial"/>
                <a:ea typeface="Arial"/>
                <a:cs typeface="Arial"/>
                <a:sym typeface="Arial"/>
              </a:rPr>
              <a:t>Finch</a:t>
            </a:r>
            <a:endParaRPr sz="12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599179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1"/>
          <p:cNvSpPr txBox="1"/>
          <p:nvPr/>
        </p:nvSpPr>
        <p:spPr>
          <a:xfrm>
            <a:off x="1997063" y="4541828"/>
            <a:ext cx="3084750" cy="438480"/>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endParaRPr sz="1200" kern="0">
              <a:solidFill>
                <a:srgbClr val="000000"/>
              </a:solidFill>
              <a:latin typeface="Arial"/>
              <a:ea typeface="Arial"/>
              <a:cs typeface="Arial"/>
              <a:sym typeface="Arial"/>
            </a:endParaRPr>
          </a:p>
        </p:txBody>
      </p:sp>
      <p:sp>
        <p:nvSpPr>
          <p:cNvPr id="196" name="Google Shape;196;p31"/>
          <p:cNvSpPr txBox="1"/>
          <p:nvPr/>
        </p:nvSpPr>
        <p:spPr>
          <a:xfrm>
            <a:off x="7751708" y="2695478"/>
            <a:ext cx="2551500" cy="438480"/>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endParaRPr sz="1200" kern="0">
              <a:solidFill>
                <a:srgbClr val="000000"/>
              </a:solidFill>
              <a:latin typeface="Arial"/>
              <a:ea typeface="Arial"/>
              <a:cs typeface="Arial"/>
              <a:sym typeface="Arial"/>
            </a:endParaRPr>
          </a:p>
        </p:txBody>
      </p:sp>
      <p:sp>
        <p:nvSpPr>
          <p:cNvPr id="197" name="Google Shape;197;p31"/>
          <p:cNvSpPr txBox="1"/>
          <p:nvPr/>
        </p:nvSpPr>
        <p:spPr>
          <a:xfrm>
            <a:off x="1524000" y="0"/>
            <a:ext cx="9144090" cy="6627960"/>
          </a:xfrm>
          <a:prstGeom prst="rect">
            <a:avLst/>
          </a:prstGeom>
          <a:noFill/>
          <a:ln>
            <a:noFill/>
          </a:ln>
        </p:spPr>
        <p:txBody>
          <a:bodyPr spcFirstLastPara="1" wrap="square" lIns="82283" tIns="82283" rIns="82283" bIns="82283" anchor="ctr" anchorCtr="0">
            <a:noAutofit/>
          </a:bodyPr>
          <a:lstStyle/>
          <a:p>
            <a:pPr algn="ctr" defTabSz="822960">
              <a:buClr>
                <a:srgbClr val="000000"/>
              </a:buClr>
            </a:pPr>
            <a:r>
              <a:rPr lang="en-US" sz="2160" kern="0">
                <a:solidFill>
                  <a:srgbClr val="000000"/>
                </a:solidFill>
                <a:latin typeface="Arial"/>
                <a:cs typeface="Arial"/>
                <a:sym typeface="Arial"/>
              </a:rPr>
              <a:t>Checkpoint</a:t>
            </a:r>
            <a:endParaRPr sz="2160" kern="0">
              <a:solidFill>
                <a:srgbClr val="000000"/>
              </a:solidFill>
              <a:latin typeface="Arial"/>
              <a:cs typeface="Arial"/>
              <a:sym typeface="Arial"/>
            </a:endParaRPr>
          </a:p>
          <a:p>
            <a:pPr defTabSz="822960">
              <a:buClr>
                <a:srgbClr val="000000"/>
              </a:buClr>
            </a:pP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1.  Darwin was traveling to which islands? </a:t>
            </a:r>
            <a:endParaRPr sz="3240" kern="0">
              <a:solidFill>
                <a:srgbClr val="000000"/>
              </a:solidFill>
              <a:latin typeface="Arial"/>
              <a:cs typeface="Arial"/>
              <a:sym typeface="Arial"/>
            </a:endParaRPr>
          </a:p>
          <a:p>
            <a:pPr defTabSz="822960">
              <a:buClr>
                <a:srgbClr val="000000"/>
              </a:buClr>
            </a:pP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2.  What was the name of his ship?</a:t>
            </a:r>
            <a:endParaRPr sz="3240" kern="0">
              <a:solidFill>
                <a:srgbClr val="000000"/>
              </a:solidFill>
              <a:latin typeface="Arial"/>
              <a:cs typeface="Arial"/>
              <a:sym typeface="Arial"/>
            </a:endParaRPr>
          </a:p>
          <a:p>
            <a:pPr defTabSz="822960">
              <a:buClr>
                <a:srgbClr val="000000"/>
              </a:buClr>
            </a:pP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3.  Name 4 species he observed on the islands.</a:t>
            </a:r>
            <a:endParaRPr sz="3240" kern="0">
              <a:solidFill>
                <a:srgbClr val="000000"/>
              </a:solidFill>
              <a:latin typeface="Arial"/>
              <a:cs typeface="Arial"/>
              <a:sym typeface="Arial"/>
            </a:endParaRPr>
          </a:p>
          <a:p>
            <a:pPr defTabSz="822960">
              <a:buClr>
                <a:srgbClr val="000000"/>
              </a:buClr>
            </a:pP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4.  He developed what theory?</a:t>
            </a:r>
            <a:endParaRPr sz="3240" kern="0">
              <a:solidFill>
                <a:srgbClr val="000000"/>
              </a:solidFill>
              <a:latin typeface="Arial"/>
              <a:cs typeface="Arial"/>
              <a:sym typeface="Arial"/>
            </a:endParaRPr>
          </a:p>
          <a:p>
            <a:pPr defTabSz="822960">
              <a:buClr>
                <a:srgbClr val="000000"/>
              </a:buClr>
            </a:pP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5.  This theory explained how organisms</a:t>
            </a: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   _______________   over  _________</a:t>
            </a:r>
            <a:endParaRPr sz="1260" kern="0">
              <a:solidFill>
                <a:srgbClr val="000000"/>
              </a:solidFill>
              <a:latin typeface="Arial"/>
              <a:cs typeface="Arial"/>
              <a:sym typeface="Arial"/>
            </a:endParaRPr>
          </a:p>
        </p:txBody>
      </p:sp>
    </p:spTree>
    <p:extLst>
      <p:ext uri="{BB962C8B-B14F-4D97-AF65-F5344CB8AC3E}">
        <p14:creationId xmlns:p14="http://schemas.microsoft.com/office/powerpoint/2010/main" val="115863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32"/>
          <p:cNvSpPr txBox="1"/>
          <p:nvPr/>
        </p:nvSpPr>
        <p:spPr>
          <a:xfrm>
            <a:off x="1997063" y="4541828"/>
            <a:ext cx="3084750" cy="438480"/>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endParaRPr sz="1200" kern="0">
              <a:solidFill>
                <a:srgbClr val="000000"/>
              </a:solidFill>
              <a:latin typeface="Arial"/>
              <a:ea typeface="Arial"/>
              <a:cs typeface="Arial"/>
              <a:sym typeface="Arial"/>
            </a:endParaRPr>
          </a:p>
        </p:txBody>
      </p:sp>
      <p:sp>
        <p:nvSpPr>
          <p:cNvPr id="203" name="Google Shape;203;p32"/>
          <p:cNvSpPr txBox="1"/>
          <p:nvPr/>
        </p:nvSpPr>
        <p:spPr>
          <a:xfrm>
            <a:off x="7751708" y="2695478"/>
            <a:ext cx="2551500" cy="438480"/>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endParaRPr sz="1200" kern="0">
              <a:solidFill>
                <a:srgbClr val="000000"/>
              </a:solidFill>
              <a:latin typeface="Arial"/>
              <a:ea typeface="Arial"/>
              <a:cs typeface="Arial"/>
              <a:sym typeface="Arial"/>
            </a:endParaRPr>
          </a:p>
        </p:txBody>
      </p:sp>
      <p:sp>
        <p:nvSpPr>
          <p:cNvPr id="204" name="Google Shape;204;p32"/>
          <p:cNvSpPr txBox="1"/>
          <p:nvPr/>
        </p:nvSpPr>
        <p:spPr>
          <a:xfrm>
            <a:off x="1524000" y="0"/>
            <a:ext cx="9144090" cy="6627960"/>
          </a:xfrm>
          <a:prstGeom prst="rect">
            <a:avLst/>
          </a:prstGeom>
          <a:noFill/>
          <a:ln>
            <a:noFill/>
          </a:ln>
        </p:spPr>
        <p:txBody>
          <a:bodyPr spcFirstLastPara="1" wrap="square" lIns="82283" tIns="82283" rIns="82283" bIns="82283" anchor="ctr" anchorCtr="0">
            <a:noAutofit/>
          </a:bodyPr>
          <a:lstStyle/>
          <a:p>
            <a:pPr algn="ctr" defTabSz="822960">
              <a:buClr>
                <a:srgbClr val="000000"/>
              </a:buClr>
            </a:pPr>
            <a:r>
              <a:rPr lang="en-US" sz="2160" kern="0">
                <a:solidFill>
                  <a:srgbClr val="980000"/>
                </a:solidFill>
                <a:latin typeface="Arial"/>
                <a:cs typeface="Arial"/>
                <a:sym typeface="Arial"/>
              </a:rPr>
              <a:t>Checkpoint Answers</a:t>
            </a:r>
            <a:endParaRPr sz="2160" kern="0">
              <a:solidFill>
                <a:srgbClr val="980000"/>
              </a:solidFill>
              <a:latin typeface="Arial"/>
              <a:cs typeface="Arial"/>
              <a:sym typeface="Arial"/>
            </a:endParaRPr>
          </a:p>
          <a:p>
            <a:pPr defTabSz="822960">
              <a:buClr>
                <a:srgbClr val="000000"/>
              </a:buClr>
            </a:pP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1.  Darwin was traveling to which islands? </a:t>
            </a: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		</a:t>
            </a:r>
            <a:r>
              <a:rPr lang="en-US" sz="3240" kern="0">
                <a:solidFill>
                  <a:srgbClr val="980000"/>
                </a:solidFill>
                <a:latin typeface="Arial"/>
                <a:cs typeface="Arial"/>
                <a:sym typeface="Arial"/>
              </a:rPr>
              <a:t>The Galapagos Islands</a:t>
            </a:r>
            <a:endParaRPr sz="3240" kern="0">
              <a:solidFill>
                <a:srgbClr val="98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2.  What was the name of his ship?</a:t>
            </a: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		</a:t>
            </a:r>
            <a:r>
              <a:rPr lang="en-US" sz="3240" kern="0">
                <a:solidFill>
                  <a:srgbClr val="980000"/>
                </a:solidFill>
                <a:latin typeface="Arial"/>
                <a:cs typeface="Arial"/>
                <a:sym typeface="Arial"/>
              </a:rPr>
              <a:t>The Beagle</a:t>
            </a:r>
            <a:endParaRPr sz="3240" kern="0">
              <a:solidFill>
                <a:srgbClr val="98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3.  Name 4 species he observed on the islands.</a:t>
            </a:r>
            <a:endParaRPr sz="3240" kern="0">
              <a:solidFill>
                <a:srgbClr val="000000"/>
              </a:solidFill>
              <a:latin typeface="Arial"/>
              <a:cs typeface="Arial"/>
              <a:sym typeface="Arial"/>
            </a:endParaRPr>
          </a:p>
          <a:p>
            <a:pPr indent="411480" defTabSz="822960">
              <a:buClr>
                <a:srgbClr val="000000"/>
              </a:buClr>
            </a:pPr>
            <a:r>
              <a:rPr lang="en-US" sz="3240" kern="0">
                <a:solidFill>
                  <a:srgbClr val="000000"/>
                </a:solidFill>
                <a:latin typeface="Arial"/>
                <a:cs typeface="Arial"/>
                <a:sym typeface="Arial"/>
              </a:rPr>
              <a:t>	</a:t>
            </a:r>
            <a:r>
              <a:rPr lang="en-US" sz="3240" kern="0">
                <a:solidFill>
                  <a:srgbClr val="980000"/>
                </a:solidFill>
                <a:latin typeface="Arial"/>
                <a:cs typeface="Arial"/>
                <a:sym typeface="Arial"/>
              </a:rPr>
              <a:t>marine iguana, blue footed boobie, tortoise,</a:t>
            </a:r>
            <a:endParaRPr sz="3240" kern="0">
              <a:solidFill>
                <a:srgbClr val="980000"/>
              </a:solidFill>
              <a:latin typeface="Arial"/>
              <a:cs typeface="Arial"/>
              <a:sym typeface="Arial"/>
            </a:endParaRPr>
          </a:p>
          <a:p>
            <a:pPr marL="411480" indent="411480" defTabSz="822960">
              <a:buClr>
                <a:srgbClr val="000000"/>
              </a:buClr>
            </a:pPr>
            <a:r>
              <a:rPr lang="en-US" sz="3240" kern="0">
                <a:solidFill>
                  <a:srgbClr val="980000"/>
                </a:solidFill>
                <a:latin typeface="Arial"/>
                <a:cs typeface="Arial"/>
                <a:sym typeface="Arial"/>
              </a:rPr>
              <a:t>and finch</a:t>
            </a:r>
            <a:endParaRPr sz="3240" kern="0">
              <a:solidFill>
                <a:srgbClr val="98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4.  He developed what theory?</a:t>
            </a: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		</a:t>
            </a:r>
            <a:r>
              <a:rPr lang="en-US" sz="3240" kern="0">
                <a:solidFill>
                  <a:srgbClr val="980000"/>
                </a:solidFill>
                <a:latin typeface="Arial"/>
                <a:cs typeface="Arial"/>
                <a:sym typeface="Arial"/>
              </a:rPr>
              <a:t>The theory of evolution by natural selection</a:t>
            </a:r>
            <a:endParaRPr sz="3240" kern="0">
              <a:solidFill>
                <a:srgbClr val="98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5.  This theory explained how organisms</a:t>
            </a:r>
            <a:endParaRPr sz="3240" kern="0">
              <a:solidFill>
                <a:srgbClr val="000000"/>
              </a:solidFill>
              <a:latin typeface="Arial"/>
              <a:cs typeface="Arial"/>
              <a:sym typeface="Arial"/>
            </a:endParaRPr>
          </a:p>
          <a:p>
            <a:pPr defTabSz="822960">
              <a:buClr>
                <a:srgbClr val="000000"/>
              </a:buClr>
            </a:pPr>
            <a:r>
              <a:rPr lang="en-US" sz="3240" kern="0">
                <a:solidFill>
                  <a:srgbClr val="000000"/>
                </a:solidFill>
                <a:latin typeface="Arial"/>
                <a:cs typeface="Arial"/>
                <a:sym typeface="Arial"/>
              </a:rPr>
              <a:t>   ___</a:t>
            </a:r>
            <a:r>
              <a:rPr lang="en-US" sz="3240" kern="0">
                <a:solidFill>
                  <a:srgbClr val="980000"/>
                </a:solidFill>
                <a:latin typeface="Arial"/>
                <a:cs typeface="Arial"/>
                <a:sym typeface="Arial"/>
              </a:rPr>
              <a:t>change</a:t>
            </a:r>
            <a:r>
              <a:rPr lang="en-US" sz="3240" kern="0">
                <a:solidFill>
                  <a:srgbClr val="000000"/>
                </a:solidFill>
                <a:latin typeface="Arial"/>
                <a:cs typeface="Arial"/>
                <a:sym typeface="Arial"/>
              </a:rPr>
              <a:t>____   over  ___</a:t>
            </a:r>
            <a:r>
              <a:rPr lang="en-US" sz="3240" kern="0">
                <a:solidFill>
                  <a:srgbClr val="980000"/>
                </a:solidFill>
                <a:latin typeface="Arial"/>
                <a:cs typeface="Arial"/>
                <a:sym typeface="Arial"/>
              </a:rPr>
              <a:t>time</a:t>
            </a:r>
            <a:r>
              <a:rPr lang="en-US" sz="3240" kern="0">
                <a:solidFill>
                  <a:srgbClr val="000000"/>
                </a:solidFill>
                <a:latin typeface="Arial"/>
                <a:cs typeface="Arial"/>
                <a:sym typeface="Arial"/>
              </a:rPr>
              <a:t>______</a:t>
            </a:r>
            <a:endParaRPr sz="1260" kern="0">
              <a:solidFill>
                <a:srgbClr val="000000"/>
              </a:solidFill>
              <a:latin typeface="Arial"/>
              <a:cs typeface="Arial"/>
              <a:sym typeface="Arial"/>
            </a:endParaRPr>
          </a:p>
        </p:txBody>
      </p:sp>
    </p:spTree>
    <p:extLst>
      <p:ext uri="{BB962C8B-B14F-4D97-AF65-F5344CB8AC3E}">
        <p14:creationId xmlns:p14="http://schemas.microsoft.com/office/powerpoint/2010/main" val="3903449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4"/>
          <p:cNvSpPr txBox="1"/>
          <p:nvPr/>
        </p:nvSpPr>
        <p:spPr>
          <a:xfrm>
            <a:off x="1524000" y="1212593"/>
            <a:ext cx="5436180" cy="5452380"/>
          </a:xfrm>
          <a:prstGeom prst="rect">
            <a:avLst/>
          </a:prstGeom>
          <a:noFill/>
          <a:ln>
            <a:noFill/>
          </a:ln>
        </p:spPr>
        <p:txBody>
          <a:bodyPr spcFirstLastPara="1" wrap="square" lIns="34290" tIns="34290" rIns="34290" bIns="34290" anchor="t" anchorCtr="0">
            <a:noAutofit/>
          </a:bodyPr>
          <a:lstStyle/>
          <a:p>
            <a:pPr defTabSz="822960">
              <a:lnSpc>
                <a:spcPct val="120000"/>
              </a:lnSpc>
              <a:buClr>
                <a:srgbClr val="000000"/>
              </a:buClr>
            </a:pPr>
            <a:r>
              <a:rPr lang="en-US" sz="3000" kern="0" dirty="0">
                <a:solidFill>
                  <a:srgbClr val="000000"/>
                </a:solidFill>
                <a:latin typeface="Arial"/>
                <a:cs typeface="Arial"/>
                <a:sym typeface="Arial"/>
              </a:rPr>
              <a:t>E</a:t>
            </a:r>
            <a:r>
              <a:rPr lang="en-US" sz="3000" kern="0" dirty="0">
                <a:solidFill>
                  <a:srgbClr val="000000"/>
                </a:solidFill>
                <a:latin typeface="Arial"/>
                <a:ea typeface="Arial"/>
                <a:cs typeface="Arial"/>
                <a:sym typeface="Arial"/>
              </a:rPr>
              <a:t>ach was adapted to eating a particular type of island food</a:t>
            </a:r>
            <a:endParaRPr sz="3000" kern="0" dirty="0">
              <a:solidFill>
                <a:srgbClr val="000000"/>
              </a:solidFill>
              <a:latin typeface="Arial"/>
              <a:ea typeface="Arial"/>
              <a:cs typeface="Arial"/>
              <a:sym typeface="Arial"/>
            </a:endParaRPr>
          </a:p>
          <a:p>
            <a:pPr defTabSz="822960">
              <a:lnSpc>
                <a:spcPct val="120000"/>
              </a:lnSpc>
              <a:buClr>
                <a:srgbClr val="000000"/>
              </a:buClr>
            </a:pPr>
            <a:endParaRPr sz="3000" kern="0" dirty="0">
              <a:solidFill>
                <a:srgbClr val="000000"/>
              </a:solidFill>
              <a:latin typeface="Arial"/>
              <a:cs typeface="Arial"/>
              <a:sym typeface="Arial"/>
            </a:endParaRPr>
          </a:p>
          <a:p>
            <a:pPr defTabSz="822960">
              <a:lnSpc>
                <a:spcPct val="120000"/>
              </a:lnSpc>
              <a:buClr>
                <a:srgbClr val="000000"/>
              </a:buClr>
            </a:pPr>
            <a:r>
              <a:rPr lang="en-US" sz="3000" kern="0" dirty="0">
                <a:solidFill>
                  <a:srgbClr val="000000"/>
                </a:solidFill>
                <a:latin typeface="Arial"/>
                <a:ea typeface="Arial"/>
                <a:cs typeface="Arial"/>
                <a:sym typeface="Arial"/>
              </a:rPr>
              <a:t>He concluded that all finches came from one ancestral species</a:t>
            </a:r>
            <a:endParaRPr sz="3000" kern="0" dirty="0">
              <a:solidFill>
                <a:srgbClr val="000000"/>
              </a:solidFill>
              <a:latin typeface="Arial"/>
              <a:ea typeface="Arial"/>
              <a:cs typeface="Arial"/>
              <a:sym typeface="Arial"/>
            </a:endParaRPr>
          </a:p>
          <a:p>
            <a:pPr defTabSz="822960">
              <a:lnSpc>
                <a:spcPct val="120000"/>
              </a:lnSpc>
              <a:buClr>
                <a:srgbClr val="000000"/>
              </a:buClr>
            </a:pPr>
            <a:endParaRPr sz="3000" kern="0" dirty="0">
              <a:solidFill>
                <a:srgbClr val="000000"/>
              </a:solidFill>
              <a:latin typeface="Arial"/>
              <a:cs typeface="Arial"/>
              <a:sym typeface="Arial"/>
            </a:endParaRPr>
          </a:p>
        </p:txBody>
      </p:sp>
      <p:pic>
        <p:nvPicPr>
          <p:cNvPr id="216" name="Google Shape;216;p34"/>
          <p:cNvPicPr preferRelativeResize="0"/>
          <p:nvPr/>
        </p:nvPicPr>
        <p:blipFill>
          <a:blip r:embed="rId4">
            <a:alphaModFix/>
          </a:blip>
          <a:stretch>
            <a:fillRect/>
          </a:stretch>
        </p:blipFill>
        <p:spPr>
          <a:xfrm>
            <a:off x="6786863" y="1315114"/>
            <a:ext cx="3324218" cy="4876785"/>
          </a:xfrm>
          <a:prstGeom prst="rect">
            <a:avLst/>
          </a:prstGeom>
          <a:noFill/>
          <a:ln>
            <a:noFill/>
          </a:ln>
        </p:spPr>
      </p:pic>
      <p:sp>
        <p:nvSpPr>
          <p:cNvPr id="217" name="Google Shape;217;p34"/>
          <p:cNvSpPr txBox="1"/>
          <p:nvPr/>
        </p:nvSpPr>
        <p:spPr>
          <a:xfrm>
            <a:off x="7483463" y="6294420"/>
            <a:ext cx="2627618" cy="433688"/>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r>
              <a:rPr lang="en-US" sz="1200" kern="0">
                <a:solidFill>
                  <a:srgbClr val="000000"/>
                </a:solidFill>
                <a:latin typeface="Arial"/>
                <a:ea typeface="Arial"/>
                <a:cs typeface="Arial"/>
                <a:sym typeface="Arial"/>
              </a:rPr>
              <a:t>Cactus finch, photo courtesy of zrim, flickr creative commons</a:t>
            </a:r>
            <a:endParaRPr sz="1200" kern="0">
              <a:solidFill>
                <a:srgbClr val="000000"/>
              </a:solidFill>
              <a:latin typeface="Arial"/>
              <a:ea typeface="Arial"/>
              <a:cs typeface="Arial"/>
              <a:sym typeface="Arial"/>
            </a:endParaRPr>
          </a:p>
        </p:txBody>
      </p:sp>
      <p:sp>
        <p:nvSpPr>
          <p:cNvPr id="218" name="Google Shape;218;p34"/>
          <p:cNvSpPr txBox="1"/>
          <p:nvPr/>
        </p:nvSpPr>
        <p:spPr>
          <a:xfrm>
            <a:off x="1893158" y="417443"/>
            <a:ext cx="8490960" cy="795150"/>
          </a:xfrm>
          <a:prstGeom prst="rect">
            <a:avLst/>
          </a:prstGeom>
          <a:noFill/>
          <a:ln>
            <a:noFill/>
          </a:ln>
        </p:spPr>
        <p:txBody>
          <a:bodyPr spcFirstLastPara="1" wrap="square" lIns="82283" tIns="82283" rIns="82283" bIns="82283" anchor="t" anchorCtr="0">
            <a:noAutofit/>
          </a:bodyPr>
          <a:lstStyle/>
          <a:p>
            <a:pPr defTabSz="822960">
              <a:buClr>
                <a:srgbClr val="000000"/>
              </a:buClr>
            </a:pPr>
            <a:r>
              <a:rPr lang="en-US" sz="3240" b="1" kern="0">
                <a:solidFill>
                  <a:srgbClr val="9B7300"/>
                </a:solidFill>
                <a:latin typeface="Arial"/>
                <a:cs typeface="Arial"/>
                <a:sym typeface="Arial"/>
              </a:rPr>
              <a:t>What did Darwin learn from the finches?</a:t>
            </a:r>
            <a:endParaRPr sz="3240" b="1" kern="0">
              <a:solidFill>
                <a:srgbClr val="9B7300"/>
              </a:solidFill>
              <a:latin typeface="Arial"/>
              <a:cs typeface="Arial"/>
              <a:sym typeface="Arial"/>
            </a:endParaRPr>
          </a:p>
        </p:txBody>
      </p:sp>
    </p:spTree>
    <p:extLst>
      <p:ext uri="{BB962C8B-B14F-4D97-AF65-F5344CB8AC3E}">
        <p14:creationId xmlns:p14="http://schemas.microsoft.com/office/powerpoint/2010/main" val="1264589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pic>
        <p:nvPicPr>
          <p:cNvPr id="223" name="Google Shape;223;p35"/>
          <p:cNvPicPr preferRelativeResize="0"/>
          <p:nvPr/>
        </p:nvPicPr>
        <p:blipFill>
          <a:blip r:embed="rId4">
            <a:alphaModFix/>
          </a:blip>
          <a:stretch>
            <a:fillRect/>
          </a:stretch>
        </p:blipFill>
        <p:spPr>
          <a:xfrm>
            <a:off x="7499213" y="618998"/>
            <a:ext cx="3124193" cy="4762485"/>
          </a:xfrm>
          <a:prstGeom prst="rect">
            <a:avLst/>
          </a:prstGeom>
          <a:noFill/>
          <a:ln>
            <a:noFill/>
          </a:ln>
        </p:spPr>
      </p:pic>
      <p:sp>
        <p:nvSpPr>
          <p:cNvPr id="224" name="Google Shape;224;p35"/>
          <p:cNvSpPr txBox="1"/>
          <p:nvPr/>
        </p:nvSpPr>
        <p:spPr>
          <a:xfrm>
            <a:off x="1652093" y="696803"/>
            <a:ext cx="5847120" cy="3758130"/>
          </a:xfrm>
          <a:prstGeom prst="rect">
            <a:avLst/>
          </a:prstGeom>
          <a:noFill/>
          <a:ln>
            <a:noFill/>
          </a:ln>
        </p:spPr>
        <p:txBody>
          <a:bodyPr spcFirstLastPara="1" wrap="square" lIns="82283" tIns="82283" rIns="82283" bIns="82283" anchor="t" anchorCtr="0">
            <a:noAutofit/>
          </a:bodyPr>
          <a:lstStyle/>
          <a:p>
            <a:pPr defTabSz="822960">
              <a:buClr>
                <a:srgbClr val="000000"/>
              </a:buClr>
            </a:pPr>
            <a:r>
              <a:rPr lang="en-US" sz="3960" kern="0">
                <a:solidFill>
                  <a:srgbClr val="000000"/>
                </a:solidFill>
                <a:latin typeface="Arial"/>
                <a:cs typeface="Arial"/>
                <a:sym typeface="Arial"/>
              </a:rPr>
              <a:t>1859, Darwin published a book called:</a:t>
            </a:r>
            <a:endParaRPr sz="3960" kern="0">
              <a:solidFill>
                <a:srgbClr val="000000"/>
              </a:solidFill>
              <a:latin typeface="Arial"/>
              <a:cs typeface="Arial"/>
              <a:sym typeface="Arial"/>
            </a:endParaRPr>
          </a:p>
          <a:p>
            <a:pPr defTabSz="822960">
              <a:buClr>
                <a:srgbClr val="000000"/>
              </a:buClr>
            </a:pPr>
            <a:endParaRPr sz="3960" kern="0">
              <a:solidFill>
                <a:srgbClr val="000000"/>
              </a:solidFill>
              <a:latin typeface="Arial"/>
              <a:cs typeface="Arial"/>
              <a:sym typeface="Arial"/>
            </a:endParaRPr>
          </a:p>
          <a:p>
            <a:pPr defTabSz="822960">
              <a:buClr>
                <a:srgbClr val="000000"/>
              </a:buClr>
            </a:pPr>
            <a:r>
              <a:rPr lang="en-US" sz="3960" kern="0">
                <a:solidFill>
                  <a:srgbClr val="000000"/>
                </a:solidFill>
                <a:latin typeface="Arial"/>
                <a:cs typeface="Arial"/>
                <a:sym typeface="Arial"/>
              </a:rPr>
              <a:t>“The Origin of Species”</a:t>
            </a:r>
            <a:endParaRPr sz="3960" kern="0">
              <a:solidFill>
                <a:srgbClr val="000000"/>
              </a:solidFill>
              <a:latin typeface="Arial"/>
              <a:cs typeface="Arial"/>
              <a:sym typeface="Arial"/>
            </a:endParaRPr>
          </a:p>
          <a:p>
            <a:pPr defTabSz="822960">
              <a:buClr>
                <a:srgbClr val="000000"/>
              </a:buClr>
            </a:pPr>
            <a:endParaRPr sz="3960" kern="0">
              <a:solidFill>
                <a:srgbClr val="000000"/>
              </a:solidFill>
              <a:latin typeface="Arial"/>
              <a:cs typeface="Arial"/>
              <a:sym typeface="Arial"/>
            </a:endParaRPr>
          </a:p>
          <a:p>
            <a:pPr defTabSz="822960">
              <a:buClr>
                <a:srgbClr val="000000"/>
              </a:buClr>
            </a:pPr>
            <a:r>
              <a:rPr lang="en-US" sz="3960" kern="0">
                <a:solidFill>
                  <a:srgbClr val="000000"/>
                </a:solidFill>
                <a:latin typeface="Arial"/>
                <a:cs typeface="Arial"/>
                <a:sym typeface="Arial"/>
              </a:rPr>
              <a:t>Darwin concluded that evolution occurred through the process of natural selection.</a:t>
            </a:r>
            <a:endParaRPr sz="3960" kern="0">
              <a:solidFill>
                <a:srgbClr val="000000"/>
              </a:solidFill>
              <a:latin typeface="Arial"/>
              <a:cs typeface="Arial"/>
              <a:sym typeface="Arial"/>
            </a:endParaRPr>
          </a:p>
          <a:p>
            <a:pPr defTabSz="822960">
              <a:buClr>
                <a:srgbClr val="000000"/>
              </a:buClr>
            </a:pPr>
            <a:endParaRPr sz="3960" kern="0">
              <a:solidFill>
                <a:srgbClr val="000000"/>
              </a:solidFill>
              <a:latin typeface="Arial"/>
              <a:cs typeface="Arial"/>
              <a:sym typeface="Arial"/>
            </a:endParaRPr>
          </a:p>
        </p:txBody>
      </p:sp>
    </p:spTree>
    <p:extLst>
      <p:ext uri="{BB962C8B-B14F-4D97-AF65-F5344CB8AC3E}">
        <p14:creationId xmlns:p14="http://schemas.microsoft.com/office/powerpoint/2010/main" val="1525072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p36"/>
          <p:cNvSpPr txBox="1"/>
          <p:nvPr/>
        </p:nvSpPr>
        <p:spPr>
          <a:xfrm>
            <a:off x="1734555" y="847035"/>
            <a:ext cx="8722890" cy="5481270"/>
          </a:xfrm>
          <a:prstGeom prst="rect">
            <a:avLst/>
          </a:prstGeom>
          <a:noFill/>
          <a:ln>
            <a:noFill/>
          </a:ln>
        </p:spPr>
        <p:txBody>
          <a:bodyPr spcFirstLastPara="1" wrap="square" lIns="34290" tIns="34290" rIns="34290" bIns="34290" anchor="t" anchorCtr="0">
            <a:noAutofit/>
          </a:bodyPr>
          <a:lstStyle/>
          <a:p>
            <a:pPr defTabSz="822960">
              <a:lnSpc>
                <a:spcPct val="119922"/>
              </a:lnSpc>
              <a:buClr>
                <a:srgbClr val="000000"/>
              </a:buClr>
            </a:pPr>
            <a:r>
              <a:rPr lang="en-US" sz="3200" kern="0">
                <a:solidFill>
                  <a:srgbClr val="000000"/>
                </a:solidFill>
                <a:latin typeface="Arial"/>
                <a:ea typeface="Arial"/>
                <a:cs typeface="Arial"/>
                <a:sym typeface="Arial"/>
              </a:rPr>
              <a:t>1. </a:t>
            </a:r>
            <a:r>
              <a:rPr lang="en-US" sz="3200" u="sng" kern="0">
                <a:solidFill>
                  <a:srgbClr val="000000"/>
                </a:solidFill>
                <a:latin typeface="Arial"/>
                <a:ea typeface="Arial"/>
                <a:cs typeface="Arial"/>
                <a:sym typeface="Arial"/>
              </a:rPr>
              <a:t>Variation</a:t>
            </a:r>
            <a:r>
              <a:rPr lang="en-US" sz="3200" kern="0">
                <a:solidFill>
                  <a:srgbClr val="000000"/>
                </a:solidFill>
                <a:latin typeface="Arial"/>
                <a:ea typeface="Arial"/>
                <a:cs typeface="Arial"/>
                <a:sym typeface="Arial"/>
              </a:rPr>
              <a:t> exists among individuals in a species.</a:t>
            </a:r>
            <a:br>
              <a:rPr lang="en-US" sz="3200" kern="0">
                <a:solidFill>
                  <a:srgbClr val="000000"/>
                </a:solidFill>
                <a:latin typeface="Arial"/>
                <a:ea typeface="Arial"/>
                <a:cs typeface="Arial"/>
                <a:sym typeface="Arial"/>
              </a:rPr>
            </a:br>
            <a:r>
              <a:rPr lang="en-US" sz="3200" kern="0">
                <a:solidFill>
                  <a:srgbClr val="000000"/>
                </a:solidFill>
                <a:latin typeface="Arial"/>
                <a:ea typeface="Arial"/>
                <a:cs typeface="Arial"/>
                <a:sym typeface="Arial"/>
              </a:rPr>
              <a:t>2. Individuals will </a:t>
            </a:r>
            <a:r>
              <a:rPr lang="en-US" sz="3200" u="sng" kern="0">
                <a:solidFill>
                  <a:srgbClr val="000000"/>
                </a:solidFill>
                <a:latin typeface="Arial"/>
                <a:ea typeface="Arial"/>
                <a:cs typeface="Arial"/>
                <a:sym typeface="Arial"/>
              </a:rPr>
              <a:t>compete</a:t>
            </a:r>
            <a:r>
              <a:rPr lang="en-US" sz="3200" kern="0">
                <a:solidFill>
                  <a:srgbClr val="000000"/>
                </a:solidFill>
                <a:latin typeface="Arial"/>
                <a:ea typeface="Arial"/>
                <a:cs typeface="Arial"/>
                <a:sym typeface="Arial"/>
              </a:rPr>
              <a:t> for resources </a:t>
            </a:r>
            <a:endParaRPr sz="3200" kern="0">
              <a:solidFill>
                <a:srgbClr val="000000"/>
              </a:solidFill>
              <a:latin typeface="Arial"/>
              <a:cs typeface="Arial"/>
              <a:sym typeface="Arial"/>
            </a:endParaRPr>
          </a:p>
          <a:p>
            <a:pPr defTabSz="822960">
              <a:lnSpc>
                <a:spcPct val="119922"/>
              </a:lnSpc>
              <a:buClr>
                <a:srgbClr val="000000"/>
              </a:buClr>
            </a:pPr>
            <a:r>
              <a:rPr lang="en-US" sz="3200" kern="0">
                <a:solidFill>
                  <a:srgbClr val="000000"/>
                </a:solidFill>
                <a:latin typeface="Arial"/>
                <a:ea typeface="Arial"/>
                <a:cs typeface="Arial"/>
                <a:sym typeface="Arial"/>
              </a:rPr>
              <a:t>3. Competition would lead to the death of some</a:t>
            </a:r>
            <a:r>
              <a:rPr lang="en-US" sz="3200" kern="0">
                <a:solidFill>
                  <a:srgbClr val="000000"/>
                </a:solidFill>
                <a:latin typeface="Arial"/>
                <a:cs typeface="Arial"/>
                <a:sym typeface="Arial"/>
              </a:rPr>
              <a:t>, </a:t>
            </a:r>
            <a:r>
              <a:rPr lang="en-US" sz="3200" kern="0">
                <a:solidFill>
                  <a:srgbClr val="000000"/>
                </a:solidFill>
                <a:latin typeface="Arial"/>
                <a:ea typeface="Arial"/>
                <a:cs typeface="Arial"/>
                <a:sym typeface="Arial"/>
              </a:rPr>
              <a:t>while others would </a:t>
            </a:r>
            <a:r>
              <a:rPr lang="en-US" sz="3200" u="sng" kern="0">
                <a:solidFill>
                  <a:srgbClr val="000000"/>
                </a:solidFill>
                <a:latin typeface="Arial"/>
                <a:ea typeface="Arial"/>
                <a:cs typeface="Arial"/>
                <a:sym typeface="Arial"/>
              </a:rPr>
              <a:t>survive</a:t>
            </a:r>
            <a:r>
              <a:rPr lang="en-US" sz="3200" kern="0">
                <a:solidFill>
                  <a:srgbClr val="000000"/>
                </a:solidFill>
                <a:latin typeface="Arial"/>
                <a:ea typeface="Arial"/>
                <a:cs typeface="Arial"/>
                <a:sym typeface="Arial"/>
              </a:rPr>
              <a:t/>
            </a:r>
            <a:br>
              <a:rPr lang="en-US" sz="3200" kern="0">
                <a:solidFill>
                  <a:srgbClr val="000000"/>
                </a:solidFill>
                <a:latin typeface="Arial"/>
                <a:ea typeface="Arial"/>
                <a:cs typeface="Arial"/>
                <a:sym typeface="Arial"/>
              </a:rPr>
            </a:br>
            <a:r>
              <a:rPr lang="en-US" sz="3200" kern="0">
                <a:solidFill>
                  <a:srgbClr val="000000"/>
                </a:solidFill>
                <a:latin typeface="Arial"/>
                <a:ea typeface="Arial"/>
                <a:cs typeface="Arial"/>
                <a:sym typeface="Arial"/>
              </a:rPr>
              <a:t>4. Individuals that had advantageous variations are more likely to survive and </a:t>
            </a:r>
            <a:r>
              <a:rPr lang="en-US" sz="3200" u="sng" kern="0">
                <a:solidFill>
                  <a:srgbClr val="000000"/>
                </a:solidFill>
                <a:latin typeface="Arial"/>
                <a:ea typeface="Arial"/>
                <a:cs typeface="Arial"/>
                <a:sym typeface="Arial"/>
              </a:rPr>
              <a:t>reproduce</a:t>
            </a:r>
            <a:r>
              <a:rPr lang="en-US" sz="3200" kern="0">
                <a:solidFill>
                  <a:srgbClr val="000000"/>
                </a:solidFill>
                <a:latin typeface="Arial"/>
                <a:ea typeface="Arial"/>
                <a:cs typeface="Arial"/>
                <a:sym typeface="Arial"/>
              </a:rPr>
              <a:t>.</a:t>
            </a:r>
            <a:endParaRPr sz="3200" kern="0">
              <a:solidFill>
                <a:srgbClr val="000000"/>
              </a:solidFill>
              <a:latin typeface="Arial"/>
              <a:ea typeface="Arial"/>
              <a:cs typeface="Arial"/>
              <a:sym typeface="Arial"/>
            </a:endParaRPr>
          </a:p>
          <a:p>
            <a:pPr defTabSz="822960">
              <a:lnSpc>
                <a:spcPct val="119922"/>
              </a:lnSpc>
              <a:buClr>
                <a:srgbClr val="000000"/>
              </a:buClr>
            </a:pPr>
            <a:r>
              <a:rPr lang="en-US" sz="3200" kern="0">
                <a:solidFill>
                  <a:srgbClr val="000000"/>
                </a:solidFill>
                <a:latin typeface="Arial"/>
                <a:cs typeface="Arial"/>
                <a:sym typeface="Arial"/>
              </a:rPr>
              <a:t>5. </a:t>
            </a:r>
            <a:r>
              <a:rPr lang="en-US" sz="3200" u="sng" kern="0">
                <a:solidFill>
                  <a:srgbClr val="000000"/>
                </a:solidFill>
                <a:latin typeface="Arial"/>
                <a:cs typeface="Arial"/>
                <a:sym typeface="Arial"/>
              </a:rPr>
              <a:t>Selective pressures</a:t>
            </a:r>
            <a:r>
              <a:rPr lang="en-US" sz="3200" kern="0">
                <a:solidFill>
                  <a:srgbClr val="000000"/>
                </a:solidFill>
                <a:latin typeface="Arial"/>
                <a:cs typeface="Arial"/>
                <a:sym typeface="Arial"/>
              </a:rPr>
              <a:t> contribute by increasing or decreasing reproductive success in a species.</a:t>
            </a:r>
            <a:endParaRPr sz="3200" kern="0">
              <a:solidFill>
                <a:srgbClr val="000000"/>
              </a:solidFill>
              <a:latin typeface="Arial"/>
              <a:cs typeface="Arial"/>
              <a:sym typeface="Arial"/>
            </a:endParaRPr>
          </a:p>
        </p:txBody>
      </p:sp>
      <p:sp>
        <p:nvSpPr>
          <p:cNvPr id="230" name="Google Shape;230;p36"/>
          <p:cNvSpPr txBox="1"/>
          <p:nvPr/>
        </p:nvSpPr>
        <p:spPr>
          <a:xfrm>
            <a:off x="1679745" y="191205"/>
            <a:ext cx="7569450" cy="655830"/>
          </a:xfrm>
          <a:prstGeom prst="rect">
            <a:avLst/>
          </a:prstGeom>
          <a:noFill/>
          <a:ln>
            <a:noFill/>
          </a:ln>
        </p:spPr>
        <p:txBody>
          <a:bodyPr spcFirstLastPara="1" wrap="square" lIns="82283" tIns="82283" rIns="82283" bIns="82283" anchor="t" anchorCtr="0">
            <a:noAutofit/>
          </a:bodyPr>
          <a:lstStyle/>
          <a:p>
            <a:pPr defTabSz="822960">
              <a:buClr>
                <a:srgbClr val="000000"/>
              </a:buClr>
            </a:pPr>
            <a:r>
              <a:rPr lang="en-US" sz="2700" kern="0">
                <a:solidFill>
                  <a:srgbClr val="000000"/>
                </a:solidFill>
                <a:latin typeface="Arial"/>
                <a:cs typeface="Arial"/>
                <a:sym typeface="Arial"/>
              </a:rPr>
              <a:t>Key Points</a:t>
            </a:r>
            <a:r>
              <a:rPr lang="en-US" sz="1260" kern="0">
                <a:solidFill>
                  <a:srgbClr val="000000"/>
                </a:solidFill>
                <a:latin typeface="Arial"/>
                <a:cs typeface="Arial"/>
                <a:sym typeface="Arial"/>
              </a:rPr>
              <a:t> to the Theory of Evolution by Natural Selection</a:t>
            </a:r>
            <a:endParaRPr sz="1260" kern="0">
              <a:solidFill>
                <a:srgbClr val="000000"/>
              </a:solidFill>
              <a:latin typeface="Arial"/>
              <a:cs typeface="Arial"/>
              <a:sym typeface="Arial"/>
            </a:endParaRPr>
          </a:p>
        </p:txBody>
      </p:sp>
    </p:spTree>
    <p:extLst>
      <p:ext uri="{BB962C8B-B14F-4D97-AF65-F5344CB8AC3E}">
        <p14:creationId xmlns:p14="http://schemas.microsoft.com/office/powerpoint/2010/main" val="2875401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7"/>
          <p:cNvSpPr txBox="1"/>
          <p:nvPr/>
        </p:nvSpPr>
        <p:spPr>
          <a:xfrm>
            <a:off x="1637760" y="292658"/>
            <a:ext cx="8916480" cy="1987740"/>
          </a:xfrm>
          <a:prstGeom prst="rect">
            <a:avLst/>
          </a:prstGeom>
          <a:noFill/>
          <a:ln>
            <a:noFill/>
          </a:ln>
        </p:spPr>
        <p:txBody>
          <a:bodyPr spcFirstLastPara="1" wrap="square" lIns="34290" tIns="34290" rIns="34290" bIns="34290" anchor="t" anchorCtr="0">
            <a:noAutofit/>
          </a:bodyPr>
          <a:lstStyle/>
          <a:p>
            <a:pPr defTabSz="822960">
              <a:lnSpc>
                <a:spcPct val="119792"/>
              </a:lnSpc>
              <a:buClr>
                <a:srgbClr val="000000"/>
              </a:buClr>
            </a:pPr>
            <a:r>
              <a:rPr lang="en-US" sz="2970" kern="0">
                <a:solidFill>
                  <a:srgbClr val="000000"/>
                </a:solidFill>
                <a:latin typeface="Arial"/>
                <a:ea typeface="Arial"/>
                <a:cs typeface="Arial"/>
                <a:sym typeface="Arial"/>
              </a:rPr>
              <a:t>This process came to be known as </a:t>
            </a:r>
            <a:r>
              <a:rPr lang="en-US" sz="2970" b="1" kern="0">
                <a:solidFill>
                  <a:srgbClr val="000000"/>
                </a:solidFill>
                <a:latin typeface="Arial"/>
                <a:ea typeface="Arial"/>
                <a:cs typeface="Arial"/>
                <a:sym typeface="Arial"/>
              </a:rPr>
              <a:t>Natural Selection</a:t>
            </a:r>
            <a:r>
              <a:rPr lang="en-US" sz="2970" kern="0">
                <a:solidFill>
                  <a:srgbClr val="000000"/>
                </a:solidFill>
                <a:latin typeface="Arial"/>
                <a:ea typeface="Arial"/>
                <a:cs typeface="Arial"/>
                <a:sym typeface="Arial"/>
              </a:rPr>
              <a:t/>
            </a:r>
            <a:br>
              <a:rPr lang="en-US" sz="2970" kern="0">
                <a:solidFill>
                  <a:srgbClr val="000000"/>
                </a:solidFill>
                <a:latin typeface="Arial"/>
                <a:ea typeface="Arial"/>
                <a:cs typeface="Arial"/>
                <a:sym typeface="Arial"/>
              </a:rPr>
            </a:br>
            <a:r>
              <a:rPr lang="en-US" sz="2970" kern="0">
                <a:solidFill>
                  <a:srgbClr val="000000"/>
                </a:solidFill>
                <a:latin typeface="Arial"/>
                <a:ea typeface="Arial"/>
                <a:cs typeface="Arial"/>
                <a:sym typeface="Arial"/>
              </a:rPr>
              <a:t>The favorable variations are called </a:t>
            </a:r>
            <a:r>
              <a:rPr lang="en-US" sz="2970" b="1" kern="0">
                <a:solidFill>
                  <a:srgbClr val="000000"/>
                </a:solidFill>
                <a:latin typeface="Arial"/>
                <a:ea typeface="Arial"/>
                <a:cs typeface="Arial"/>
                <a:sym typeface="Arial"/>
              </a:rPr>
              <a:t>Adaptations</a:t>
            </a:r>
            <a:endParaRPr sz="2970" b="1" kern="0">
              <a:solidFill>
                <a:srgbClr val="000000"/>
              </a:solidFill>
              <a:latin typeface="Arial"/>
              <a:ea typeface="Arial"/>
              <a:cs typeface="Arial"/>
              <a:sym typeface="Arial"/>
            </a:endParaRPr>
          </a:p>
        </p:txBody>
      </p:sp>
      <p:pic>
        <p:nvPicPr>
          <p:cNvPr id="236" name="Google Shape;236;p37"/>
          <p:cNvPicPr preferRelativeResize="0"/>
          <p:nvPr/>
        </p:nvPicPr>
        <p:blipFill>
          <a:blip r:embed="rId4">
            <a:alphaModFix/>
          </a:blip>
          <a:stretch>
            <a:fillRect/>
          </a:stretch>
        </p:blipFill>
        <p:spPr>
          <a:xfrm>
            <a:off x="1690275" y="2191455"/>
            <a:ext cx="4219290" cy="3404723"/>
          </a:xfrm>
          <a:prstGeom prst="rect">
            <a:avLst/>
          </a:prstGeom>
          <a:noFill/>
          <a:ln>
            <a:noFill/>
          </a:ln>
        </p:spPr>
      </p:pic>
      <p:sp>
        <p:nvSpPr>
          <p:cNvPr id="237" name="Google Shape;237;p37"/>
          <p:cNvSpPr txBox="1"/>
          <p:nvPr/>
        </p:nvSpPr>
        <p:spPr>
          <a:xfrm>
            <a:off x="1785878" y="5727375"/>
            <a:ext cx="3863160" cy="277830"/>
          </a:xfrm>
          <a:prstGeom prst="rect">
            <a:avLst/>
          </a:prstGeom>
          <a:noFill/>
          <a:ln>
            <a:noFill/>
          </a:ln>
        </p:spPr>
        <p:txBody>
          <a:bodyPr spcFirstLastPara="1" wrap="square" lIns="34290" tIns="34290" rIns="34290" bIns="34290" anchor="t" anchorCtr="0">
            <a:noAutofit/>
          </a:bodyPr>
          <a:lstStyle/>
          <a:p>
            <a:pPr defTabSz="822960">
              <a:lnSpc>
                <a:spcPct val="119792"/>
              </a:lnSpc>
              <a:buClr>
                <a:srgbClr val="000000"/>
              </a:buClr>
            </a:pPr>
            <a:r>
              <a:rPr lang="en-US" sz="1200" kern="0">
                <a:solidFill>
                  <a:srgbClr val="000000"/>
                </a:solidFill>
                <a:latin typeface="Arial"/>
                <a:ea typeface="Arial"/>
                <a:cs typeface="Arial"/>
                <a:sym typeface="Arial"/>
              </a:rPr>
              <a:t>Photo courtesy of digitalART2, flickr creative commons</a:t>
            </a:r>
            <a:endParaRPr sz="1200" kern="0">
              <a:solidFill>
                <a:srgbClr val="000000"/>
              </a:solidFill>
              <a:latin typeface="Arial"/>
              <a:ea typeface="Arial"/>
              <a:cs typeface="Arial"/>
              <a:sym typeface="Arial"/>
            </a:endParaRPr>
          </a:p>
        </p:txBody>
      </p:sp>
      <p:sp>
        <p:nvSpPr>
          <p:cNvPr id="238" name="Google Shape;238;p37"/>
          <p:cNvSpPr txBox="1"/>
          <p:nvPr/>
        </p:nvSpPr>
        <p:spPr>
          <a:xfrm>
            <a:off x="6103808" y="2598908"/>
            <a:ext cx="4345920" cy="3128490"/>
          </a:xfrm>
          <a:prstGeom prst="rect">
            <a:avLst/>
          </a:prstGeom>
          <a:noFill/>
          <a:ln>
            <a:noFill/>
          </a:ln>
        </p:spPr>
        <p:txBody>
          <a:bodyPr spcFirstLastPara="1" wrap="square" lIns="82283" tIns="82283" rIns="82283" bIns="82283" anchor="t" anchorCtr="0">
            <a:noAutofit/>
          </a:bodyPr>
          <a:lstStyle/>
          <a:p>
            <a:pPr defTabSz="822960">
              <a:buClr>
                <a:srgbClr val="000000"/>
              </a:buClr>
            </a:pPr>
            <a:r>
              <a:rPr lang="en-US" sz="2160" kern="0">
                <a:solidFill>
                  <a:srgbClr val="000000"/>
                </a:solidFill>
                <a:latin typeface="Arial"/>
                <a:cs typeface="Arial"/>
                <a:sym typeface="Arial"/>
              </a:rPr>
              <a:t>What adaptations do tigers have?</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Humans?</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Snakes?</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u="sng" kern="0">
                <a:solidFill>
                  <a:srgbClr val="0000EE"/>
                </a:solidFill>
                <a:latin typeface="Arial"/>
                <a:cs typeface="Arial"/>
                <a:sym typeface="Arial"/>
                <a:hlinkClick r:id="rId5"/>
              </a:rPr>
              <a:t>Video</a:t>
            </a:r>
            <a:r>
              <a:rPr lang="en-US" sz="2160" kern="0">
                <a:solidFill>
                  <a:srgbClr val="000000"/>
                </a:solidFill>
                <a:latin typeface="Arial"/>
                <a:cs typeface="Arial"/>
                <a:sym typeface="Arial"/>
              </a:rPr>
              <a:t> - evolution stated clearly</a:t>
            </a:r>
            <a:endParaRPr sz="2160" kern="0">
              <a:solidFill>
                <a:srgbClr val="000000"/>
              </a:solidFill>
              <a:latin typeface="Arial"/>
              <a:cs typeface="Arial"/>
              <a:sym typeface="Arial"/>
            </a:endParaRPr>
          </a:p>
        </p:txBody>
      </p:sp>
      <p:pic>
        <p:nvPicPr>
          <p:cNvPr id="239" name="Google Shape;239;p37"/>
          <p:cNvPicPr preferRelativeResize="0"/>
          <p:nvPr/>
        </p:nvPicPr>
        <p:blipFill>
          <a:blip r:embed="rId6">
            <a:alphaModFix/>
          </a:blip>
          <a:stretch>
            <a:fillRect/>
          </a:stretch>
        </p:blipFill>
        <p:spPr>
          <a:xfrm>
            <a:off x="8092279" y="3228447"/>
            <a:ext cx="2357438" cy="1568768"/>
          </a:xfrm>
          <a:prstGeom prst="rect">
            <a:avLst/>
          </a:prstGeom>
          <a:noFill/>
          <a:ln>
            <a:noFill/>
          </a:ln>
        </p:spPr>
      </p:pic>
    </p:spTree>
    <p:extLst>
      <p:ext uri="{BB962C8B-B14F-4D97-AF65-F5344CB8AC3E}">
        <p14:creationId xmlns:p14="http://schemas.microsoft.com/office/powerpoint/2010/main" val="87835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subTitle" idx="4294967295"/>
          </p:nvPr>
        </p:nvSpPr>
        <p:spPr>
          <a:xfrm>
            <a:off x="2941635" y="4541828"/>
            <a:ext cx="6377288" cy="1943415"/>
          </a:xfrm>
          <a:prstGeom prst="rect">
            <a:avLst/>
          </a:prstGeom>
          <a:noFill/>
          <a:ln>
            <a:noFill/>
          </a:ln>
        </p:spPr>
        <p:txBody>
          <a:bodyPr spcFirstLastPara="1" wrap="square" lIns="34290" tIns="34290" rIns="34290" bIns="34290" anchor="t" anchorCtr="0">
            <a:noAutofit/>
          </a:bodyPr>
          <a:lstStyle/>
          <a:p>
            <a:pPr algn="ctr">
              <a:lnSpc>
                <a:spcPct val="120000"/>
              </a:lnSpc>
            </a:pPr>
            <a:endParaRPr sz="3000">
              <a:solidFill>
                <a:srgbClr val="795339"/>
              </a:solidFill>
            </a:endParaRPr>
          </a:p>
        </p:txBody>
      </p:sp>
      <p:sp>
        <p:nvSpPr>
          <p:cNvPr id="99" name="Google Shape;99;p19"/>
          <p:cNvSpPr txBox="1"/>
          <p:nvPr/>
        </p:nvSpPr>
        <p:spPr>
          <a:xfrm>
            <a:off x="8550255" y="198428"/>
            <a:ext cx="1865610" cy="468630"/>
          </a:xfrm>
          <a:prstGeom prst="rect">
            <a:avLst/>
          </a:prstGeom>
          <a:noFill/>
          <a:ln>
            <a:noFill/>
          </a:ln>
        </p:spPr>
        <p:txBody>
          <a:bodyPr spcFirstLastPara="1" wrap="square" lIns="34290" tIns="34290" rIns="34290" bIns="34290" anchor="t" anchorCtr="0">
            <a:noAutofit/>
          </a:bodyPr>
          <a:lstStyle/>
          <a:p>
            <a:pPr defTabSz="822960">
              <a:lnSpc>
                <a:spcPct val="120192"/>
              </a:lnSpc>
              <a:buClr>
                <a:srgbClr val="000000"/>
              </a:buClr>
            </a:pPr>
            <a:endParaRPr sz="1300" i="1" kern="0">
              <a:solidFill>
                <a:srgbClr val="000000"/>
              </a:solidFill>
              <a:latin typeface="Arial"/>
              <a:ea typeface="Arial"/>
              <a:cs typeface="Arial"/>
              <a:sym typeface="Arial"/>
            </a:endParaRPr>
          </a:p>
        </p:txBody>
      </p:sp>
      <p:pic>
        <p:nvPicPr>
          <p:cNvPr id="100" name="Google Shape;100;p19"/>
          <p:cNvPicPr preferRelativeResize="0"/>
          <p:nvPr/>
        </p:nvPicPr>
        <p:blipFill>
          <a:blip r:embed="rId4">
            <a:alphaModFix/>
          </a:blip>
          <a:stretch>
            <a:fillRect/>
          </a:stretch>
        </p:blipFill>
        <p:spPr>
          <a:xfrm>
            <a:off x="2233650" y="1255905"/>
            <a:ext cx="7750238" cy="5164560"/>
          </a:xfrm>
          <a:prstGeom prst="rect">
            <a:avLst/>
          </a:prstGeom>
          <a:noFill/>
          <a:ln>
            <a:noFill/>
          </a:ln>
        </p:spPr>
      </p:pic>
      <p:sp>
        <p:nvSpPr>
          <p:cNvPr id="101" name="Google Shape;101;p19"/>
          <p:cNvSpPr txBox="1"/>
          <p:nvPr/>
        </p:nvSpPr>
        <p:spPr>
          <a:xfrm>
            <a:off x="1524000" y="0"/>
            <a:ext cx="6588270" cy="125604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3240" kern="0">
                <a:solidFill>
                  <a:srgbClr val="000000"/>
                </a:solidFill>
                <a:latin typeface="Arial"/>
                <a:cs typeface="Arial"/>
                <a:sym typeface="Arial"/>
              </a:rPr>
              <a:t>What is EVOLUTION?</a:t>
            </a:r>
            <a:endParaRPr sz="1260" kern="0">
              <a:solidFill>
                <a:srgbClr val="000000"/>
              </a:solidFill>
              <a:latin typeface="Arial"/>
              <a:cs typeface="Arial"/>
              <a:sym typeface="Arial"/>
            </a:endParaRPr>
          </a:p>
        </p:txBody>
      </p:sp>
      <p:sp>
        <p:nvSpPr>
          <p:cNvPr id="102" name="Google Shape;102;p19"/>
          <p:cNvSpPr txBox="1"/>
          <p:nvPr/>
        </p:nvSpPr>
        <p:spPr>
          <a:xfrm>
            <a:off x="2024580" y="6298560"/>
            <a:ext cx="3741930" cy="468720"/>
          </a:xfrm>
          <a:prstGeom prst="rect">
            <a:avLst/>
          </a:prstGeom>
          <a:noFill/>
          <a:ln>
            <a:noFill/>
          </a:ln>
        </p:spPr>
        <p:txBody>
          <a:bodyPr spcFirstLastPara="1" wrap="square" lIns="82283" tIns="82283" rIns="82283" bIns="82283" anchor="t" anchorCtr="0">
            <a:noAutofit/>
          </a:bodyPr>
          <a:lstStyle/>
          <a:p>
            <a:pPr defTabSz="822960">
              <a:buClr>
                <a:srgbClr val="000000"/>
              </a:buClr>
            </a:pPr>
            <a:r>
              <a:rPr lang="en-US" sz="2160" kern="0">
                <a:solidFill>
                  <a:srgbClr val="000000"/>
                </a:solidFill>
                <a:latin typeface="Arial"/>
                <a:cs typeface="Arial"/>
                <a:sym typeface="Arial"/>
              </a:rPr>
              <a:t>What do you already know?</a:t>
            </a:r>
            <a:r>
              <a:rPr lang="en-US" sz="1260" kern="0">
                <a:solidFill>
                  <a:srgbClr val="000000"/>
                </a:solidFill>
                <a:latin typeface="Arial"/>
                <a:cs typeface="Arial"/>
                <a:sym typeface="Arial"/>
              </a:rPr>
              <a:t> </a:t>
            </a:r>
            <a:endParaRPr sz="1260" kern="0">
              <a:solidFill>
                <a:srgbClr val="000000"/>
              </a:solidFill>
              <a:latin typeface="Arial"/>
              <a:cs typeface="Arial"/>
              <a:sym typeface="Arial"/>
            </a:endParaRPr>
          </a:p>
        </p:txBody>
      </p:sp>
      <p:sp>
        <p:nvSpPr>
          <p:cNvPr id="103" name="Google Shape;103;p19"/>
          <p:cNvSpPr txBox="1"/>
          <p:nvPr/>
        </p:nvSpPr>
        <p:spPr>
          <a:xfrm>
            <a:off x="2276670" y="4541828"/>
            <a:ext cx="2901737" cy="367740"/>
          </a:xfrm>
          <a:prstGeom prst="rect">
            <a:avLst/>
          </a:prstGeom>
          <a:noFill/>
          <a:ln>
            <a:noFill/>
          </a:ln>
        </p:spPr>
        <p:txBody>
          <a:bodyPr spcFirstLastPara="1" wrap="square" lIns="82283" tIns="82283" rIns="82283" bIns="82283" anchor="t" anchorCtr="0">
            <a:noAutofit/>
          </a:bodyPr>
          <a:lstStyle/>
          <a:p>
            <a:pPr defTabSz="822960">
              <a:buClr>
                <a:srgbClr val="000000"/>
              </a:buClr>
            </a:pPr>
            <a:r>
              <a:rPr lang="en-US" sz="3240" b="1" u="sng" kern="0" dirty="0">
                <a:solidFill>
                  <a:srgbClr val="0000EE"/>
                </a:solidFill>
                <a:latin typeface="Arial"/>
                <a:cs typeface="Arial"/>
                <a:sym typeface="Arial"/>
                <a:hlinkClick r:id="rId5"/>
              </a:rPr>
              <a:t>Vimeo evolution videos</a:t>
            </a:r>
            <a:endParaRPr sz="3240" b="1" kern="0" dirty="0">
              <a:solidFill>
                <a:srgbClr val="000000"/>
              </a:solidFill>
              <a:latin typeface="Arial"/>
              <a:cs typeface="Arial"/>
              <a:sym typeface="Arial"/>
            </a:endParaRPr>
          </a:p>
          <a:p>
            <a:pPr defTabSz="822960">
              <a:buClr>
                <a:srgbClr val="000000"/>
              </a:buClr>
            </a:pPr>
            <a:endParaRPr sz="1260" kern="0" dirty="0">
              <a:solidFill>
                <a:srgbClr val="000000"/>
              </a:solidFill>
              <a:latin typeface="Arial"/>
              <a:cs typeface="Arial"/>
              <a:sym typeface="Arial"/>
            </a:endParaRPr>
          </a:p>
        </p:txBody>
      </p:sp>
    </p:spTree>
    <p:extLst>
      <p:ext uri="{BB962C8B-B14F-4D97-AF65-F5344CB8AC3E}">
        <p14:creationId xmlns:p14="http://schemas.microsoft.com/office/powerpoint/2010/main" val="3861701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8"/>
          <p:cNvSpPr txBox="1"/>
          <p:nvPr/>
        </p:nvSpPr>
        <p:spPr>
          <a:xfrm>
            <a:off x="1992945" y="1117620"/>
            <a:ext cx="8206110" cy="1119420"/>
          </a:xfrm>
          <a:prstGeom prst="rect">
            <a:avLst/>
          </a:prstGeom>
          <a:noFill/>
          <a:ln>
            <a:noFill/>
          </a:ln>
        </p:spPr>
        <p:txBody>
          <a:bodyPr spcFirstLastPara="1" wrap="square" lIns="34290" tIns="34290" rIns="34290" bIns="34290" anchor="t" anchorCtr="0">
            <a:noAutofit/>
          </a:bodyPr>
          <a:lstStyle/>
          <a:p>
            <a:pPr defTabSz="822960">
              <a:lnSpc>
                <a:spcPct val="119922"/>
              </a:lnSpc>
              <a:buClr>
                <a:srgbClr val="000000"/>
              </a:buClr>
            </a:pPr>
            <a:r>
              <a:rPr lang="en-US" sz="3200" kern="0">
                <a:solidFill>
                  <a:srgbClr val="000000"/>
                </a:solidFill>
                <a:latin typeface="Arial"/>
                <a:ea typeface="Arial"/>
                <a:cs typeface="Arial"/>
                <a:sym typeface="Arial"/>
              </a:rPr>
              <a:t>Say in a species of blob….there exists blobs of all shapes and sizes (</a:t>
            </a:r>
            <a:r>
              <a:rPr lang="en-US" sz="3200" b="1" kern="0">
                <a:solidFill>
                  <a:srgbClr val="000000"/>
                </a:solidFill>
                <a:latin typeface="Arial"/>
                <a:ea typeface="Arial"/>
                <a:cs typeface="Arial"/>
                <a:sym typeface="Arial"/>
              </a:rPr>
              <a:t>variation</a:t>
            </a:r>
            <a:r>
              <a:rPr lang="en-US" sz="3200" kern="0">
                <a:solidFill>
                  <a:srgbClr val="000000"/>
                </a:solidFill>
                <a:latin typeface="Arial"/>
                <a:ea typeface="Arial"/>
                <a:cs typeface="Arial"/>
                <a:sym typeface="Arial"/>
              </a:rPr>
              <a:t>)</a:t>
            </a:r>
            <a:endParaRPr sz="3200" kern="0">
              <a:solidFill>
                <a:srgbClr val="000000"/>
              </a:solidFill>
              <a:latin typeface="Arial"/>
              <a:ea typeface="Arial"/>
              <a:cs typeface="Arial"/>
              <a:sym typeface="Arial"/>
            </a:endParaRPr>
          </a:p>
        </p:txBody>
      </p:sp>
      <p:pic>
        <p:nvPicPr>
          <p:cNvPr id="245" name="Google Shape;245;p38"/>
          <p:cNvPicPr preferRelativeResize="0"/>
          <p:nvPr/>
        </p:nvPicPr>
        <p:blipFill>
          <a:blip r:embed="rId4">
            <a:alphaModFix/>
          </a:blip>
          <a:stretch>
            <a:fillRect/>
          </a:stretch>
        </p:blipFill>
        <p:spPr>
          <a:xfrm>
            <a:off x="2057385" y="2514600"/>
            <a:ext cx="7486650" cy="3047985"/>
          </a:xfrm>
          <a:prstGeom prst="rect">
            <a:avLst/>
          </a:prstGeom>
          <a:noFill/>
          <a:ln>
            <a:noFill/>
          </a:ln>
        </p:spPr>
      </p:pic>
      <p:sp>
        <p:nvSpPr>
          <p:cNvPr id="246" name="Google Shape;246;p38"/>
          <p:cNvSpPr txBox="1"/>
          <p:nvPr/>
        </p:nvSpPr>
        <p:spPr>
          <a:xfrm>
            <a:off x="4283063" y="5761035"/>
            <a:ext cx="5447025" cy="622598"/>
          </a:xfrm>
          <a:prstGeom prst="rect">
            <a:avLst/>
          </a:prstGeom>
          <a:noFill/>
          <a:ln>
            <a:noFill/>
          </a:ln>
        </p:spPr>
        <p:txBody>
          <a:bodyPr spcFirstLastPara="1" wrap="square" lIns="34290" tIns="34290" rIns="34290" bIns="34290" anchor="t" anchorCtr="0">
            <a:noAutofit/>
          </a:bodyPr>
          <a:lstStyle/>
          <a:p>
            <a:pPr defTabSz="822960">
              <a:lnSpc>
                <a:spcPct val="120138"/>
              </a:lnSpc>
              <a:buClr>
                <a:srgbClr val="000000"/>
              </a:buClr>
            </a:pPr>
            <a:r>
              <a:rPr lang="en-US" kern="0">
                <a:solidFill>
                  <a:srgbClr val="000000"/>
                </a:solidFill>
                <a:latin typeface="Arial"/>
                <a:ea typeface="Arial"/>
                <a:cs typeface="Arial"/>
                <a:sym typeface="Arial"/>
              </a:rPr>
              <a:t>Blobs eat the little purple organisms that live underground and on the surface. </a:t>
            </a:r>
            <a:endParaRPr kern="0">
              <a:solidFill>
                <a:srgbClr val="000000"/>
              </a:solidFill>
              <a:latin typeface="Arial"/>
              <a:ea typeface="Arial"/>
              <a:cs typeface="Arial"/>
              <a:sym typeface="Arial"/>
            </a:endParaRPr>
          </a:p>
        </p:txBody>
      </p:sp>
      <p:sp>
        <p:nvSpPr>
          <p:cNvPr id="247" name="Google Shape;247;p38"/>
          <p:cNvSpPr txBox="1"/>
          <p:nvPr/>
        </p:nvSpPr>
        <p:spPr>
          <a:xfrm>
            <a:off x="1871850" y="235800"/>
            <a:ext cx="8448300" cy="881820"/>
          </a:xfrm>
          <a:prstGeom prst="rect">
            <a:avLst/>
          </a:prstGeom>
          <a:noFill/>
          <a:ln>
            <a:noFill/>
          </a:ln>
        </p:spPr>
        <p:txBody>
          <a:bodyPr spcFirstLastPara="1" wrap="square" lIns="82283" tIns="82283" rIns="82283" bIns="82283" anchor="t" anchorCtr="0">
            <a:noAutofit/>
          </a:bodyPr>
          <a:lstStyle/>
          <a:p>
            <a:pPr algn="ctr" defTabSz="822960">
              <a:buClr>
                <a:srgbClr val="000000"/>
              </a:buClr>
            </a:pPr>
            <a:r>
              <a:rPr lang="en-US" sz="4320" b="1" kern="0">
                <a:solidFill>
                  <a:srgbClr val="9B7300"/>
                </a:solidFill>
                <a:latin typeface="Arial"/>
                <a:cs typeface="Arial"/>
                <a:sym typeface="Arial"/>
              </a:rPr>
              <a:t>Example of Natural Selection</a:t>
            </a:r>
            <a:endParaRPr sz="4320" b="1" kern="0">
              <a:solidFill>
                <a:srgbClr val="9B7300"/>
              </a:solidFill>
              <a:latin typeface="Arial"/>
              <a:cs typeface="Arial"/>
              <a:sym typeface="Arial"/>
            </a:endParaRPr>
          </a:p>
        </p:txBody>
      </p:sp>
    </p:spTree>
    <p:extLst>
      <p:ext uri="{BB962C8B-B14F-4D97-AF65-F5344CB8AC3E}">
        <p14:creationId xmlns:p14="http://schemas.microsoft.com/office/powerpoint/2010/main" val="3560779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39"/>
          <p:cNvSpPr txBox="1"/>
          <p:nvPr/>
        </p:nvSpPr>
        <p:spPr>
          <a:xfrm>
            <a:off x="2179628" y="350820"/>
            <a:ext cx="8053695" cy="1881495"/>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r>
              <a:rPr lang="en-US" sz="2800" kern="0">
                <a:solidFill>
                  <a:srgbClr val="000000"/>
                </a:solidFill>
                <a:latin typeface="Arial"/>
                <a:ea typeface="Arial"/>
                <a:cs typeface="Arial"/>
                <a:sym typeface="Arial"/>
              </a:rPr>
              <a:t>During a particularly hot year, food became less abundant (</a:t>
            </a:r>
            <a:r>
              <a:rPr lang="en-US" sz="2800" b="1" u="sng" kern="0">
                <a:solidFill>
                  <a:srgbClr val="000000"/>
                </a:solidFill>
                <a:latin typeface="Arial"/>
                <a:ea typeface="Arial"/>
                <a:cs typeface="Arial"/>
                <a:sym typeface="Arial"/>
              </a:rPr>
              <a:t>competition</a:t>
            </a:r>
            <a:r>
              <a:rPr lang="en-US" sz="2800" kern="0">
                <a:solidFill>
                  <a:srgbClr val="000000"/>
                </a:solidFill>
                <a:latin typeface="Arial"/>
                <a:ea typeface="Arial"/>
                <a:cs typeface="Arial"/>
                <a:sym typeface="Arial"/>
              </a:rPr>
              <a:t>), blobs that had the ability to dig into the soil to get food had a better chance of thriving (</a:t>
            </a:r>
            <a:r>
              <a:rPr lang="en-US" sz="2800" b="1" u="sng" kern="0">
                <a:solidFill>
                  <a:srgbClr val="000000"/>
                </a:solidFill>
                <a:latin typeface="Arial"/>
                <a:ea typeface="Arial"/>
                <a:cs typeface="Arial"/>
                <a:sym typeface="Arial"/>
              </a:rPr>
              <a:t>surviva</a:t>
            </a:r>
            <a:r>
              <a:rPr lang="en-US" sz="2800" b="1" kern="0">
                <a:solidFill>
                  <a:srgbClr val="000000"/>
                </a:solidFill>
                <a:latin typeface="Arial"/>
                <a:ea typeface="Arial"/>
                <a:cs typeface="Arial"/>
                <a:sym typeface="Arial"/>
              </a:rPr>
              <a:t>l)</a:t>
            </a:r>
            <a:r>
              <a:rPr lang="en-US" sz="2800" kern="0">
                <a:solidFill>
                  <a:srgbClr val="000000"/>
                </a:solidFill>
                <a:latin typeface="Arial"/>
                <a:ea typeface="Arial"/>
                <a:cs typeface="Arial"/>
                <a:sym typeface="Arial"/>
              </a:rPr>
              <a:t>.</a:t>
            </a:r>
            <a:endParaRPr sz="2800" kern="0">
              <a:solidFill>
                <a:srgbClr val="000000"/>
              </a:solidFill>
              <a:latin typeface="Arial"/>
              <a:ea typeface="Arial"/>
              <a:cs typeface="Arial"/>
              <a:sym typeface="Arial"/>
            </a:endParaRPr>
          </a:p>
        </p:txBody>
      </p:sp>
      <p:pic>
        <p:nvPicPr>
          <p:cNvPr id="253" name="Google Shape;253;p39"/>
          <p:cNvPicPr preferRelativeResize="0"/>
          <p:nvPr/>
        </p:nvPicPr>
        <p:blipFill>
          <a:blip r:embed="rId4">
            <a:alphaModFix/>
          </a:blip>
          <a:stretch>
            <a:fillRect/>
          </a:stretch>
        </p:blipFill>
        <p:spPr>
          <a:xfrm>
            <a:off x="2244608" y="2390400"/>
            <a:ext cx="7334236" cy="3200400"/>
          </a:xfrm>
          <a:prstGeom prst="rect">
            <a:avLst/>
          </a:prstGeom>
          <a:noFill/>
          <a:ln>
            <a:noFill/>
          </a:ln>
        </p:spPr>
      </p:pic>
      <p:sp>
        <p:nvSpPr>
          <p:cNvPr id="254" name="Google Shape;254;p39"/>
          <p:cNvSpPr txBox="1"/>
          <p:nvPr/>
        </p:nvSpPr>
        <p:spPr>
          <a:xfrm>
            <a:off x="4664055" y="5989635"/>
            <a:ext cx="5142218" cy="346388"/>
          </a:xfrm>
          <a:prstGeom prst="rect">
            <a:avLst/>
          </a:prstGeom>
          <a:noFill/>
          <a:ln>
            <a:noFill/>
          </a:ln>
        </p:spPr>
        <p:txBody>
          <a:bodyPr spcFirstLastPara="1" wrap="square" lIns="34290" tIns="34290" rIns="34290" bIns="34290" anchor="t" anchorCtr="0">
            <a:noAutofit/>
          </a:bodyPr>
          <a:lstStyle/>
          <a:p>
            <a:pPr defTabSz="822960">
              <a:lnSpc>
                <a:spcPct val="120138"/>
              </a:lnSpc>
              <a:buClr>
                <a:srgbClr val="000000"/>
              </a:buClr>
            </a:pPr>
            <a:r>
              <a:rPr lang="en-US" kern="0">
                <a:solidFill>
                  <a:srgbClr val="000000"/>
                </a:solidFill>
                <a:latin typeface="Arial"/>
                <a:ea typeface="Arial"/>
                <a:cs typeface="Arial"/>
                <a:sym typeface="Arial"/>
              </a:rPr>
              <a:t>Many blobs died that year…….</a:t>
            </a:r>
            <a:endParaRPr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1889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sp>
        <p:nvSpPr>
          <p:cNvPr id="259" name="Google Shape;259;p40"/>
          <p:cNvSpPr txBox="1"/>
          <p:nvPr/>
        </p:nvSpPr>
        <p:spPr>
          <a:xfrm>
            <a:off x="1951028" y="198428"/>
            <a:ext cx="8434688" cy="1043303"/>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r>
              <a:rPr lang="en-US" sz="2800" kern="0">
                <a:solidFill>
                  <a:srgbClr val="000000"/>
                </a:solidFill>
                <a:latin typeface="Arial"/>
                <a:ea typeface="Arial"/>
                <a:cs typeface="Arial"/>
                <a:sym typeface="Arial"/>
              </a:rPr>
              <a:t>The ones that survived mated and passed their genes to the next generation. (</a:t>
            </a:r>
            <a:r>
              <a:rPr lang="en-US" sz="2800" b="1" u="sng" kern="0">
                <a:solidFill>
                  <a:srgbClr val="000000"/>
                </a:solidFill>
                <a:latin typeface="Arial"/>
                <a:ea typeface="Arial"/>
                <a:cs typeface="Arial"/>
                <a:sym typeface="Arial"/>
              </a:rPr>
              <a:t>reproduction</a:t>
            </a:r>
            <a:r>
              <a:rPr lang="en-US" sz="2800" kern="0">
                <a:solidFill>
                  <a:srgbClr val="000000"/>
                </a:solidFill>
                <a:latin typeface="Arial"/>
                <a:ea typeface="Arial"/>
                <a:cs typeface="Arial"/>
                <a:sym typeface="Arial"/>
              </a:rPr>
              <a:t>)</a:t>
            </a:r>
            <a:endParaRPr sz="2800" kern="0">
              <a:solidFill>
                <a:srgbClr val="000000"/>
              </a:solidFill>
              <a:latin typeface="Arial"/>
              <a:ea typeface="Arial"/>
              <a:cs typeface="Arial"/>
              <a:sym typeface="Arial"/>
            </a:endParaRPr>
          </a:p>
        </p:txBody>
      </p:sp>
      <p:pic>
        <p:nvPicPr>
          <p:cNvPr id="260" name="Google Shape;260;p40"/>
          <p:cNvPicPr preferRelativeResize="0"/>
          <p:nvPr/>
        </p:nvPicPr>
        <p:blipFill>
          <a:blip r:embed="rId4">
            <a:alphaModFix/>
          </a:blip>
          <a:stretch>
            <a:fillRect/>
          </a:stretch>
        </p:blipFill>
        <p:spPr>
          <a:xfrm>
            <a:off x="2362193" y="1371600"/>
            <a:ext cx="7086600" cy="3105135"/>
          </a:xfrm>
          <a:prstGeom prst="rect">
            <a:avLst/>
          </a:prstGeom>
          <a:noFill/>
          <a:ln>
            <a:noFill/>
          </a:ln>
        </p:spPr>
      </p:pic>
    </p:spTree>
    <p:extLst>
      <p:ext uri="{BB962C8B-B14F-4D97-AF65-F5344CB8AC3E}">
        <p14:creationId xmlns:p14="http://schemas.microsoft.com/office/powerpoint/2010/main" val="2006547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4"/>
        <p:cNvGrpSpPr/>
        <p:nvPr/>
      </p:nvGrpSpPr>
      <p:grpSpPr>
        <a:xfrm>
          <a:off x="0" y="0"/>
          <a:ext cx="0" cy="0"/>
          <a:chOff x="0" y="0"/>
          <a:chExt cx="0" cy="0"/>
        </a:xfrm>
      </p:grpSpPr>
      <p:sp>
        <p:nvSpPr>
          <p:cNvPr id="265" name="Google Shape;265;p41"/>
          <p:cNvSpPr txBox="1"/>
          <p:nvPr/>
        </p:nvSpPr>
        <p:spPr>
          <a:xfrm>
            <a:off x="1798635" y="198428"/>
            <a:ext cx="8587103" cy="1195695"/>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r>
              <a:rPr lang="en-US" sz="2800" kern="0" dirty="0">
                <a:solidFill>
                  <a:srgbClr val="000000"/>
                </a:solidFill>
                <a:latin typeface="Arial"/>
                <a:ea typeface="Arial"/>
                <a:cs typeface="Arial"/>
                <a:sym typeface="Arial"/>
              </a:rPr>
              <a:t>The next generation had </a:t>
            </a:r>
            <a:r>
              <a:rPr lang="en-US" sz="2800" kern="0" dirty="0">
                <a:solidFill>
                  <a:srgbClr val="000000"/>
                </a:solidFill>
                <a:latin typeface="Arial"/>
                <a:ea typeface="Arial"/>
                <a:cs typeface="Arial"/>
                <a:sym typeface="Arial"/>
              </a:rPr>
              <a:t>more </a:t>
            </a:r>
            <a:r>
              <a:rPr lang="en-US" sz="2800" kern="0" dirty="0">
                <a:solidFill>
                  <a:srgbClr val="000000"/>
                </a:solidFill>
                <a:latin typeface="Arial"/>
                <a:ea typeface="Arial"/>
                <a:cs typeface="Arial"/>
                <a:sym typeface="Arial"/>
              </a:rPr>
              <a:t>blobs with the pointed noses. That is </a:t>
            </a:r>
            <a:r>
              <a:rPr lang="en-US" sz="2800" b="1" kern="0" dirty="0">
                <a:solidFill>
                  <a:srgbClr val="000000"/>
                </a:solidFill>
                <a:latin typeface="Arial"/>
                <a:ea typeface="Arial"/>
                <a:cs typeface="Arial"/>
                <a:sym typeface="Arial"/>
              </a:rPr>
              <a:t>NATURAL SELECTION</a:t>
            </a:r>
            <a:r>
              <a:rPr lang="en-US" sz="2800" kern="0" dirty="0">
                <a:solidFill>
                  <a:srgbClr val="000000"/>
                </a:solidFill>
                <a:latin typeface="Arial"/>
                <a:ea typeface="Arial"/>
                <a:cs typeface="Arial"/>
                <a:sym typeface="Arial"/>
              </a:rPr>
              <a:t>.</a:t>
            </a:r>
            <a:endParaRPr sz="2800" kern="0" dirty="0">
              <a:solidFill>
                <a:srgbClr val="000000"/>
              </a:solidFill>
              <a:latin typeface="Arial"/>
              <a:ea typeface="Arial"/>
              <a:cs typeface="Arial"/>
              <a:sym typeface="Arial"/>
            </a:endParaRPr>
          </a:p>
        </p:txBody>
      </p:sp>
      <p:pic>
        <p:nvPicPr>
          <p:cNvPr id="266" name="Google Shape;266;p41"/>
          <p:cNvPicPr preferRelativeResize="0"/>
          <p:nvPr/>
        </p:nvPicPr>
        <p:blipFill>
          <a:blip r:embed="rId4">
            <a:alphaModFix/>
          </a:blip>
          <a:stretch>
            <a:fillRect/>
          </a:stretch>
        </p:blipFill>
        <p:spPr>
          <a:xfrm>
            <a:off x="2285985" y="1295393"/>
            <a:ext cx="7277085" cy="3200400"/>
          </a:xfrm>
          <a:prstGeom prst="rect">
            <a:avLst/>
          </a:prstGeom>
          <a:noFill/>
          <a:ln>
            <a:noFill/>
          </a:ln>
        </p:spPr>
      </p:pic>
      <p:sp>
        <p:nvSpPr>
          <p:cNvPr id="267" name="Google Shape;267;p41"/>
          <p:cNvSpPr txBox="1"/>
          <p:nvPr/>
        </p:nvSpPr>
        <p:spPr>
          <a:xfrm>
            <a:off x="4520269" y="4495793"/>
            <a:ext cx="3636090" cy="1822770"/>
          </a:xfrm>
          <a:prstGeom prst="rect">
            <a:avLst/>
          </a:prstGeom>
          <a:noFill/>
          <a:ln>
            <a:noFill/>
          </a:ln>
        </p:spPr>
        <p:txBody>
          <a:bodyPr spcFirstLastPara="1" wrap="square" lIns="34290" tIns="34290" rIns="34290" bIns="34290" anchor="t" anchorCtr="0">
            <a:noAutofit/>
          </a:bodyPr>
          <a:lstStyle/>
          <a:p>
            <a:pPr marL="342900" indent="-198120" defTabSz="822960">
              <a:lnSpc>
                <a:spcPct val="119791"/>
              </a:lnSpc>
              <a:buClr>
                <a:srgbClr val="000000"/>
              </a:buClr>
              <a:buSzPts val="2667"/>
              <a:buFont typeface="Arial"/>
              <a:buAutoNum type="arabicPeriod"/>
            </a:pPr>
            <a:r>
              <a:rPr lang="en-US" sz="2399" kern="0" dirty="0">
                <a:solidFill>
                  <a:srgbClr val="000000"/>
                </a:solidFill>
                <a:latin typeface="Arial"/>
                <a:ea typeface="Arial"/>
                <a:cs typeface="Arial"/>
                <a:sym typeface="Arial"/>
              </a:rPr>
              <a:t>Variation</a:t>
            </a:r>
            <a:endParaRPr sz="2399" kern="0" dirty="0">
              <a:solidFill>
                <a:srgbClr val="000000"/>
              </a:solidFill>
              <a:latin typeface="Arial"/>
              <a:ea typeface="Arial"/>
              <a:cs typeface="Arial"/>
              <a:sym typeface="Arial"/>
            </a:endParaRPr>
          </a:p>
          <a:p>
            <a:pPr marL="342900" indent="-198120" defTabSz="822960">
              <a:lnSpc>
                <a:spcPct val="119791"/>
              </a:lnSpc>
              <a:buClr>
                <a:srgbClr val="000000"/>
              </a:buClr>
              <a:buSzPts val="2667"/>
              <a:buFont typeface="Arial"/>
              <a:buAutoNum type="arabicPeriod"/>
            </a:pPr>
            <a:r>
              <a:rPr lang="en-US" sz="2399" kern="0" dirty="0">
                <a:solidFill>
                  <a:srgbClr val="000000"/>
                </a:solidFill>
                <a:latin typeface="Arial"/>
                <a:ea typeface="Arial"/>
                <a:cs typeface="Arial"/>
                <a:sym typeface="Arial"/>
              </a:rPr>
              <a:t>Competition</a:t>
            </a:r>
            <a:endParaRPr sz="2399" kern="0" dirty="0">
              <a:solidFill>
                <a:srgbClr val="000000"/>
              </a:solidFill>
              <a:latin typeface="Arial"/>
              <a:ea typeface="Arial"/>
              <a:cs typeface="Arial"/>
              <a:sym typeface="Arial"/>
            </a:endParaRPr>
          </a:p>
          <a:p>
            <a:pPr marL="342900" indent="-198120" defTabSz="822960">
              <a:lnSpc>
                <a:spcPct val="119791"/>
              </a:lnSpc>
              <a:buClr>
                <a:srgbClr val="000000"/>
              </a:buClr>
              <a:buSzPts val="2667"/>
              <a:buFont typeface="Arial"/>
              <a:buAutoNum type="arabicPeriod"/>
            </a:pPr>
            <a:r>
              <a:rPr lang="en-US" sz="2399" kern="0" dirty="0">
                <a:solidFill>
                  <a:srgbClr val="000000"/>
                </a:solidFill>
                <a:latin typeface="Arial"/>
                <a:ea typeface="Arial"/>
                <a:cs typeface="Arial"/>
                <a:sym typeface="Arial"/>
              </a:rPr>
              <a:t>Survival</a:t>
            </a:r>
            <a:endParaRPr sz="2399" kern="0" dirty="0">
              <a:solidFill>
                <a:srgbClr val="000000"/>
              </a:solidFill>
              <a:latin typeface="Arial"/>
              <a:ea typeface="Arial"/>
              <a:cs typeface="Arial"/>
              <a:sym typeface="Arial"/>
            </a:endParaRPr>
          </a:p>
          <a:p>
            <a:pPr marL="342900" indent="-198120" defTabSz="822960">
              <a:lnSpc>
                <a:spcPct val="119791"/>
              </a:lnSpc>
              <a:buClr>
                <a:srgbClr val="000000"/>
              </a:buClr>
              <a:buSzPts val="2667"/>
              <a:buFont typeface="Arial"/>
              <a:buAutoNum type="arabicPeriod"/>
            </a:pPr>
            <a:r>
              <a:rPr lang="en-US" sz="2399" kern="0" dirty="0">
                <a:solidFill>
                  <a:srgbClr val="000000"/>
                </a:solidFill>
                <a:latin typeface="Arial"/>
                <a:ea typeface="Arial"/>
                <a:cs typeface="Arial"/>
                <a:sym typeface="Arial"/>
              </a:rPr>
              <a:t>Reproduction</a:t>
            </a:r>
            <a:endParaRPr sz="2399" kern="0" dirty="0">
              <a:solidFill>
                <a:srgbClr val="000000"/>
              </a:solidFill>
              <a:latin typeface="Arial"/>
              <a:ea typeface="Arial"/>
              <a:cs typeface="Arial"/>
              <a:sym typeface="Arial"/>
            </a:endParaRPr>
          </a:p>
          <a:p>
            <a:pPr marL="342900" indent="-198120" defTabSz="822960">
              <a:lnSpc>
                <a:spcPct val="119791"/>
              </a:lnSpc>
              <a:buClr>
                <a:srgbClr val="000000"/>
              </a:buClr>
              <a:buSzPts val="2667"/>
              <a:buFont typeface="Arial"/>
              <a:buAutoNum type="arabicPeriod"/>
            </a:pPr>
            <a:r>
              <a:rPr lang="en-US" sz="2399" kern="0" dirty="0">
                <a:solidFill>
                  <a:srgbClr val="000000"/>
                </a:solidFill>
                <a:latin typeface="Arial"/>
                <a:cs typeface="Arial"/>
                <a:sym typeface="Arial"/>
              </a:rPr>
              <a:t>Selective Pressures</a:t>
            </a:r>
            <a:endParaRPr sz="2399" kern="0" dirty="0">
              <a:solidFill>
                <a:srgbClr val="000000"/>
              </a:solidFill>
              <a:latin typeface="Arial"/>
              <a:cs typeface="Arial"/>
              <a:sym typeface="Arial"/>
            </a:endParaRPr>
          </a:p>
          <a:p>
            <a:pPr defTabSz="822960">
              <a:lnSpc>
                <a:spcPct val="120138"/>
              </a:lnSpc>
              <a:buClr>
                <a:srgbClr val="000000"/>
              </a:buClr>
            </a:pPr>
            <a:endParaRPr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74725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2" name="Google Shape;272;p42"/>
          <p:cNvSpPr txBox="1"/>
          <p:nvPr/>
        </p:nvSpPr>
        <p:spPr>
          <a:xfrm>
            <a:off x="1798635" y="198428"/>
            <a:ext cx="8587080" cy="1195560"/>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endParaRPr sz="2800" kern="0">
              <a:solidFill>
                <a:srgbClr val="000000"/>
              </a:solidFill>
              <a:latin typeface="Arial"/>
              <a:ea typeface="Arial"/>
              <a:cs typeface="Arial"/>
              <a:sym typeface="Arial"/>
            </a:endParaRPr>
          </a:p>
        </p:txBody>
      </p:sp>
      <p:sp>
        <p:nvSpPr>
          <p:cNvPr id="273" name="Google Shape;273;p42"/>
          <p:cNvSpPr txBox="1"/>
          <p:nvPr/>
        </p:nvSpPr>
        <p:spPr>
          <a:xfrm>
            <a:off x="1524000" y="0"/>
            <a:ext cx="903042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3240" b="1" kern="0">
                <a:solidFill>
                  <a:srgbClr val="000000"/>
                </a:solidFill>
                <a:latin typeface="Arial"/>
                <a:cs typeface="Arial"/>
                <a:sym typeface="Arial"/>
              </a:rPr>
              <a:t>Artificial Selection</a:t>
            </a:r>
            <a:r>
              <a:rPr lang="en-US" sz="3240" kern="0">
                <a:solidFill>
                  <a:srgbClr val="000000"/>
                </a:solidFill>
                <a:latin typeface="Arial"/>
                <a:cs typeface="Arial"/>
                <a:sym typeface="Arial"/>
              </a:rPr>
              <a:t> - humans selected variations they found useful and bred animals and plants for those traits.</a:t>
            </a:r>
            <a:endParaRPr sz="3240" kern="0">
              <a:solidFill>
                <a:srgbClr val="000000"/>
              </a:solidFill>
              <a:latin typeface="Arial"/>
              <a:cs typeface="Arial"/>
              <a:sym typeface="Arial"/>
            </a:endParaRPr>
          </a:p>
        </p:txBody>
      </p:sp>
      <p:pic>
        <p:nvPicPr>
          <p:cNvPr id="274" name="Google Shape;274;p42"/>
          <p:cNvPicPr preferRelativeResize="0"/>
          <p:nvPr/>
        </p:nvPicPr>
        <p:blipFill>
          <a:blip r:embed="rId4">
            <a:alphaModFix/>
          </a:blip>
          <a:stretch>
            <a:fillRect/>
          </a:stretch>
        </p:blipFill>
        <p:spPr>
          <a:xfrm>
            <a:off x="1981200" y="2299860"/>
            <a:ext cx="8229600" cy="4046220"/>
          </a:xfrm>
          <a:prstGeom prst="rect">
            <a:avLst/>
          </a:prstGeom>
          <a:noFill/>
          <a:ln>
            <a:noFill/>
          </a:ln>
        </p:spPr>
      </p:pic>
    </p:spTree>
    <p:extLst>
      <p:ext uri="{BB962C8B-B14F-4D97-AF65-F5344CB8AC3E}">
        <p14:creationId xmlns:p14="http://schemas.microsoft.com/office/powerpoint/2010/main" val="846278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279" name="Google Shape;279;p43"/>
          <p:cNvSpPr txBox="1"/>
          <p:nvPr/>
        </p:nvSpPr>
        <p:spPr>
          <a:xfrm>
            <a:off x="1798635" y="198428"/>
            <a:ext cx="8587080" cy="1195560"/>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endParaRPr sz="2800" kern="0">
              <a:solidFill>
                <a:srgbClr val="000000"/>
              </a:solidFill>
              <a:latin typeface="Arial"/>
              <a:ea typeface="Arial"/>
              <a:cs typeface="Arial"/>
              <a:sym typeface="Arial"/>
            </a:endParaRPr>
          </a:p>
        </p:txBody>
      </p:sp>
      <p:sp>
        <p:nvSpPr>
          <p:cNvPr id="280" name="Google Shape;280;p43"/>
          <p:cNvSpPr txBox="1"/>
          <p:nvPr/>
        </p:nvSpPr>
        <p:spPr>
          <a:xfrm>
            <a:off x="1524000" y="0"/>
            <a:ext cx="903042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endParaRPr sz="3240" kern="0">
              <a:solidFill>
                <a:srgbClr val="000000"/>
              </a:solidFill>
              <a:latin typeface="Arial"/>
              <a:cs typeface="Arial"/>
              <a:sym typeface="Arial"/>
            </a:endParaRPr>
          </a:p>
        </p:txBody>
      </p:sp>
      <p:sp>
        <p:nvSpPr>
          <p:cNvPr id="281" name="Google Shape;281;p43"/>
          <p:cNvSpPr txBox="1"/>
          <p:nvPr/>
        </p:nvSpPr>
        <p:spPr>
          <a:xfrm>
            <a:off x="1524000" y="-235980"/>
            <a:ext cx="5849820" cy="317196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2700" kern="0">
                <a:solidFill>
                  <a:srgbClr val="000000"/>
                </a:solidFill>
                <a:latin typeface="Arial"/>
                <a:cs typeface="Arial"/>
                <a:sym typeface="Arial"/>
              </a:rPr>
              <a:t>Much of our agriculture (food, animals, clothing) is a result of </a:t>
            </a:r>
            <a:r>
              <a:rPr lang="en-US" sz="2700" b="1" kern="0">
                <a:solidFill>
                  <a:srgbClr val="000000"/>
                </a:solidFill>
                <a:latin typeface="Arial"/>
                <a:cs typeface="Arial"/>
                <a:sym typeface="Arial"/>
              </a:rPr>
              <a:t>artificial selection</a:t>
            </a:r>
            <a:r>
              <a:rPr lang="en-US" sz="2700" kern="0">
                <a:solidFill>
                  <a:srgbClr val="000000"/>
                </a:solidFill>
                <a:latin typeface="Arial"/>
                <a:cs typeface="Arial"/>
                <a:sym typeface="Arial"/>
              </a:rPr>
              <a:t> that has </a:t>
            </a: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occurred over many generations.</a:t>
            </a:r>
            <a:endParaRPr sz="2700" kern="0">
              <a:solidFill>
                <a:srgbClr val="000000"/>
              </a:solidFill>
              <a:latin typeface="Arial"/>
              <a:cs typeface="Arial"/>
              <a:sym typeface="Arial"/>
            </a:endParaRPr>
          </a:p>
          <a:p>
            <a:pPr defTabSz="822960">
              <a:buClr>
                <a:srgbClr val="000000"/>
              </a:buClr>
            </a:pP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We can influence the EVOLUTION </a:t>
            </a: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of a species</a:t>
            </a:r>
            <a:endParaRPr sz="2700" kern="0">
              <a:solidFill>
                <a:srgbClr val="000000"/>
              </a:solidFill>
              <a:latin typeface="Arial"/>
              <a:cs typeface="Arial"/>
              <a:sym typeface="Arial"/>
            </a:endParaRPr>
          </a:p>
        </p:txBody>
      </p:sp>
      <p:pic>
        <p:nvPicPr>
          <p:cNvPr id="282" name="Google Shape;282;p43"/>
          <p:cNvPicPr preferRelativeResize="0"/>
          <p:nvPr/>
        </p:nvPicPr>
        <p:blipFill>
          <a:blip r:embed="rId4">
            <a:alphaModFix/>
          </a:blip>
          <a:stretch>
            <a:fillRect/>
          </a:stretch>
        </p:blipFill>
        <p:spPr>
          <a:xfrm>
            <a:off x="7089915" y="50805"/>
            <a:ext cx="3464505" cy="2598390"/>
          </a:xfrm>
          <a:prstGeom prst="rect">
            <a:avLst/>
          </a:prstGeom>
          <a:noFill/>
          <a:ln>
            <a:noFill/>
          </a:ln>
        </p:spPr>
      </p:pic>
      <p:pic>
        <p:nvPicPr>
          <p:cNvPr id="283" name="Google Shape;283;p43"/>
          <p:cNvPicPr preferRelativeResize="0"/>
          <p:nvPr/>
        </p:nvPicPr>
        <p:blipFill>
          <a:blip r:embed="rId5">
            <a:alphaModFix/>
          </a:blip>
          <a:stretch>
            <a:fillRect/>
          </a:stretch>
        </p:blipFill>
        <p:spPr>
          <a:xfrm>
            <a:off x="2915468" y="2796818"/>
            <a:ext cx="6686459" cy="4061183"/>
          </a:xfrm>
          <a:prstGeom prst="rect">
            <a:avLst/>
          </a:prstGeom>
          <a:noFill/>
          <a:ln>
            <a:noFill/>
          </a:ln>
        </p:spPr>
      </p:pic>
    </p:spTree>
    <p:extLst>
      <p:ext uri="{BB962C8B-B14F-4D97-AF65-F5344CB8AC3E}">
        <p14:creationId xmlns:p14="http://schemas.microsoft.com/office/powerpoint/2010/main" val="929426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44"/>
          <p:cNvSpPr txBox="1"/>
          <p:nvPr/>
        </p:nvSpPr>
        <p:spPr>
          <a:xfrm>
            <a:off x="1798635" y="198428"/>
            <a:ext cx="8587080" cy="1195560"/>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endParaRPr sz="2800" kern="0">
              <a:solidFill>
                <a:srgbClr val="000000"/>
              </a:solidFill>
              <a:latin typeface="Arial"/>
              <a:ea typeface="Arial"/>
              <a:cs typeface="Arial"/>
              <a:sym typeface="Arial"/>
            </a:endParaRPr>
          </a:p>
        </p:txBody>
      </p:sp>
      <p:sp>
        <p:nvSpPr>
          <p:cNvPr id="289" name="Google Shape;289;p44"/>
          <p:cNvSpPr txBox="1"/>
          <p:nvPr/>
        </p:nvSpPr>
        <p:spPr>
          <a:xfrm>
            <a:off x="1524000" y="0"/>
            <a:ext cx="903042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endParaRPr sz="3240" kern="0">
              <a:solidFill>
                <a:srgbClr val="000000"/>
              </a:solidFill>
              <a:latin typeface="Arial"/>
              <a:cs typeface="Arial"/>
              <a:sym typeface="Arial"/>
            </a:endParaRPr>
          </a:p>
        </p:txBody>
      </p:sp>
      <p:sp>
        <p:nvSpPr>
          <p:cNvPr id="290" name="Google Shape;290;p44"/>
          <p:cNvSpPr txBox="1"/>
          <p:nvPr/>
        </p:nvSpPr>
        <p:spPr>
          <a:xfrm>
            <a:off x="1524000" y="0"/>
            <a:ext cx="9144090" cy="679266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1260" kern="0">
                <a:solidFill>
                  <a:srgbClr val="000000"/>
                </a:solidFill>
                <a:latin typeface="Arial"/>
                <a:cs typeface="Arial"/>
                <a:sym typeface="Arial"/>
              </a:rPr>
              <a:t>Checkpoint</a:t>
            </a:r>
            <a:endParaRPr sz="1260" kern="0">
              <a:solidFill>
                <a:srgbClr val="000000"/>
              </a:solidFill>
              <a:latin typeface="Arial"/>
              <a:cs typeface="Arial"/>
              <a:sym typeface="Arial"/>
            </a:endParaRPr>
          </a:p>
          <a:p>
            <a:pPr defTabSz="822960">
              <a:buClr>
                <a:srgbClr val="000000"/>
              </a:buClr>
            </a:pPr>
            <a:endParaRPr sz="126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1.  What was the name of Darwin’s book?</a:t>
            </a:r>
            <a:endParaRPr sz="2340" kern="0">
              <a:solidFill>
                <a:srgbClr val="000000"/>
              </a:solidFill>
              <a:latin typeface="Arial"/>
              <a:cs typeface="Arial"/>
              <a:sym typeface="Arial"/>
            </a:endParaRPr>
          </a:p>
          <a:p>
            <a:pPr defTabSz="822960">
              <a:buClr>
                <a:srgbClr val="000000"/>
              </a:buClr>
            </a:pPr>
            <a:endParaRPr sz="2340" kern="0">
              <a:solidFill>
                <a:srgbClr val="000000"/>
              </a:solidFill>
              <a:latin typeface="Arial"/>
              <a:cs typeface="Arial"/>
              <a:sym typeface="Arial"/>
            </a:endParaRPr>
          </a:p>
          <a:p>
            <a:pPr defTabSz="822960">
              <a:buClr>
                <a:srgbClr val="000000"/>
              </a:buClr>
            </a:pP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2.  The theory states that</a:t>
            </a:r>
            <a:endParaRPr sz="2340" kern="0">
              <a:solidFill>
                <a:srgbClr val="000000"/>
              </a:solidFill>
              <a:latin typeface="Arial"/>
              <a:cs typeface="Arial"/>
              <a:sym typeface="Arial"/>
            </a:endParaRPr>
          </a:p>
          <a:p>
            <a:pPr defTabSz="822960">
              <a:buClr>
                <a:srgbClr val="000000"/>
              </a:buClr>
            </a:pP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   a)  individuals of a species have differences, called_________</a:t>
            </a: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   b)  these individuals ________________ for resources</a:t>
            </a: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   c)  some will die, others will ____________________</a:t>
            </a: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   d)  survivors will _________________________ and pass traits to offspring</a:t>
            </a:r>
            <a:endParaRPr sz="2340" kern="0">
              <a:solidFill>
                <a:srgbClr val="000000"/>
              </a:solidFill>
              <a:latin typeface="Arial"/>
              <a:cs typeface="Arial"/>
              <a:sym typeface="Arial"/>
            </a:endParaRPr>
          </a:p>
          <a:p>
            <a:pPr defTabSz="822960">
              <a:buClr>
                <a:srgbClr val="000000"/>
              </a:buClr>
            </a:pP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3.  Any trait that helps an organism survive is called an _______________________________</a:t>
            </a:r>
            <a:endParaRPr sz="2340" kern="0">
              <a:solidFill>
                <a:srgbClr val="000000"/>
              </a:solidFill>
              <a:latin typeface="Arial"/>
              <a:cs typeface="Arial"/>
              <a:sym typeface="Arial"/>
            </a:endParaRPr>
          </a:p>
          <a:p>
            <a:pPr defTabSz="822960">
              <a:buClr>
                <a:srgbClr val="000000"/>
              </a:buClr>
            </a:pP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4.  When humans influence evolution be breeding for desired traits, it is called _______________________________</a:t>
            </a:r>
            <a:endParaRPr sz="1260" kern="0">
              <a:solidFill>
                <a:srgbClr val="000000"/>
              </a:solidFill>
              <a:latin typeface="Arial"/>
              <a:cs typeface="Arial"/>
              <a:sym typeface="Arial"/>
            </a:endParaRPr>
          </a:p>
        </p:txBody>
      </p:sp>
    </p:spTree>
    <p:extLst>
      <p:ext uri="{BB962C8B-B14F-4D97-AF65-F5344CB8AC3E}">
        <p14:creationId xmlns:p14="http://schemas.microsoft.com/office/powerpoint/2010/main" val="4119398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sp>
        <p:nvSpPr>
          <p:cNvPr id="295" name="Google Shape;295;p45"/>
          <p:cNvSpPr txBox="1"/>
          <p:nvPr/>
        </p:nvSpPr>
        <p:spPr>
          <a:xfrm>
            <a:off x="1798635" y="198428"/>
            <a:ext cx="8587080" cy="1195560"/>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endParaRPr sz="2800" kern="0">
              <a:solidFill>
                <a:srgbClr val="000000"/>
              </a:solidFill>
              <a:latin typeface="Arial"/>
              <a:ea typeface="Arial"/>
              <a:cs typeface="Arial"/>
              <a:sym typeface="Arial"/>
            </a:endParaRPr>
          </a:p>
        </p:txBody>
      </p:sp>
      <p:sp>
        <p:nvSpPr>
          <p:cNvPr id="296" name="Google Shape;296;p45"/>
          <p:cNvSpPr txBox="1"/>
          <p:nvPr/>
        </p:nvSpPr>
        <p:spPr>
          <a:xfrm>
            <a:off x="1524000" y="0"/>
            <a:ext cx="903042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endParaRPr sz="3240" kern="0">
              <a:solidFill>
                <a:srgbClr val="000000"/>
              </a:solidFill>
              <a:latin typeface="Arial"/>
              <a:cs typeface="Arial"/>
              <a:sym typeface="Arial"/>
            </a:endParaRPr>
          </a:p>
        </p:txBody>
      </p:sp>
      <p:sp>
        <p:nvSpPr>
          <p:cNvPr id="297" name="Google Shape;297;p45"/>
          <p:cNvSpPr txBox="1"/>
          <p:nvPr/>
        </p:nvSpPr>
        <p:spPr>
          <a:xfrm>
            <a:off x="1524000" y="0"/>
            <a:ext cx="9144090" cy="679266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1260" kern="0">
                <a:solidFill>
                  <a:srgbClr val="000000"/>
                </a:solidFill>
                <a:latin typeface="Arial"/>
                <a:cs typeface="Arial"/>
                <a:sym typeface="Arial"/>
              </a:rPr>
              <a:t>Checkpoint</a:t>
            </a:r>
            <a:endParaRPr sz="1260" kern="0">
              <a:solidFill>
                <a:srgbClr val="000000"/>
              </a:solidFill>
              <a:latin typeface="Arial"/>
              <a:cs typeface="Arial"/>
              <a:sym typeface="Arial"/>
            </a:endParaRPr>
          </a:p>
          <a:p>
            <a:pPr defTabSz="822960">
              <a:buClr>
                <a:srgbClr val="000000"/>
              </a:buClr>
            </a:pPr>
            <a:endParaRPr sz="126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1.  What was the name of Darwin’s book?</a:t>
            </a:r>
            <a:endParaRPr sz="2340" kern="0">
              <a:solidFill>
                <a:srgbClr val="000000"/>
              </a:solidFill>
              <a:latin typeface="Arial"/>
              <a:cs typeface="Arial"/>
              <a:sym typeface="Arial"/>
            </a:endParaRPr>
          </a:p>
          <a:p>
            <a:pPr indent="411480" defTabSz="822960">
              <a:buClr>
                <a:srgbClr val="000000"/>
              </a:buClr>
            </a:pPr>
            <a:r>
              <a:rPr lang="en-US" sz="2340" kern="0">
                <a:solidFill>
                  <a:srgbClr val="FF0000"/>
                </a:solidFill>
                <a:latin typeface="Arial"/>
                <a:cs typeface="Arial"/>
                <a:sym typeface="Arial"/>
              </a:rPr>
              <a:t>On the Origin of Species</a:t>
            </a:r>
            <a:endParaRPr sz="2340" kern="0">
              <a:solidFill>
                <a:srgbClr val="FF0000"/>
              </a:solidFill>
              <a:latin typeface="Arial"/>
              <a:cs typeface="Arial"/>
              <a:sym typeface="Arial"/>
            </a:endParaRPr>
          </a:p>
          <a:p>
            <a:pPr defTabSz="822960">
              <a:buClr>
                <a:srgbClr val="000000"/>
              </a:buClr>
            </a:pP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2.  The theory states that</a:t>
            </a:r>
            <a:endParaRPr sz="2340" kern="0">
              <a:solidFill>
                <a:srgbClr val="000000"/>
              </a:solidFill>
              <a:latin typeface="Arial"/>
              <a:cs typeface="Arial"/>
              <a:sym typeface="Arial"/>
            </a:endParaRPr>
          </a:p>
          <a:p>
            <a:pPr defTabSz="822960">
              <a:buClr>
                <a:srgbClr val="000000"/>
              </a:buClr>
            </a:pP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   a)  individuals of a species have differences, called___</a:t>
            </a:r>
            <a:r>
              <a:rPr lang="en-US" sz="2340" kern="0">
                <a:solidFill>
                  <a:srgbClr val="FF0000"/>
                </a:solidFill>
                <a:latin typeface="Arial"/>
                <a:cs typeface="Arial"/>
                <a:sym typeface="Arial"/>
              </a:rPr>
              <a:t>variations</a:t>
            </a:r>
            <a:r>
              <a:rPr lang="en-US" sz="2340" kern="0">
                <a:solidFill>
                  <a:srgbClr val="000000"/>
                </a:solidFill>
                <a:latin typeface="Arial"/>
                <a:cs typeface="Arial"/>
                <a:sym typeface="Arial"/>
              </a:rPr>
              <a:t>_</a:t>
            </a: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   b)  these individuals ____</a:t>
            </a:r>
            <a:r>
              <a:rPr lang="en-US" sz="2340" kern="0">
                <a:solidFill>
                  <a:srgbClr val="FF0000"/>
                </a:solidFill>
                <a:latin typeface="Arial"/>
                <a:cs typeface="Arial"/>
                <a:sym typeface="Arial"/>
              </a:rPr>
              <a:t>compete</a:t>
            </a:r>
            <a:r>
              <a:rPr lang="en-US" sz="2340" kern="0">
                <a:solidFill>
                  <a:srgbClr val="000000"/>
                </a:solidFill>
                <a:latin typeface="Arial"/>
                <a:cs typeface="Arial"/>
                <a:sym typeface="Arial"/>
              </a:rPr>
              <a:t>____________ for resources</a:t>
            </a: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   c)  some will die, others will ____</a:t>
            </a:r>
            <a:r>
              <a:rPr lang="en-US" sz="2340" kern="0">
                <a:solidFill>
                  <a:srgbClr val="FF0000"/>
                </a:solidFill>
                <a:latin typeface="Arial"/>
                <a:cs typeface="Arial"/>
                <a:sym typeface="Arial"/>
              </a:rPr>
              <a:t>survive</a:t>
            </a:r>
            <a:r>
              <a:rPr lang="en-US" sz="2340" kern="0">
                <a:solidFill>
                  <a:srgbClr val="000000"/>
                </a:solidFill>
                <a:latin typeface="Arial"/>
                <a:cs typeface="Arial"/>
                <a:sym typeface="Arial"/>
              </a:rPr>
              <a:t>________________</a:t>
            </a: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   d)  survivors will ________</a:t>
            </a:r>
            <a:r>
              <a:rPr lang="en-US" sz="2340" kern="0">
                <a:solidFill>
                  <a:srgbClr val="FF0000"/>
                </a:solidFill>
                <a:latin typeface="Arial"/>
                <a:cs typeface="Arial"/>
                <a:sym typeface="Arial"/>
              </a:rPr>
              <a:t>reproduce</a:t>
            </a:r>
            <a:r>
              <a:rPr lang="en-US" sz="2340" kern="0">
                <a:solidFill>
                  <a:srgbClr val="000000"/>
                </a:solidFill>
                <a:latin typeface="Arial"/>
                <a:cs typeface="Arial"/>
                <a:sym typeface="Arial"/>
              </a:rPr>
              <a:t>_________________ and pass traits to offspring</a:t>
            </a:r>
            <a:endParaRPr sz="2340" kern="0">
              <a:solidFill>
                <a:srgbClr val="000000"/>
              </a:solidFill>
              <a:latin typeface="Arial"/>
              <a:cs typeface="Arial"/>
              <a:sym typeface="Arial"/>
            </a:endParaRPr>
          </a:p>
          <a:p>
            <a:pPr defTabSz="822960">
              <a:buClr>
                <a:srgbClr val="000000"/>
              </a:buClr>
            </a:pP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3.  Any trait that helps an organism survive is called an _____________</a:t>
            </a:r>
            <a:r>
              <a:rPr lang="en-US" sz="2340" kern="0">
                <a:solidFill>
                  <a:srgbClr val="FF0000"/>
                </a:solidFill>
                <a:latin typeface="Arial"/>
                <a:cs typeface="Arial"/>
                <a:sym typeface="Arial"/>
              </a:rPr>
              <a:t>adaptation</a:t>
            </a:r>
            <a:r>
              <a:rPr lang="en-US" sz="2340" kern="0">
                <a:solidFill>
                  <a:srgbClr val="000000"/>
                </a:solidFill>
                <a:latin typeface="Arial"/>
                <a:cs typeface="Arial"/>
                <a:sym typeface="Arial"/>
              </a:rPr>
              <a:t>__________________</a:t>
            </a:r>
            <a:endParaRPr sz="2340" kern="0">
              <a:solidFill>
                <a:srgbClr val="000000"/>
              </a:solidFill>
              <a:latin typeface="Arial"/>
              <a:cs typeface="Arial"/>
              <a:sym typeface="Arial"/>
            </a:endParaRPr>
          </a:p>
          <a:p>
            <a:pPr defTabSz="822960">
              <a:buClr>
                <a:srgbClr val="000000"/>
              </a:buClr>
            </a:pPr>
            <a:endParaRPr sz="2340" kern="0">
              <a:solidFill>
                <a:srgbClr val="000000"/>
              </a:solidFill>
              <a:latin typeface="Arial"/>
              <a:cs typeface="Arial"/>
              <a:sym typeface="Arial"/>
            </a:endParaRPr>
          </a:p>
          <a:p>
            <a:pPr defTabSz="822960">
              <a:buClr>
                <a:srgbClr val="000000"/>
              </a:buClr>
            </a:pPr>
            <a:r>
              <a:rPr lang="en-US" sz="2340" kern="0">
                <a:solidFill>
                  <a:srgbClr val="000000"/>
                </a:solidFill>
                <a:latin typeface="Arial"/>
                <a:cs typeface="Arial"/>
                <a:sym typeface="Arial"/>
              </a:rPr>
              <a:t>4.  When humans influence evolution by breeding for desired traits, it is called _____</a:t>
            </a:r>
            <a:r>
              <a:rPr lang="en-US" sz="2340" kern="0">
                <a:solidFill>
                  <a:srgbClr val="FF0000"/>
                </a:solidFill>
                <a:latin typeface="Arial"/>
                <a:cs typeface="Arial"/>
                <a:sym typeface="Arial"/>
              </a:rPr>
              <a:t>artificial selection</a:t>
            </a:r>
            <a:r>
              <a:rPr lang="en-US" sz="2340" kern="0">
                <a:solidFill>
                  <a:srgbClr val="000000"/>
                </a:solidFill>
                <a:latin typeface="Arial"/>
                <a:cs typeface="Arial"/>
                <a:sym typeface="Arial"/>
              </a:rPr>
              <a:t>____________</a:t>
            </a:r>
            <a:endParaRPr sz="1260" kern="0">
              <a:solidFill>
                <a:srgbClr val="000000"/>
              </a:solidFill>
              <a:latin typeface="Arial"/>
              <a:cs typeface="Arial"/>
              <a:sym typeface="Arial"/>
            </a:endParaRPr>
          </a:p>
        </p:txBody>
      </p:sp>
    </p:spTree>
    <p:extLst>
      <p:ext uri="{BB962C8B-B14F-4D97-AF65-F5344CB8AC3E}">
        <p14:creationId xmlns:p14="http://schemas.microsoft.com/office/powerpoint/2010/main" val="791386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Google Shape;302;p46"/>
          <p:cNvSpPr txBox="1"/>
          <p:nvPr/>
        </p:nvSpPr>
        <p:spPr>
          <a:xfrm>
            <a:off x="1798635" y="198428"/>
            <a:ext cx="8587080" cy="1195560"/>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endParaRPr sz="2800" kern="0">
              <a:solidFill>
                <a:srgbClr val="000000"/>
              </a:solidFill>
              <a:latin typeface="Arial"/>
              <a:ea typeface="Arial"/>
              <a:cs typeface="Arial"/>
              <a:sym typeface="Arial"/>
            </a:endParaRPr>
          </a:p>
        </p:txBody>
      </p:sp>
      <p:sp>
        <p:nvSpPr>
          <p:cNvPr id="303" name="Google Shape;303;p46"/>
          <p:cNvSpPr txBox="1"/>
          <p:nvPr/>
        </p:nvSpPr>
        <p:spPr>
          <a:xfrm>
            <a:off x="1524000" y="0"/>
            <a:ext cx="903042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endParaRPr sz="3240" kern="0">
              <a:solidFill>
                <a:srgbClr val="000000"/>
              </a:solidFill>
              <a:latin typeface="Arial"/>
              <a:cs typeface="Arial"/>
              <a:sym typeface="Arial"/>
            </a:endParaRPr>
          </a:p>
        </p:txBody>
      </p:sp>
      <p:pic>
        <p:nvPicPr>
          <p:cNvPr id="304" name="Google Shape;304;p46"/>
          <p:cNvPicPr preferRelativeResize="0"/>
          <p:nvPr/>
        </p:nvPicPr>
        <p:blipFill>
          <a:blip r:embed="rId4">
            <a:alphaModFix/>
          </a:blip>
          <a:stretch>
            <a:fillRect/>
          </a:stretch>
        </p:blipFill>
        <p:spPr>
          <a:xfrm>
            <a:off x="2619872" y="597623"/>
            <a:ext cx="6745590" cy="4468725"/>
          </a:xfrm>
          <a:prstGeom prst="rect">
            <a:avLst/>
          </a:prstGeom>
          <a:noFill/>
          <a:ln>
            <a:noFill/>
          </a:ln>
        </p:spPr>
      </p:pic>
      <p:sp>
        <p:nvSpPr>
          <p:cNvPr id="305" name="Google Shape;305;p46"/>
          <p:cNvSpPr txBox="1"/>
          <p:nvPr/>
        </p:nvSpPr>
        <p:spPr>
          <a:xfrm>
            <a:off x="2745098" y="4302225"/>
            <a:ext cx="653130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2160" kern="0">
                <a:solidFill>
                  <a:srgbClr val="000000"/>
                </a:solidFill>
                <a:latin typeface="Arial"/>
                <a:cs typeface="Arial"/>
                <a:sym typeface="Arial"/>
              </a:rPr>
              <a:t>In 1-2 sentences, explain this image.</a:t>
            </a:r>
            <a:endParaRPr sz="1260" kern="0">
              <a:solidFill>
                <a:srgbClr val="000000"/>
              </a:solidFill>
              <a:latin typeface="Arial"/>
              <a:cs typeface="Arial"/>
              <a:sym typeface="Arial"/>
            </a:endParaRPr>
          </a:p>
        </p:txBody>
      </p:sp>
    </p:spTree>
    <p:extLst>
      <p:ext uri="{BB962C8B-B14F-4D97-AF65-F5344CB8AC3E}">
        <p14:creationId xmlns:p14="http://schemas.microsoft.com/office/powerpoint/2010/main" val="1282458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47"/>
          <p:cNvSpPr txBox="1"/>
          <p:nvPr/>
        </p:nvSpPr>
        <p:spPr>
          <a:xfrm>
            <a:off x="2256465" y="287235"/>
            <a:ext cx="7679070" cy="758970"/>
          </a:xfrm>
          <a:prstGeom prst="rect">
            <a:avLst/>
          </a:prstGeom>
          <a:noFill/>
          <a:ln>
            <a:noFill/>
          </a:ln>
        </p:spPr>
        <p:txBody>
          <a:bodyPr spcFirstLastPara="1" wrap="square" lIns="34290" tIns="34290" rIns="34290" bIns="34290" anchor="t" anchorCtr="0">
            <a:noAutofit/>
          </a:bodyPr>
          <a:lstStyle/>
          <a:p>
            <a:pPr algn="ctr" defTabSz="822960">
              <a:lnSpc>
                <a:spcPct val="120089"/>
              </a:lnSpc>
              <a:spcBef>
                <a:spcPts val="507"/>
              </a:spcBef>
              <a:buClr>
                <a:srgbClr val="000000"/>
              </a:buClr>
              <a:buSzPts val="1100"/>
            </a:pPr>
            <a:r>
              <a:rPr lang="en-US" sz="3600" b="1" kern="0">
                <a:solidFill>
                  <a:srgbClr val="000000"/>
                </a:solidFill>
                <a:latin typeface="Arial"/>
                <a:cs typeface="Arial"/>
                <a:sym typeface="Arial"/>
              </a:rPr>
              <a:t>Evidence of Evolution</a:t>
            </a:r>
            <a:endParaRPr sz="3600" b="1" kern="0">
              <a:solidFill>
                <a:srgbClr val="000000"/>
              </a:solidFill>
              <a:latin typeface="Arial"/>
              <a:cs typeface="Arial"/>
              <a:sym typeface="Arial"/>
            </a:endParaRPr>
          </a:p>
          <a:p>
            <a:pPr defTabSz="822960">
              <a:lnSpc>
                <a:spcPct val="120089"/>
              </a:lnSpc>
              <a:spcBef>
                <a:spcPts val="507"/>
              </a:spcBef>
              <a:buClr>
                <a:srgbClr val="000000"/>
              </a:buClr>
            </a:pPr>
            <a:endParaRPr sz="3600" kern="0">
              <a:solidFill>
                <a:srgbClr val="000000"/>
              </a:solidFill>
              <a:latin typeface="Arial"/>
              <a:cs typeface="Arial"/>
              <a:sym typeface="Arial"/>
            </a:endParaRPr>
          </a:p>
          <a:p>
            <a:pPr defTabSz="822960">
              <a:lnSpc>
                <a:spcPct val="120089"/>
              </a:lnSpc>
              <a:spcBef>
                <a:spcPts val="507"/>
              </a:spcBef>
              <a:buClr>
                <a:srgbClr val="000000"/>
              </a:buClr>
            </a:pPr>
            <a:endParaRPr sz="3600" kern="0">
              <a:solidFill>
                <a:srgbClr val="000000"/>
              </a:solidFill>
              <a:latin typeface="Arial"/>
              <a:cs typeface="Arial"/>
              <a:sym typeface="Arial"/>
            </a:endParaRPr>
          </a:p>
          <a:p>
            <a:pPr defTabSz="822960">
              <a:lnSpc>
                <a:spcPct val="120089"/>
              </a:lnSpc>
              <a:spcBef>
                <a:spcPts val="507"/>
              </a:spcBef>
              <a:buClr>
                <a:srgbClr val="000000"/>
              </a:buClr>
            </a:pPr>
            <a:endParaRPr sz="2800" kern="0">
              <a:solidFill>
                <a:srgbClr val="000000"/>
              </a:solidFill>
              <a:latin typeface="Arial"/>
              <a:ea typeface="Arial"/>
              <a:cs typeface="Arial"/>
              <a:sym typeface="Arial"/>
            </a:endParaRPr>
          </a:p>
          <a:p>
            <a:pPr defTabSz="822960">
              <a:lnSpc>
                <a:spcPct val="120089"/>
              </a:lnSpc>
              <a:spcBef>
                <a:spcPts val="507"/>
              </a:spcBef>
              <a:buClr>
                <a:srgbClr val="000000"/>
              </a:buClr>
            </a:pPr>
            <a:endParaRPr sz="2800" kern="0">
              <a:solidFill>
                <a:srgbClr val="000000"/>
              </a:solidFill>
              <a:latin typeface="Arial"/>
              <a:ea typeface="Arial"/>
              <a:cs typeface="Arial"/>
              <a:sym typeface="Arial"/>
            </a:endParaRPr>
          </a:p>
        </p:txBody>
      </p:sp>
      <p:sp>
        <p:nvSpPr>
          <p:cNvPr id="311" name="Google Shape;311;p47"/>
          <p:cNvSpPr txBox="1"/>
          <p:nvPr/>
        </p:nvSpPr>
        <p:spPr>
          <a:xfrm>
            <a:off x="1720875" y="958253"/>
            <a:ext cx="4850010" cy="5428080"/>
          </a:xfrm>
          <a:prstGeom prst="rect">
            <a:avLst/>
          </a:prstGeom>
          <a:noFill/>
          <a:ln>
            <a:noFill/>
          </a:ln>
        </p:spPr>
        <p:txBody>
          <a:bodyPr spcFirstLastPara="1" wrap="square" lIns="82283" tIns="82283" rIns="82283" bIns="82283" anchor="t" anchorCtr="0">
            <a:noAutofit/>
          </a:bodyPr>
          <a:lstStyle/>
          <a:p>
            <a:pPr defTabSz="822960">
              <a:buClr>
                <a:srgbClr val="000000"/>
              </a:buClr>
            </a:pPr>
            <a:r>
              <a:rPr lang="en-US" sz="2700" kern="0">
                <a:solidFill>
                  <a:srgbClr val="000000"/>
                </a:solidFill>
                <a:latin typeface="Arial"/>
                <a:cs typeface="Arial"/>
                <a:sym typeface="Arial"/>
              </a:rPr>
              <a:t>1.  Fossils</a:t>
            </a:r>
            <a:endParaRPr sz="2700" kern="0">
              <a:solidFill>
                <a:srgbClr val="000000"/>
              </a:solidFill>
              <a:latin typeface="Arial"/>
              <a:cs typeface="Arial"/>
              <a:sym typeface="Arial"/>
            </a:endParaRPr>
          </a:p>
          <a:p>
            <a:pPr defTabSz="822960">
              <a:buClr>
                <a:srgbClr val="000000"/>
              </a:buClr>
            </a:pP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2.  Homologous structures</a:t>
            </a: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 </a:t>
            </a: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3. Analogous structures</a:t>
            </a:r>
            <a:endParaRPr sz="2700" kern="0">
              <a:solidFill>
                <a:srgbClr val="000000"/>
              </a:solidFill>
              <a:latin typeface="Arial"/>
              <a:cs typeface="Arial"/>
              <a:sym typeface="Arial"/>
            </a:endParaRPr>
          </a:p>
          <a:p>
            <a:pPr defTabSz="822960">
              <a:buClr>
                <a:srgbClr val="000000"/>
              </a:buClr>
            </a:pP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4. Vestigial structures</a:t>
            </a:r>
            <a:endParaRPr sz="2700" kern="0">
              <a:solidFill>
                <a:srgbClr val="000000"/>
              </a:solidFill>
              <a:latin typeface="Arial"/>
              <a:cs typeface="Arial"/>
              <a:sym typeface="Arial"/>
            </a:endParaRPr>
          </a:p>
          <a:p>
            <a:pPr defTabSz="822960">
              <a:buClr>
                <a:srgbClr val="000000"/>
              </a:buClr>
            </a:pP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5. Biochemistry &amp; DNA</a:t>
            </a:r>
            <a:endParaRPr sz="2700" kern="0">
              <a:solidFill>
                <a:srgbClr val="000000"/>
              </a:solidFill>
              <a:latin typeface="Arial"/>
              <a:cs typeface="Arial"/>
              <a:sym typeface="Arial"/>
            </a:endParaRPr>
          </a:p>
          <a:p>
            <a:pPr defTabSz="822960">
              <a:buClr>
                <a:srgbClr val="000000"/>
              </a:buClr>
            </a:pP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6.  Embryologic Development </a:t>
            </a:r>
            <a:endParaRPr sz="2700" kern="0">
              <a:solidFill>
                <a:srgbClr val="000000"/>
              </a:solidFill>
              <a:latin typeface="Arial"/>
              <a:cs typeface="Arial"/>
              <a:sym typeface="Arial"/>
            </a:endParaRPr>
          </a:p>
          <a:p>
            <a:pPr defTabSz="822960">
              <a:buClr>
                <a:srgbClr val="000000"/>
              </a:buClr>
            </a:pPr>
            <a:endParaRPr sz="2700" kern="0">
              <a:solidFill>
                <a:srgbClr val="000000"/>
              </a:solidFill>
              <a:latin typeface="Arial"/>
              <a:cs typeface="Arial"/>
              <a:sym typeface="Arial"/>
            </a:endParaRPr>
          </a:p>
          <a:p>
            <a:pPr defTabSz="822960">
              <a:buClr>
                <a:srgbClr val="000000"/>
              </a:buClr>
            </a:pPr>
            <a:r>
              <a:rPr lang="en-US" sz="2700" kern="0">
                <a:solidFill>
                  <a:srgbClr val="000000"/>
                </a:solidFill>
                <a:latin typeface="Arial"/>
                <a:cs typeface="Arial"/>
                <a:sym typeface="Arial"/>
              </a:rPr>
              <a:t>7.  Direct Observation</a:t>
            </a:r>
            <a:endParaRPr sz="2700" kern="0">
              <a:solidFill>
                <a:srgbClr val="000000"/>
              </a:solidFill>
              <a:latin typeface="Arial"/>
              <a:cs typeface="Arial"/>
              <a:sym typeface="Arial"/>
            </a:endParaRPr>
          </a:p>
          <a:p>
            <a:pPr defTabSz="822960">
              <a:buClr>
                <a:srgbClr val="000000"/>
              </a:buClr>
            </a:pPr>
            <a:r>
              <a:rPr lang="en-US" sz="2700" u="sng" kern="0">
                <a:solidFill>
                  <a:srgbClr val="0000EE"/>
                </a:solidFill>
                <a:latin typeface="Arial"/>
                <a:cs typeface="Arial"/>
                <a:sym typeface="Arial"/>
                <a:hlinkClick r:id="rId4"/>
              </a:rPr>
              <a:t>video</a:t>
            </a:r>
            <a:r>
              <a:rPr lang="en-US" sz="2700" kern="0">
                <a:solidFill>
                  <a:srgbClr val="000000"/>
                </a:solidFill>
                <a:latin typeface="Arial"/>
                <a:cs typeface="Arial"/>
                <a:sym typeface="Arial"/>
              </a:rPr>
              <a:t> - </a:t>
            </a:r>
            <a:r>
              <a:rPr lang="en-US" sz="900" kern="0">
                <a:solidFill>
                  <a:srgbClr val="000000"/>
                </a:solidFill>
                <a:latin typeface="Arial"/>
                <a:cs typeface="Arial"/>
                <a:sym typeface="Arial"/>
              </a:rPr>
              <a:t>Evidence of Evolution Stated Clearly</a:t>
            </a:r>
            <a:endParaRPr sz="900" kern="0">
              <a:solidFill>
                <a:srgbClr val="000000"/>
              </a:solidFill>
              <a:latin typeface="Arial"/>
              <a:cs typeface="Arial"/>
              <a:sym typeface="Arial"/>
            </a:endParaRPr>
          </a:p>
        </p:txBody>
      </p:sp>
      <p:pic>
        <p:nvPicPr>
          <p:cNvPr id="312" name="Google Shape;312;p47"/>
          <p:cNvPicPr preferRelativeResize="0"/>
          <p:nvPr/>
        </p:nvPicPr>
        <p:blipFill>
          <a:blip r:embed="rId5">
            <a:alphaModFix/>
          </a:blip>
          <a:stretch>
            <a:fillRect/>
          </a:stretch>
        </p:blipFill>
        <p:spPr>
          <a:xfrm>
            <a:off x="6420248" y="1461173"/>
            <a:ext cx="3971498" cy="3388883"/>
          </a:xfrm>
          <a:prstGeom prst="rect">
            <a:avLst/>
          </a:prstGeom>
          <a:noFill/>
          <a:ln>
            <a:noFill/>
          </a:ln>
        </p:spPr>
      </p:pic>
      <p:pic>
        <p:nvPicPr>
          <p:cNvPr id="313" name="Google Shape;313;p47"/>
          <p:cNvPicPr preferRelativeResize="0"/>
          <p:nvPr/>
        </p:nvPicPr>
        <p:blipFill>
          <a:blip r:embed="rId6">
            <a:alphaModFix/>
          </a:blip>
          <a:stretch>
            <a:fillRect/>
          </a:stretch>
        </p:blipFill>
        <p:spPr>
          <a:xfrm>
            <a:off x="6420248" y="1190723"/>
            <a:ext cx="4199378" cy="4724303"/>
          </a:xfrm>
          <a:prstGeom prst="rect">
            <a:avLst/>
          </a:prstGeom>
          <a:noFill/>
          <a:ln>
            <a:noFill/>
          </a:ln>
        </p:spPr>
      </p:pic>
    </p:spTree>
    <p:extLst>
      <p:ext uri="{BB962C8B-B14F-4D97-AF65-F5344CB8AC3E}">
        <p14:creationId xmlns:p14="http://schemas.microsoft.com/office/powerpoint/2010/main" val="38753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subTitle" idx="4294967295"/>
          </p:nvPr>
        </p:nvSpPr>
        <p:spPr>
          <a:xfrm>
            <a:off x="2941635" y="4541828"/>
            <a:ext cx="6377400" cy="1943460"/>
          </a:xfrm>
          <a:prstGeom prst="rect">
            <a:avLst/>
          </a:prstGeom>
          <a:noFill/>
          <a:ln>
            <a:noFill/>
          </a:ln>
        </p:spPr>
        <p:txBody>
          <a:bodyPr spcFirstLastPara="1" wrap="square" lIns="34290" tIns="34290" rIns="34290" bIns="34290" anchor="t" anchorCtr="0">
            <a:noAutofit/>
          </a:bodyPr>
          <a:lstStyle/>
          <a:p>
            <a:pPr algn="ctr">
              <a:lnSpc>
                <a:spcPct val="120000"/>
              </a:lnSpc>
            </a:pPr>
            <a:r>
              <a:rPr lang="en-US" sz="3000">
                <a:solidFill>
                  <a:srgbClr val="795339"/>
                </a:solidFill>
              </a:rPr>
              <a:t> </a:t>
            </a:r>
            <a:endParaRPr sz="3000">
              <a:solidFill>
                <a:srgbClr val="795339"/>
              </a:solidFill>
            </a:endParaRPr>
          </a:p>
        </p:txBody>
      </p:sp>
      <p:sp>
        <p:nvSpPr>
          <p:cNvPr id="109" name="Google Shape;109;p20"/>
          <p:cNvSpPr txBox="1"/>
          <p:nvPr/>
        </p:nvSpPr>
        <p:spPr>
          <a:xfrm>
            <a:off x="8550255" y="198428"/>
            <a:ext cx="1865700" cy="468720"/>
          </a:xfrm>
          <a:prstGeom prst="rect">
            <a:avLst/>
          </a:prstGeom>
          <a:noFill/>
          <a:ln>
            <a:noFill/>
          </a:ln>
        </p:spPr>
        <p:txBody>
          <a:bodyPr spcFirstLastPara="1" wrap="square" lIns="34290" tIns="34290" rIns="34290" bIns="34290" anchor="t" anchorCtr="0">
            <a:noAutofit/>
          </a:bodyPr>
          <a:lstStyle/>
          <a:p>
            <a:pPr defTabSz="822960">
              <a:lnSpc>
                <a:spcPct val="120192"/>
              </a:lnSpc>
              <a:buClr>
                <a:srgbClr val="000000"/>
              </a:buClr>
            </a:pPr>
            <a:endParaRPr sz="1300" i="1" kern="0">
              <a:solidFill>
                <a:srgbClr val="000000"/>
              </a:solidFill>
              <a:latin typeface="Arial"/>
              <a:ea typeface="Arial"/>
              <a:cs typeface="Arial"/>
              <a:sym typeface="Arial"/>
            </a:endParaRPr>
          </a:p>
        </p:txBody>
      </p:sp>
      <p:sp>
        <p:nvSpPr>
          <p:cNvPr id="110" name="Google Shape;110;p20"/>
          <p:cNvSpPr txBox="1"/>
          <p:nvPr/>
        </p:nvSpPr>
        <p:spPr>
          <a:xfrm>
            <a:off x="1524000" y="0"/>
            <a:ext cx="9144090" cy="111591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3240" kern="0">
                <a:solidFill>
                  <a:srgbClr val="000000"/>
                </a:solidFill>
                <a:latin typeface="Arial"/>
                <a:cs typeface="Arial"/>
                <a:sym typeface="Arial"/>
              </a:rPr>
              <a:t>What questions do you have about evolution?</a:t>
            </a:r>
            <a:endParaRPr sz="3240" kern="0">
              <a:solidFill>
                <a:srgbClr val="000000"/>
              </a:solidFill>
              <a:latin typeface="Arial"/>
              <a:cs typeface="Arial"/>
              <a:sym typeface="Arial"/>
            </a:endParaRPr>
          </a:p>
        </p:txBody>
      </p:sp>
      <p:pic>
        <p:nvPicPr>
          <p:cNvPr id="111" name="Google Shape;111;p20"/>
          <p:cNvPicPr preferRelativeResize="0"/>
          <p:nvPr/>
        </p:nvPicPr>
        <p:blipFill>
          <a:blip r:embed="rId4">
            <a:alphaModFix/>
          </a:blip>
          <a:stretch>
            <a:fillRect/>
          </a:stretch>
        </p:blipFill>
        <p:spPr>
          <a:xfrm>
            <a:off x="3077535" y="1000755"/>
            <a:ext cx="5647208" cy="5641110"/>
          </a:xfrm>
          <a:prstGeom prst="rect">
            <a:avLst/>
          </a:prstGeom>
          <a:noFill/>
          <a:ln>
            <a:noFill/>
          </a:ln>
        </p:spPr>
      </p:pic>
    </p:spTree>
    <p:extLst>
      <p:ext uri="{BB962C8B-B14F-4D97-AF65-F5344CB8AC3E}">
        <p14:creationId xmlns:p14="http://schemas.microsoft.com/office/powerpoint/2010/main" val="1226884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7"/>
        <p:cNvGrpSpPr/>
        <p:nvPr/>
      </p:nvGrpSpPr>
      <p:grpSpPr>
        <a:xfrm>
          <a:off x="0" y="0"/>
          <a:ext cx="0" cy="0"/>
          <a:chOff x="0" y="0"/>
          <a:chExt cx="0" cy="0"/>
        </a:xfrm>
      </p:grpSpPr>
      <p:sp>
        <p:nvSpPr>
          <p:cNvPr id="318" name="Google Shape;318;p48"/>
          <p:cNvSpPr txBox="1"/>
          <p:nvPr/>
        </p:nvSpPr>
        <p:spPr>
          <a:xfrm>
            <a:off x="1729920" y="275603"/>
            <a:ext cx="8715330" cy="2802330"/>
          </a:xfrm>
          <a:prstGeom prst="rect">
            <a:avLst/>
          </a:prstGeom>
          <a:noFill/>
          <a:ln>
            <a:noFill/>
          </a:ln>
        </p:spPr>
        <p:txBody>
          <a:bodyPr spcFirstLastPara="1" wrap="square" lIns="34290" tIns="34290" rIns="34290" bIns="34290" anchor="t" anchorCtr="0">
            <a:noAutofit/>
          </a:bodyPr>
          <a:lstStyle/>
          <a:p>
            <a:pPr defTabSz="822960">
              <a:lnSpc>
                <a:spcPct val="120139"/>
              </a:lnSpc>
              <a:buClr>
                <a:srgbClr val="000000"/>
              </a:buClr>
            </a:pPr>
            <a:r>
              <a:rPr lang="en-US" sz="3600" kern="0">
                <a:solidFill>
                  <a:srgbClr val="000000"/>
                </a:solidFill>
                <a:latin typeface="Arial"/>
                <a:ea typeface="Arial"/>
                <a:cs typeface="Arial"/>
                <a:sym typeface="Arial"/>
              </a:rPr>
              <a:t>Fossil Evidence   </a:t>
            </a:r>
            <a:r>
              <a:rPr lang="en-US" sz="2160" kern="0">
                <a:solidFill>
                  <a:srgbClr val="000000"/>
                </a:solidFill>
                <a:latin typeface="Arial"/>
                <a:ea typeface="Arial"/>
                <a:cs typeface="Arial"/>
                <a:sym typeface="Arial"/>
              </a:rPr>
              <a:t>shows</a:t>
            </a:r>
            <a:r>
              <a:rPr lang="en-US" sz="2160" kern="0">
                <a:solidFill>
                  <a:srgbClr val="000000"/>
                </a:solidFill>
                <a:latin typeface="Arial"/>
                <a:cs typeface="Arial"/>
                <a:sym typeface="Arial"/>
              </a:rPr>
              <a:t>…</a:t>
            </a:r>
            <a:r>
              <a:rPr lang="en-US" sz="2160" kern="0">
                <a:solidFill>
                  <a:srgbClr val="000000"/>
                </a:solidFill>
                <a:latin typeface="Arial"/>
                <a:ea typeface="Arial"/>
                <a:cs typeface="Arial"/>
                <a:sym typeface="Arial"/>
              </a:rPr>
              <a:t>..</a:t>
            </a:r>
            <a:endParaRPr sz="2159" kern="0">
              <a:solidFill>
                <a:srgbClr val="000000"/>
              </a:solidFill>
              <a:latin typeface="Arial"/>
              <a:ea typeface="Arial"/>
              <a:cs typeface="Arial"/>
              <a:sym typeface="Arial"/>
            </a:endParaRPr>
          </a:p>
          <a:p>
            <a:pPr marL="411480" indent="-365760" defTabSz="822960">
              <a:lnSpc>
                <a:spcPct val="120089"/>
              </a:lnSpc>
              <a:spcBef>
                <a:spcPts val="507"/>
              </a:spcBef>
              <a:buClr>
                <a:srgbClr val="000000"/>
              </a:buClr>
              <a:buSzPts val="2800"/>
              <a:buFont typeface="Arial"/>
              <a:buChar char="●"/>
            </a:pPr>
            <a:r>
              <a:rPr lang="en-US" sz="2520" kern="0">
                <a:solidFill>
                  <a:srgbClr val="000000"/>
                </a:solidFill>
                <a:latin typeface="Arial"/>
                <a:ea typeface="Arial"/>
                <a:cs typeface="Arial"/>
                <a:sym typeface="Arial"/>
              </a:rPr>
              <a:t>similarities between extinct animals and animals that are alive </a:t>
            </a:r>
            <a:endParaRPr sz="2520" kern="0">
              <a:solidFill>
                <a:srgbClr val="000000"/>
              </a:solidFill>
              <a:latin typeface="Arial"/>
              <a:cs typeface="Arial"/>
              <a:sym typeface="Arial"/>
            </a:endParaRPr>
          </a:p>
          <a:p>
            <a:pPr marL="411480" indent="-365760" defTabSz="822960">
              <a:lnSpc>
                <a:spcPct val="120089"/>
              </a:lnSpc>
              <a:buClr>
                <a:srgbClr val="000000"/>
              </a:buClr>
              <a:buSzPts val="2800"/>
              <a:buFont typeface="Arial"/>
              <a:buChar char="●"/>
            </a:pPr>
            <a:r>
              <a:rPr lang="en-US" sz="2520" kern="0">
                <a:solidFill>
                  <a:srgbClr val="000000"/>
                </a:solidFill>
                <a:latin typeface="Arial"/>
                <a:ea typeface="Arial"/>
                <a:cs typeface="Arial"/>
                <a:sym typeface="Arial"/>
              </a:rPr>
              <a:t>earth’s layers</a:t>
            </a:r>
            <a:r>
              <a:rPr lang="en-US" sz="2520" kern="0">
                <a:solidFill>
                  <a:srgbClr val="000000"/>
                </a:solidFill>
                <a:latin typeface="Arial"/>
                <a:cs typeface="Arial"/>
                <a:sym typeface="Arial"/>
              </a:rPr>
              <a:t>, and species that lived at each time</a:t>
            </a:r>
            <a:endParaRPr sz="2520" kern="0">
              <a:solidFill>
                <a:srgbClr val="000000"/>
              </a:solidFill>
              <a:latin typeface="Arial"/>
              <a:ea typeface="Arial"/>
              <a:cs typeface="Arial"/>
              <a:sym typeface="Arial"/>
            </a:endParaRPr>
          </a:p>
          <a:p>
            <a:pPr defTabSz="822960">
              <a:lnSpc>
                <a:spcPct val="120089"/>
              </a:lnSpc>
              <a:spcBef>
                <a:spcPts val="507"/>
              </a:spcBef>
              <a:buClr>
                <a:srgbClr val="000000"/>
              </a:buClr>
            </a:pPr>
            <a:endParaRPr sz="2800" kern="0">
              <a:solidFill>
                <a:srgbClr val="000000"/>
              </a:solidFill>
              <a:latin typeface="Arial"/>
              <a:ea typeface="Arial"/>
              <a:cs typeface="Arial"/>
              <a:sym typeface="Arial"/>
            </a:endParaRPr>
          </a:p>
          <a:p>
            <a:pPr defTabSz="822960">
              <a:lnSpc>
                <a:spcPct val="120089"/>
              </a:lnSpc>
              <a:spcBef>
                <a:spcPts val="507"/>
              </a:spcBef>
              <a:buClr>
                <a:srgbClr val="000000"/>
              </a:buClr>
            </a:pPr>
            <a:endParaRPr sz="2800" kern="0">
              <a:solidFill>
                <a:srgbClr val="000000"/>
              </a:solidFill>
              <a:latin typeface="Arial"/>
              <a:ea typeface="Arial"/>
              <a:cs typeface="Arial"/>
              <a:sym typeface="Arial"/>
            </a:endParaRPr>
          </a:p>
        </p:txBody>
      </p:sp>
      <p:pic>
        <p:nvPicPr>
          <p:cNvPr id="319" name="Google Shape;319;p48"/>
          <p:cNvPicPr preferRelativeResize="0"/>
          <p:nvPr/>
        </p:nvPicPr>
        <p:blipFill>
          <a:blip r:embed="rId4">
            <a:alphaModFix/>
          </a:blip>
          <a:stretch>
            <a:fillRect/>
          </a:stretch>
        </p:blipFill>
        <p:spPr>
          <a:xfrm>
            <a:off x="2155688" y="2780033"/>
            <a:ext cx="4399830" cy="3521340"/>
          </a:xfrm>
          <a:prstGeom prst="rect">
            <a:avLst/>
          </a:prstGeom>
          <a:noFill/>
          <a:ln>
            <a:noFill/>
          </a:ln>
        </p:spPr>
      </p:pic>
      <p:pic>
        <p:nvPicPr>
          <p:cNvPr id="320" name="Google Shape;320;p48"/>
          <p:cNvPicPr preferRelativeResize="0"/>
          <p:nvPr/>
        </p:nvPicPr>
        <p:blipFill>
          <a:blip r:embed="rId5">
            <a:alphaModFix/>
          </a:blip>
          <a:stretch>
            <a:fillRect/>
          </a:stretch>
        </p:blipFill>
        <p:spPr>
          <a:xfrm>
            <a:off x="6698123" y="2780032"/>
            <a:ext cx="3676366" cy="3521341"/>
          </a:xfrm>
          <a:prstGeom prst="rect">
            <a:avLst/>
          </a:prstGeom>
          <a:noFill/>
          <a:ln>
            <a:noFill/>
          </a:ln>
        </p:spPr>
      </p:pic>
    </p:spTree>
    <p:extLst>
      <p:ext uri="{BB962C8B-B14F-4D97-AF65-F5344CB8AC3E}">
        <p14:creationId xmlns:p14="http://schemas.microsoft.com/office/powerpoint/2010/main" val="1982513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4"/>
        <p:cNvGrpSpPr/>
        <p:nvPr/>
      </p:nvGrpSpPr>
      <p:grpSpPr>
        <a:xfrm>
          <a:off x="0" y="0"/>
          <a:ext cx="0" cy="0"/>
          <a:chOff x="0" y="0"/>
          <a:chExt cx="0" cy="0"/>
        </a:xfrm>
      </p:grpSpPr>
      <p:pic>
        <p:nvPicPr>
          <p:cNvPr id="325" name="Google Shape;325;p49"/>
          <p:cNvPicPr preferRelativeResize="0"/>
          <p:nvPr/>
        </p:nvPicPr>
        <p:blipFill>
          <a:blip r:embed="rId4">
            <a:alphaModFix/>
          </a:blip>
          <a:stretch>
            <a:fillRect/>
          </a:stretch>
        </p:blipFill>
        <p:spPr>
          <a:xfrm>
            <a:off x="2495820" y="167151"/>
            <a:ext cx="7303298" cy="6225638"/>
          </a:xfrm>
          <a:prstGeom prst="rect">
            <a:avLst/>
          </a:prstGeom>
          <a:noFill/>
          <a:ln>
            <a:noFill/>
          </a:ln>
        </p:spPr>
      </p:pic>
    </p:spTree>
    <p:extLst>
      <p:ext uri="{BB962C8B-B14F-4D97-AF65-F5344CB8AC3E}">
        <p14:creationId xmlns:p14="http://schemas.microsoft.com/office/powerpoint/2010/main" val="1890056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pic>
        <p:nvPicPr>
          <p:cNvPr id="330" name="Google Shape;330;p50"/>
          <p:cNvPicPr preferRelativeResize="0"/>
          <p:nvPr/>
        </p:nvPicPr>
        <p:blipFill>
          <a:blip r:embed="rId4">
            <a:alphaModFix/>
          </a:blip>
          <a:stretch>
            <a:fillRect/>
          </a:stretch>
        </p:blipFill>
        <p:spPr>
          <a:xfrm>
            <a:off x="1828785" y="76185"/>
            <a:ext cx="8334360" cy="962010"/>
          </a:xfrm>
          <a:prstGeom prst="rect">
            <a:avLst/>
          </a:prstGeom>
          <a:noFill/>
          <a:ln>
            <a:noFill/>
          </a:ln>
        </p:spPr>
      </p:pic>
      <p:sp>
        <p:nvSpPr>
          <p:cNvPr id="331" name="Google Shape;331;p50"/>
          <p:cNvSpPr txBox="1"/>
          <p:nvPr/>
        </p:nvSpPr>
        <p:spPr>
          <a:xfrm>
            <a:off x="2027235" y="993578"/>
            <a:ext cx="8206110" cy="1314900"/>
          </a:xfrm>
          <a:prstGeom prst="rect">
            <a:avLst/>
          </a:prstGeom>
          <a:noFill/>
          <a:ln>
            <a:noFill/>
          </a:ln>
        </p:spPr>
        <p:txBody>
          <a:bodyPr spcFirstLastPara="1" wrap="square" lIns="34290" tIns="34290" rIns="34290" bIns="34290" anchor="t" anchorCtr="0">
            <a:noAutofit/>
          </a:bodyPr>
          <a:lstStyle/>
          <a:p>
            <a:pPr marL="342900" indent="-223520" defTabSz="822960">
              <a:lnSpc>
                <a:spcPct val="120089"/>
              </a:lnSpc>
              <a:buClr>
                <a:srgbClr val="000000"/>
              </a:buClr>
              <a:buSzPts val="3111"/>
              <a:buFont typeface="Arial"/>
              <a:buChar char="●"/>
            </a:pPr>
            <a:r>
              <a:rPr lang="en-US" sz="2800" kern="0">
                <a:solidFill>
                  <a:srgbClr val="000000"/>
                </a:solidFill>
                <a:latin typeface="Arial"/>
                <a:ea typeface="Arial"/>
                <a:cs typeface="Arial"/>
                <a:sym typeface="Arial"/>
              </a:rPr>
              <a:t>Homologous structures – these are parts of the body that are similar, but have different functions</a:t>
            </a:r>
            <a:endParaRPr sz="2800" kern="0">
              <a:solidFill>
                <a:srgbClr val="000000"/>
              </a:solidFill>
              <a:latin typeface="Arial"/>
              <a:ea typeface="Arial"/>
              <a:cs typeface="Arial"/>
              <a:sym typeface="Arial"/>
            </a:endParaRPr>
          </a:p>
          <a:p>
            <a:pPr defTabSz="822960">
              <a:lnSpc>
                <a:spcPct val="120089"/>
              </a:lnSpc>
              <a:spcBef>
                <a:spcPts val="507"/>
              </a:spcBef>
              <a:buClr>
                <a:srgbClr val="000000"/>
              </a:buClr>
            </a:pPr>
            <a:endParaRPr sz="2800" kern="0">
              <a:solidFill>
                <a:srgbClr val="000000"/>
              </a:solidFill>
              <a:latin typeface="Arial"/>
              <a:ea typeface="Arial"/>
              <a:cs typeface="Arial"/>
              <a:sym typeface="Arial"/>
            </a:endParaRPr>
          </a:p>
        </p:txBody>
      </p:sp>
      <p:pic>
        <p:nvPicPr>
          <p:cNvPr id="332" name="Google Shape;332;p50"/>
          <p:cNvPicPr preferRelativeResize="0"/>
          <p:nvPr/>
        </p:nvPicPr>
        <p:blipFill>
          <a:blip r:embed="rId5">
            <a:alphaModFix/>
          </a:blip>
          <a:stretch>
            <a:fillRect/>
          </a:stretch>
        </p:blipFill>
        <p:spPr>
          <a:xfrm>
            <a:off x="5931953" y="2383155"/>
            <a:ext cx="4736048" cy="3813098"/>
          </a:xfrm>
          <a:prstGeom prst="rect">
            <a:avLst/>
          </a:prstGeom>
          <a:noFill/>
          <a:ln>
            <a:noFill/>
          </a:ln>
        </p:spPr>
      </p:pic>
      <p:sp>
        <p:nvSpPr>
          <p:cNvPr id="333" name="Google Shape;333;p50"/>
          <p:cNvSpPr txBox="1"/>
          <p:nvPr/>
        </p:nvSpPr>
        <p:spPr>
          <a:xfrm>
            <a:off x="1721888" y="2045363"/>
            <a:ext cx="4170150" cy="4544100"/>
          </a:xfrm>
          <a:prstGeom prst="rect">
            <a:avLst/>
          </a:prstGeom>
          <a:noFill/>
          <a:ln>
            <a:noFill/>
          </a:ln>
        </p:spPr>
        <p:txBody>
          <a:bodyPr spcFirstLastPara="1" wrap="square" lIns="34290" tIns="34290" rIns="34290" bIns="34290" anchor="t" anchorCtr="0">
            <a:noAutofit/>
          </a:bodyPr>
          <a:lstStyle/>
          <a:p>
            <a:pPr defTabSz="822960">
              <a:lnSpc>
                <a:spcPct val="119886"/>
              </a:lnSpc>
              <a:buClr>
                <a:srgbClr val="000000"/>
              </a:buClr>
            </a:pPr>
            <a:r>
              <a:rPr lang="en-US" sz="2200" kern="0">
                <a:solidFill>
                  <a:srgbClr val="000000"/>
                </a:solidFill>
                <a:latin typeface="Arial"/>
                <a:ea typeface="Arial"/>
                <a:cs typeface="Arial"/>
                <a:sym typeface="Arial"/>
              </a:rPr>
              <a:t>ex. The flippers of whales, and the wings of birds</a:t>
            </a:r>
            <a:endParaRPr sz="2200" kern="0">
              <a:solidFill>
                <a:srgbClr val="000000"/>
              </a:solidFill>
              <a:latin typeface="Arial"/>
              <a:ea typeface="Arial"/>
              <a:cs typeface="Arial"/>
              <a:sym typeface="Arial"/>
            </a:endParaRPr>
          </a:p>
          <a:p>
            <a:pPr defTabSz="822960">
              <a:lnSpc>
                <a:spcPct val="119886"/>
              </a:lnSpc>
              <a:buClr>
                <a:srgbClr val="000000"/>
              </a:buClr>
            </a:pPr>
            <a:endParaRPr sz="2200" kern="0">
              <a:solidFill>
                <a:srgbClr val="000000"/>
              </a:solidFill>
              <a:latin typeface="Arial"/>
              <a:ea typeface="Arial"/>
              <a:cs typeface="Arial"/>
              <a:sym typeface="Arial"/>
            </a:endParaRPr>
          </a:p>
          <a:p>
            <a:pPr defTabSz="822960">
              <a:lnSpc>
                <a:spcPct val="119886"/>
              </a:lnSpc>
              <a:buClr>
                <a:srgbClr val="000000"/>
              </a:buClr>
            </a:pPr>
            <a:r>
              <a:rPr lang="en-US" sz="2200" kern="0">
                <a:solidFill>
                  <a:srgbClr val="000000"/>
                </a:solidFill>
                <a:latin typeface="Arial"/>
                <a:ea typeface="Arial"/>
                <a:cs typeface="Arial"/>
                <a:sym typeface="Arial"/>
              </a:rPr>
              <a:t>All forelimbs of vertebrates have the same pattern of bones. </a:t>
            </a:r>
            <a:endParaRPr sz="2200" kern="0">
              <a:solidFill>
                <a:srgbClr val="000000"/>
              </a:solidFill>
              <a:latin typeface="Arial"/>
              <a:ea typeface="Arial"/>
              <a:cs typeface="Arial"/>
              <a:sym typeface="Arial"/>
            </a:endParaRPr>
          </a:p>
          <a:p>
            <a:pPr defTabSz="822960">
              <a:lnSpc>
                <a:spcPct val="119886"/>
              </a:lnSpc>
              <a:buClr>
                <a:srgbClr val="000000"/>
              </a:buClr>
            </a:pPr>
            <a:endParaRPr sz="2200" kern="0">
              <a:solidFill>
                <a:srgbClr val="000000"/>
              </a:solidFill>
              <a:latin typeface="Arial"/>
              <a:cs typeface="Arial"/>
              <a:sym typeface="Arial"/>
            </a:endParaRPr>
          </a:p>
          <a:p>
            <a:pPr defTabSz="822960">
              <a:lnSpc>
                <a:spcPct val="119886"/>
              </a:lnSpc>
              <a:buClr>
                <a:srgbClr val="000000"/>
              </a:buClr>
            </a:pPr>
            <a:r>
              <a:rPr lang="en-US" sz="2200" kern="0">
                <a:solidFill>
                  <a:srgbClr val="000000"/>
                </a:solidFill>
                <a:latin typeface="Arial"/>
                <a:cs typeface="Arial"/>
                <a:sym typeface="Arial"/>
              </a:rPr>
              <a:t>•</a:t>
            </a:r>
            <a:r>
              <a:rPr lang="en-US" sz="2200" kern="0">
                <a:solidFill>
                  <a:srgbClr val="000000"/>
                </a:solidFill>
                <a:latin typeface="Arial"/>
                <a:ea typeface="Arial"/>
                <a:cs typeface="Arial"/>
                <a:sym typeface="Arial"/>
              </a:rPr>
              <a:t>This is evidence of common a</a:t>
            </a:r>
            <a:r>
              <a:rPr lang="en-US" sz="2200" kern="0">
                <a:solidFill>
                  <a:srgbClr val="000000"/>
                </a:solidFill>
                <a:latin typeface="Arial"/>
                <a:cs typeface="Arial"/>
                <a:sym typeface="Arial"/>
              </a:rPr>
              <a:t>ncestry.</a:t>
            </a:r>
            <a:endParaRPr sz="2200" kern="0">
              <a:solidFill>
                <a:srgbClr val="000000"/>
              </a:solidFill>
              <a:latin typeface="Arial"/>
              <a:ea typeface="Arial"/>
              <a:cs typeface="Arial"/>
              <a:sym typeface="Arial"/>
            </a:endParaRPr>
          </a:p>
          <a:p>
            <a:pPr defTabSz="822960">
              <a:lnSpc>
                <a:spcPct val="119886"/>
              </a:lnSpc>
              <a:buClr>
                <a:srgbClr val="000000"/>
              </a:buClr>
            </a:pPr>
            <a:endParaRPr sz="2200" kern="0">
              <a:solidFill>
                <a:srgbClr val="000000"/>
              </a:solidFill>
              <a:latin typeface="Arial"/>
              <a:cs typeface="Arial"/>
              <a:sym typeface="Arial"/>
            </a:endParaRPr>
          </a:p>
          <a:p>
            <a:pPr defTabSz="822960">
              <a:lnSpc>
                <a:spcPct val="119886"/>
              </a:lnSpc>
              <a:buClr>
                <a:srgbClr val="000000"/>
              </a:buClr>
            </a:pPr>
            <a:r>
              <a:rPr lang="en-US" sz="2200" kern="0">
                <a:solidFill>
                  <a:srgbClr val="000000"/>
                </a:solidFill>
                <a:latin typeface="Arial"/>
                <a:ea typeface="Arial"/>
                <a:cs typeface="Arial"/>
                <a:sym typeface="Arial"/>
              </a:rPr>
              <a:t>•</a:t>
            </a:r>
            <a:r>
              <a:rPr lang="en-US" sz="2200" kern="0">
                <a:solidFill>
                  <a:srgbClr val="000000"/>
                </a:solidFill>
                <a:latin typeface="Arial"/>
                <a:cs typeface="Arial"/>
                <a:sym typeface="Arial"/>
              </a:rPr>
              <a:t>Common Descent - describes how a group of organisms share a most recent common ancestor.</a:t>
            </a:r>
            <a:endParaRPr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708376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pic>
        <p:nvPicPr>
          <p:cNvPr id="338" name="Google Shape;338;p51"/>
          <p:cNvPicPr preferRelativeResize="0"/>
          <p:nvPr/>
        </p:nvPicPr>
        <p:blipFill>
          <a:blip r:embed="rId4">
            <a:alphaModFix/>
          </a:blip>
          <a:stretch>
            <a:fillRect/>
          </a:stretch>
        </p:blipFill>
        <p:spPr>
          <a:xfrm>
            <a:off x="1828785" y="76185"/>
            <a:ext cx="8334361" cy="962010"/>
          </a:xfrm>
          <a:prstGeom prst="rect">
            <a:avLst/>
          </a:prstGeom>
          <a:noFill/>
          <a:ln>
            <a:noFill/>
          </a:ln>
        </p:spPr>
      </p:pic>
      <p:sp>
        <p:nvSpPr>
          <p:cNvPr id="339" name="Google Shape;339;p51"/>
          <p:cNvSpPr txBox="1"/>
          <p:nvPr/>
        </p:nvSpPr>
        <p:spPr>
          <a:xfrm>
            <a:off x="2027235" y="1112828"/>
            <a:ext cx="8206110" cy="1195560"/>
          </a:xfrm>
          <a:prstGeom prst="rect">
            <a:avLst/>
          </a:prstGeom>
          <a:noFill/>
          <a:ln>
            <a:noFill/>
          </a:ln>
        </p:spPr>
        <p:txBody>
          <a:bodyPr spcFirstLastPara="1" wrap="square" lIns="34290" tIns="34290" rIns="34290" bIns="34290" anchor="t" anchorCtr="0">
            <a:noAutofit/>
          </a:bodyPr>
          <a:lstStyle/>
          <a:p>
            <a:pPr marL="342900" indent="-223520" defTabSz="822960">
              <a:lnSpc>
                <a:spcPct val="120089"/>
              </a:lnSpc>
              <a:buClr>
                <a:srgbClr val="000000"/>
              </a:buClr>
              <a:buSzPts val="3111"/>
              <a:buFont typeface="Arial"/>
              <a:buChar char="●"/>
            </a:pPr>
            <a:r>
              <a:rPr lang="en-US" sz="2800" kern="0">
                <a:solidFill>
                  <a:srgbClr val="000000"/>
                </a:solidFill>
                <a:latin typeface="Arial"/>
                <a:cs typeface="Arial"/>
                <a:sym typeface="Arial"/>
              </a:rPr>
              <a:t>Analogous Structures - have the same function, but different structures. DO NOT indicate common descent, rather, they represent convergent evolution.</a:t>
            </a:r>
            <a:endParaRPr sz="2800" kern="0">
              <a:solidFill>
                <a:srgbClr val="000000"/>
              </a:solidFill>
              <a:latin typeface="Arial"/>
              <a:cs typeface="Arial"/>
              <a:sym typeface="Arial"/>
            </a:endParaRPr>
          </a:p>
          <a:p>
            <a:pPr marL="342900" indent="-223520" defTabSz="822960">
              <a:lnSpc>
                <a:spcPct val="120089"/>
              </a:lnSpc>
              <a:buClr>
                <a:srgbClr val="000000"/>
              </a:buClr>
              <a:buSzPts val="3111"/>
              <a:buFont typeface="Arial"/>
              <a:buChar char="●"/>
            </a:pPr>
            <a:r>
              <a:rPr lang="en-US" sz="2800" kern="0">
                <a:solidFill>
                  <a:srgbClr val="000000"/>
                </a:solidFill>
                <a:latin typeface="Arial"/>
                <a:cs typeface="Arial"/>
                <a:sym typeface="Arial"/>
              </a:rPr>
              <a:t>Convergent evolution - When 2 unrelated species evolve to have similar structures.</a:t>
            </a:r>
            <a:endParaRPr sz="2800" kern="0">
              <a:solidFill>
                <a:srgbClr val="000000"/>
              </a:solidFill>
              <a:latin typeface="Arial"/>
              <a:cs typeface="Arial"/>
              <a:sym typeface="Arial"/>
            </a:endParaRPr>
          </a:p>
          <a:p>
            <a:pPr marL="342900" defTabSz="822960">
              <a:lnSpc>
                <a:spcPct val="120089"/>
              </a:lnSpc>
              <a:buClr>
                <a:srgbClr val="000000"/>
              </a:buClr>
            </a:pPr>
            <a:endParaRPr sz="2800" kern="0">
              <a:solidFill>
                <a:srgbClr val="000000"/>
              </a:solidFill>
              <a:latin typeface="Arial"/>
              <a:cs typeface="Arial"/>
              <a:sym typeface="Arial"/>
            </a:endParaRPr>
          </a:p>
        </p:txBody>
      </p:sp>
      <p:sp>
        <p:nvSpPr>
          <p:cNvPr id="340" name="Google Shape;340;p51"/>
          <p:cNvSpPr txBox="1"/>
          <p:nvPr/>
        </p:nvSpPr>
        <p:spPr>
          <a:xfrm>
            <a:off x="4053360" y="5494995"/>
            <a:ext cx="2856330" cy="852390"/>
          </a:xfrm>
          <a:prstGeom prst="rect">
            <a:avLst/>
          </a:prstGeom>
          <a:noFill/>
          <a:ln>
            <a:noFill/>
          </a:ln>
        </p:spPr>
        <p:txBody>
          <a:bodyPr spcFirstLastPara="1" wrap="square" lIns="34290" tIns="34290" rIns="34290" bIns="34290" anchor="t" anchorCtr="0">
            <a:noAutofit/>
          </a:bodyPr>
          <a:lstStyle/>
          <a:p>
            <a:pPr defTabSz="822960">
              <a:lnSpc>
                <a:spcPct val="119886"/>
              </a:lnSpc>
              <a:buClr>
                <a:srgbClr val="000000"/>
              </a:buClr>
            </a:pPr>
            <a:r>
              <a:rPr lang="en-US" sz="2200" kern="0">
                <a:solidFill>
                  <a:srgbClr val="000000"/>
                </a:solidFill>
                <a:latin typeface="Arial"/>
                <a:cs typeface="Arial"/>
                <a:sym typeface="Arial"/>
              </a:rPr>
              <a:t>Ex. Bird wings and butterfly wings</a:t>
            </a:r>
            <a:endParaRPr sz="2200" kern="0">
              <a:solidFill>
                <a:srgbClr val="000000"/>
              </a:solidFill>
              <a:latin typeface="Arial"/>
              <a:ea typeface="Arial"/>
              <a:cs typeface="Arial"/>
              <a:sym typeface="Arial"/>
            </a:endParaRPr>
          </a:p>
          <a:p>
            <a:pPr defTabSz="822960">
              <a:lnSpc>
                <a:spcPct val="120138"/>
              </a:lnSpc>
              <a:buClr>
                <a:srgbClr val="000000"/>
              </a:buClr>
            </a:pPr>
            <a:endParaRPr kern="0">
              <a:solidFill>
                <a:srgbClr val="000000"/>
              </a:solidFill>
              <a:latin typeface="Arial"/>
              <a:ea typeface="Arial"/>
              <a:cs typeface="Arial"/>
              <a:sym typeface="Arial"/>
            </a:endParaRPr>
          </a:p>
        </p:txBody>
      </p:sp>
      <p:pic>
        <p:nvPicPr>
          <p:cNvPr id="341" name="Google Shape;341;p51" descr="Image result for analogous structures"/>
          <p:cNvPicPr preferRelativeResize="0"/>
          <p:nvPr/>
        </p:nvPicPr>
        <p:blipFill>
          <a:blip r:embed="rId5">
            <a:alphaModFix/>
          </a:blip>
          <a:stretch>
            <a:fillRect/>
          </a:stretch>
        </p:blipFill>
        <p:spPr>
          <a:xfrm>
            <a:off x="7518045" y="3597503"/>
            <a:ext cx="3149955" cy="3149955"/>
          </a:xfrm>
          <a:prstGeom prst="rect">
            <a:avLst/>
          </a:prstGeom>
          <a:noFill/>
          <a:ln>
            <a:noFill/>
          </a:ln>
        </p:spPr>
      </p:pic>
    </p:spTree>
    <p:extLst>
      <p:ext uri="{BB962C8B-B14F-4D97-AF65-F5344CB8AC3E}">
        <p14:creationId xmlns:p14="http://schemas.microsoft.com/office/powerpoint/2010/main" val="1603181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
        <p:nvSpPr>
          <p:cNvPr id="346" name="Google Shape;346;p52"/>
          <p:cNvSpPr txBox="1"/>
          <p:nvPr/>
        </p:nvSpPr>
        <p:spPr>
          <a:xfrm>
            <a:off x="2027235" y="274635"/>
            <a:ext cx="8206088" cy="1043303"/>
          </a:xfrm>
          <a:prstGeom prst="rect">
            <a:avLst/>
          </a:prstGeom>
          <a:noFill/>
          <a:ln>
            <a:noFill/>
          </a:ln>
        </p:spPr>
        <p:txBody>
          <a:bodyPr spcFirstLastPara="1" wrap="square" lIns="34290" tIns="34290" rIns="34290" bIns="34290" anchor="t" anchorCtr="0">
            <a:noAutofit/>
          </a:bodyPr>
          <a:lstStyle/>
          <a:p>
            <a:pPr marL="342900" indent="-223520" defTabSz="822960">
              <a:lnSpc>
                <a:spcPct val="120089"/>
              </a:lnSpc>
              <a:buClr>
                <a:srgbClr val="000000"/>
              </a:buClr>
              <a:buSzPts val="3111"/>
              <a:buFont typeface="Arial"/>
              <a:buChar char="●"/>
            </a:pPr>
            <a:r>
              <a:rPr lang="en-US" sz="2800" kern="0">
                <a:solidFill>
                  <a:srgbClr val="000000"/>
                </a:solidFill>
                <a:latin typeface="Arial"/>
                <a:ea typeface="Arial"/>
                <a:cs typeface="Arial"/>
                <a:sym typeface="Arial"/>
              </a:rPr>
              <a:t>Vestigial </a:t>
            </a:r>
            <a:r>
              <a:rPr lang="en-US" sz="2800" kern="0">
                <a:solidFill>
                  <a:srgbClr val="000000"/>
                </a:solidFill>
                <a:latin typeface="Arial"/>
                <a:cs typeface="Arial"/>
                <a:sym typeface="Arial"/>
              </a:rPr>
              <a:t>Structures</a:t>
            </a:r>
            <a:r>
              <a:rPr lang="en-US" sz="2800" kern="0">
                <a:solidFill>
                  <a:srgbClr val="000000"/>
                </a:solidFill>
                <a:latin typeface="Arial"/>
                <a:ea typeface="Arial"/>
                <a:cs typeface="Arial"/>
                <a:sym typeface="Arial"/>
              </a:rPr>
              <a:t> – these are </a:t>
            </a:r>
            <a:r>
              <a:rPr lang="en-US" sz="2800" kern="0">
                <a:solidFill>
                  <a:srgbClr val="000000"/>
                </a:solidFill>
                <a:latin typeface="Arial"/>
                <a:cs typeface="Arial"/>
                <a:sym typeface="Arial"/>
              </a:rPr>
              <a:t>structures</a:t>
            </a:r>
            <a:r>
              <a:rPr lang="en-US" sz="2800" kern="0">
                <a:solidFill>
                  <a:srgbClr val="000000"/>
                </a:solidFill>
                <a:latin typeface="Arial"/>
                <a:ea typeface="Arial"/>
                <a:cs typeface="Arial"/>
                <a:sym typeface="Arial"/>
              </a:rPr>
              <a:t> that seem to have no function</a:t>
            </a:r>
            <a:endParaRPr sz="2800" kern="0">
              <a:solidFill>
                <a:srgbClr val="000000"/>
              </a:solidFill>
              <a:latin typeface="Arial"/>
              <a:ea typeface="Arial"/>
              <a:cs typeface="Arial"/>
              <a:sym typeface="Arial"/>
            </a:endParaRPr>
          </a:p>
          <a:p>
            <a:pPr defTabSz="822960">
              <a:lnSpc>
                <a:spcPct val="120089"/>
              </a:lnSpc>
              <a:spcBef>
                <a:spcPts val="507"/>
              </a:spcBef>
              <a:buClr>
                <a:srgbClr val="000000"/>
              </a:buClr>
            </a:pPr>
            <a:endParaRPr sz="2800" kern="0">
              <a:solidFill>
                <a:srgbClr val="000000"/>
              </a:solidFill>
              <a:latin typeface="Arial"/>
              <a:ea typeface="Arial"/>
              <a:cs typeface="Arial"/>
              <a:sym typeface="Arial"/>
            </a:endParaRPr>
          </a:p>
        </p:txBody>
      </p:sp>
      <p:pic>
        <p:nvPicPr>
          <p:cNvPr id="347" name="Google Shape;347;p52"/>
          <p:cNvPicPr preferRelativeResize="0"/>
          <p:nvPr/>
        </p:nvPicPr>
        <p:blipFill>
          <a:blip r:embed="rId4">
            <a:alphaModFix/>
          </a:blip>
          <a:stretch>
            <a:fillRect/>
          </a:stretch>
        </p:blipFill>
        <p:spPr>
          <a:xfrm>
            <a:off x="2971785" y="1295393"/>
            <a:ext cx="5400675" cy="3609968"/>
          </a:xfrm>
          <a:prstGeom prst="rect">
            <a:avLst/>
          </a:prstGeom>
          <a:noFill/>
          <a:ln>
            <a:noFill/>
          </a:ln>
        </p:spPr>
      </p:pic>
      <p:sp>
        <p:nvSpPr>
          <p:cNvPr id="348" name="Google Shape;348;p52"/>
          <p:cNvSpPr txBox="1"/>
          <p:nvPr/>
        </p:nvSpPr>
        <p:spPr>
          <a:xfrm>
            <a:off x="1907108" y="5303835"/>
            <a:ext cx="7685820" cy="346410"/>
          </a:xfrm>
          <a:prstGeom prst="rect">
            <a:avLst/>
          </a:prstGeom>
          <a:noFill/>
          <a:ln>
            <a:noFill/>
          </a:ln>
        </p:spPr>
        <p:txBody>
          <a:bodyPr spcFirstLastPara="1" wrap="square" lIns="34290" tIns="34290" rIns="34290" bIns="34290" anchor="t" anchorCtr="0">
            <a:noAutofit/>
          </a:bodyPr>
          <a:lstStyle/>
          <a:p>
            <a:pPr defTabSz="822960">
              <a:lnSpc>
                <a:spcPct val="120138"/>
              </a:lnSpc>
              <a:buClr>
                <a:srgbClr val="000000"/>
              </a:buClr>
            </a:pPr>
            <a:r>
              <a:rPr lang="en-US" sz="2250" kern="0">
                <a:solidFill>
                  <a:srgbClr val="000000"/>
                </a:solidFill>
                <a:latin typeface="Arial"/>
                <a:ea typeface="Arial"/>
                <a:cs typeface="Arial"/>
                <a:sym typeface="Arial"/>
              </a:rPr>
              <a:t>Whales have pelvic bones that do not attach to legs</a:t>
            </a:r>
            <a:endParaRPr sz="2250" kern="0">
              <a:solidFill>
                <a:srgbClr val="000000"/>
              </a:solidFill>
              <a:latin typeface="Arial"/>
              <a:ea typeface="Arial"/>
              <a:cs typeface="Arial"/>
              <a:sym typeface="Arial"/>
            </a:endParaRPr>
          </a:p>
        </p:txBody>
      </p:sp>
      <p:sp>
        <p:nvSpPr>
          <p:cNvPr id="349" name="Google Shape;349;p52"/>
          <p:cNvSpPr txBox="1"/>
          <p:nvPr/>
        </p:nvSpPr>
        <p:spPr>
          <a:xfrm>
            <a:off x="3159750" y="5949248"/>
            <a:ext cx="6203790" cy="581580"/>
          </a:xfrm>
          <a:prstGeom prst="rect">
            <a:avLst/>
          </a:prstGeom>
          <a:noFill/>
          <a:ln>
            <a:noFill/>
          </a:ln>
        </p:spPr>
        <p:txBody>
          <a:bodyPr spcFirstLastPara="1" wrap="square" lIns="82283" tIns="82283" rIns="82283" bIns="82283" anchor="t" anchorCtr="0">
            <a:noAutofit/>
          </a:bodyPr>
          <a:lstStyle/>
          <a:p>
            <a:pPr defTabSz="822960">
              <a:buClr>
                <a:srgbClr val="000000"/>
              </a:buClr>
            </a:pPr>
            <a:r>
              <a:rPr lang="en-US" sz="1620" kern="0">
                <a:solidFill>
                  <a:srgbClr val="000000"/>
                </a:solidFill>
                <a:latin typeface="Arial"/>
                <a:cs typeface="Arial"/>
                <a:sym typeface="Arial"/>
              </a:rPr>
              <a:t>Watch a short video clip on </a:t>
            </a:r>
            <a:r>
              <a:rPr lang="en-US" sz="1620" u="sng" kern="0">
                <a:solidFill>
                  <a:srgbClr val="0000EE"/>
                </a:solidFill>
                <a:latin typeface="Arial"/>
                <a:cs typeface="Arial"/>
                <a:sym typeface="Arial"/>
                <a:hlinkClick r:id="rId5"/>
              </a:rPr>
              <a:t>whale evolution at PB</a:t>
            </a:r>
            <a:r>
              <a:rPr lang="en-US" sz="1260" u="sng" kern="0">
                <a:solidFill>
                  <a:srgbClr val="0000EE"/>
                </a:solidFill>
                <a:latin typeface="Arial"/>
                <a:cs typeface="Arial"/>
                <a:sym typeface="Arial"/>
                <a:hlinkClick r:id="rId5"/>
              </a:rPr>
              <a:t>S</a:t>
            </a:r>
            <a:endParaRPr sz="1260" kern="0">
              <a:solidFill>
                <a:srgbClr val="000000"/>
              </a:solidFill>
              <a:latin typeface="Arial"/>
              <a:cs typeface="Arial"/>
              <a:sym typeface="Arial"/>
            </a:endParaRPr>
          </a:p>
        </p:txBody>
      </p:sp>
    </p:spTree>
    <p:extLst>
      <p:ext uri="{BB962C8B-B14F-4D97-AF65-F5344CB8AC3E}">
        <p14:creationId xmlns:p14="http://schemas.microsoft.com/office/powerpoint/2010/main" val="3572044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3"/>
        <p:cNvGrpSpPr/>
        <p:nvPr/>
      </p:nvGrpSpPr>
      <p:grpSpPr>
        <a:xfrm>
          <a:off x="0" y="0"/>
          <a:ext cx="0" cy="0"/>
          <a:chOff x="0" y="0"/>
          <a:chExt cx="0" cy="0"/>
        </a:xfrm>
      </p:grpSpPr>
      <p:sp>
        <p:nvSpPr>
          <p:cNvPr id="354" name="Google Shape;354;p53"/>
          <p:cNvSpPr txBox="1"/>
          <p:nvPr/>
        </p:nvSpPr>
        <p:spPr>
          <a:xfrm>
            <a:off x="1722428" y="274635"/>
            <a:ext cx="8815703" cy="1881495"/>
          </a:xfrm>
          <a:prstGeom prst="rect">
            <a:avLst/>
          </a:prstGeom>
          <a:noFill/>
          <a:ln>
            <a:noFill/>
          </a:ln>
        </p:spPr>
        <p:txBody>
          <a:bodyPr spcFirstLastPara="1" wrap="square" lIns="34290" tIns="34290" rIns="34290" bIns="34290" anchor="t" anchorCtr="0">
            <a:noAutofit/>
          </a:bodyPr>
          <a:lstStyle/>
          <a:p>
            <a:pPr indent="411480" defTabSz="822960">
              <a:lnSpc>
                <a:spcPct val="120089"/>
              </a:lnSpc>
              <a:buClr>
                <a:srgbClr val="000000"/>
              </a:buClr>
            </a:pPr>
            <a:r>
              <a:rPr lang="en-US" sz="2800" b="1" kern="0">
                <a:solidFill>
                  <a:srgbClr val="000000"/>
                </a:solidFill>
                <a:latin typeface="Arial"/>
                <a:cs typeface="Arial"/>
                <a:sym typeface="Arial"/>
              </a:rPr>
              <a:t>        </a:t>
            </a:r>
            <a:r>
              <a:rPr lang="en-US" sz="2800" b="1" kern="0">
                <a:solidFill>
                  <a:srgbClr val="000000"/>
                </a:solidFill>
                <a:latin typeface="Arial"/>
                <a:ea typeface="Arial"/>
                <a:cs typeface="Arial"/>
                <a:sym typeface="Arial"/>
              </a:rPr>
              <a:t>Biochemistry and DNA </a:t>
            </a:r>
            <a:endParaRPr sz="2800" b="1" kern="0">
              <a:solidFill>
                <a:srgbClr val="000000"/>
              </a:solidFill>
              <a:latin typeface="Arial"/>
              <a:cs typeface="Arial"/>
              <a:sym typeface="Arial"/>
            </a:endParaRPr>
          </a:p>
          <a:p>
            <a:pPr defTabSz="822960">
              <a:lnSpc>
                <a:spcPct val="120089"/>
              </a:lnSpc>
              <a:buClr>
                <a:srgbClr val="000000"/>
              </a:buClr>
            </a:pPr>
            <a:r>
              <a:rPr lang="en-US" sz="2599" kern="0">
                <a:solidFill>
                  <a:srgbClr val="000000"/>
                </a:solidFill>
                <a:latin typeface="Arial"/>
                <a:ea typeface="Arial"/>
                <a:cs typeface="Arial"/>
                <a:sym typeface="Arial"/>
              </a:rPr>
              <a:t>When comparing the DNA of one species to another, more similarities are found in species that are more closely related.</a:t>
            </a:r>
            <a:endParaRPr sz="2599" kern="0">
              <a:solidFill>
                <a:srgbClr val="000000"/>
              </a:solidFill>
              <a:latin typeface="Arial"/>
              <a:ea typeface="Arial"/>
              <a:cs typeface="Arial"/>
              <a:sym typeface="Arial"/>
            </a:endParaRPr>
          </a:p>
          <a:p>
            <a:pPr defTabSz="822960">
              <a:lnSpc>
                <a:spcPct val="120089"/>
              </a:lnSpc>
              <a:buClr>
                <a:srgbClr val="000000"/>
              </a:buClr>
            </a:pPr>
            <a:endParaRPr sz="2599" kern="0">
              <a:solidFill>
                <a:srgbClr val="000000"/>
              </a:solidFill>
              <a:latin typeface="Arial"/>
              <a:cs typeface="Arial"/>
              <a:sym typeface="Arial"/>
            </a:endParaRPr>
          </a:p>
        </p:txBody>
      </p:sp>
      <p:pic>
        <p:nvPicPr>
          <p:cNvPr id="355" name="Google Shape;355;p53"/>
          <p:cNvPicPr preferRelativeResize="0"/>
          <p:nvPr/>
        </p:nvPicPr>
        <p:blipFill>
          <a:blip r:embed="rId4">
            <a:alphaModFix/>
          </a:blip>
          <a:stretch>
            <a:fillRect/>
          </a:stretch>
        </p:blipFill>
        <p:spPr>
          <a:xfrm>
            <a:off x="9032093" y="3738375"/>
            <a:ext cx="1506030" cy="1881495"/>
          </a:xfrm>
          <a:prstGeom prst="rect">
            <a:avLst/>
          </a:prstGeom>
          <a:noFill/>
          <a:ln>
            <a:noFill/>
          </a:ln>
        </p:spPr>
      </p:pic>
      <p:pic>
        <p:nvPicPr>
          <p:cNvPr id="356" name="Google Shape;356;p53"/>
          <p:cNvPicPr preferRelativeResize="0"/>
          <p:nvPr/>
        </p:nvPicPr>
        <p:blipFill>
          <a:blip r:embed="rId5">
            <a:alphaModFix/>
          </a:blip>
          <a:stretch>
            <a:fillRect/>
          </a:stretch>
        </p:blipFill>
        <p:spPr>
          <a:xfrm>
            <a:off x="8695583" y="1696770"/>
            <a:ext cx="1920758" cy="1747890"/>
          </a:xfrm>
          <a:prstGeom prst="rect">
            <a:avLst/>
          </a:prstGeom>
          <a:noFill/>
          <a:ln>
            <a:noFill/>
          </a:ln>
        </p:spPr>
      </p:pic>
      <p:sp>
        <p:nvSpPr>
          <p:cNvPr id="357" name="Google Shape;357;p53"/>
          <p:cNvSpPr txBox="1"/>
          <p:nvPr/>
        </p:nvSpPr>
        <p:spPr>
          <a:xfrm>
            <a:off x="1844670" y="6627803"/>
            <a:ext cx="8571218" cy="252720"/>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r>
              <a:rPr lang="en-US" sz="1200" kern="0">
                <a:solidFill>
                  <a:srgbClr val="000000"/>
                </a:solidFill>
                <a:latin typeface="Arial"/>
                <a:ea typeface="Arial"/>
                <a:cs typeface="Arial"/>
                <a:sym typeface="Arial"/>
              </a:rPr>
              <a:t>Lion photo credit: ucumari Tiger photo credit: digitalART2</a:t>
            </a:r>
            <a:endParaRPr sz="1200" kern="0">
              <a:solidFill>
                <a:srgbClr val="000000"/>
              </a:solidFill>
              <a:latin typeface="Arial"/>
              <a:ea typeface="Arial"/>
              <a:cs typeface="Arial"/>
              <a:sym typeface="Arial"/>
            </a:endParaRPr>
          </a:p>
        </p:txBody>
      </p:sp>
      <p:pic>
        <p:nvPicPr>
          <p:cNvPr id="358" name="Google Shape;358;p53"/>
          <p:cNvPicPr preferRelativeResize="0"/>
          <p:nvPr/>
        </p:nvPicPr>
        <p:blipFill>
          <a:blip r:embed="rId6">
            <a:alphaModFix/>
          </a:blip>
          <a:stretch>
            <a:fillRect/>
          </a:stretch>
        </p:blipFill>
        <p:spPr>
          <a:xfrm>
            <a:off x="1524000" y="2618753"/>
            <a:ext cx="7192575" cy="4120740"/>
          </a:xfrm>
          <a:prstGeom prst="rect">
            <a:avLst/>
          </a:prstGeom>
          <a:noFill/>
          <a:ln>
            <a:noFill/>
          </a:ln>
        </p:spPr>
      </p:pic>
    </p:spTree>
    <p:extLst>
      <p:ext uri="{BB962C8B-B14F-4D97-AF65-F5344CB8AC3E}">
        <p14:creationId xmlns:p14="http://schemas.microsoft.com/office/powerpoint/2010/main" val="3540019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9"/>
        <p:cNvGrpSpPr/>
        <p:nvPr/>
      </p:nvGrpSpPr>
      <p:grpSpPr>
        <a:xfrm>
          <a:off x="0" y="0"/>
          <a:ext cx="0" cy="0"/>
          <a:chOff x="0" y="0"/>
          <a:chExt cx="0" cy="0"/>
        </a:xfrm>
      </p:grpSpPr>
      <p:sp>
        <p:nvSpPr>
          <p:cNvPr id="370" name="Google Shape;370;p55"/>
          <p:cNvSpPr txBox="1"/>
          <p:nvPr/>
        </p:nvSpPr>
        <p:spPr>
          <a:xfrm>
            <a:off x="1722428" y="274635"/>
            <a:ext cx="8815703" cy="1652895"/>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r>
              <a:rPr lang="en-US" sz="2800" b="1" kern="0">
                <a:solidFill>
                  <a:srgbClr val="000000"/>
                </a:solidFill>
                <a:latin typeface="Arial"/>
                <a:cs typeface="Arial"/>
                <a:sym typeface="Arial"/>
              </a:rPr>
              <a:t>         </a:t>
            </a:r>
            <a:r>
              <a:rPr lang="en-US" sz="2800" b="1" kern="0">
                <a:solidFill>
                  <a:srgbClr val="000000"/>
                </a:solidFill>
                <a:latin typeface="Arial"/>
                <a:ea typeface="Arial"/>
                <a:cs typeface="Arial"/>
                <a:sym typeface="Arial"/>
              </a:rPr>
              <a:t>Embryological Development </a:t>
            </a:r>
            <a:endParaRPr sz="2800" b="1" kern="0">
              <a:solidFill>
                <a:srgbClr val="000000"/>
              </a:solidFill>
              <a:latin typeface="Arial"/>
              <a:ea typeface="Arial"/>
              <a:cs typeface="Arial"/>
              <a:sym typeface="Arial"/>
            </a:endParaRPr>
          </a:p>
          <a:p>
            <a:pPr defTabSz="822960">
              <a:lnSpc>
                <a:spcPct val="120089"/>
              </a:lnSpc>
              <a:spcBef>
                <a:spcPts val="507"/>
              </a:spcBef>
              <a:buClr>
                <a:srgbClr val="000000"/>
              </a:buClr>
            </a:pPr>
            <a:r>
              <a:rPr lang="en-US" sz="2800" kern="0">
                <a:solidFill>
                  <a:srgbClr val="000000"/>
                </a:solidFill>
                <a:latin typeface="Arial"/>
                <a:ea typeface="Arial"/>
                <a:cs typeface="Arial"/>
                <a:sym typeface="Arial"/>
              </a:rPr>
              <a:t>Embryos of different species develop in almost identical ways.</a:t>
            </a:r>
            <a:endParaRPr sz="2800" kern="0">
              <a:solidFill>
                <a:srgbClr val="000000"/>
              </a:solidFill>
              <a:latin typeface="Arial"/>
              <a:ea typeface="Arial"/>
              <a:cs typeface="Arial"/>
              <a:sym typeface="Arial"/>
            </a:endParaRPr>
          </a:p>
        </p:txBody>
      </p:sp>
      <p:pic>
        <p:nvPicPr>
          <p:cNvPr id="371" name="Google Shape;371;p55"/>
          <p:cNvPicPr preferRelativeResize="0"/>
          <p:nvPr/>
        </p:nvPicPr>
        <p:blipFill>
          <a:blip r:embed="rId4">
            <a:alphaModFix/>
          </a:blip>
          <a:stretch>
            <a:fillRect/>
          </a:stretch>
        </p:blipFill>
        <p:spPr>
          <a:xfrm>
            <a:off x="2057385" y="2285978"/>
            <a:ext cx="3133710" cy="3181343"/>
          </a:xfrm>
          <a:prstGeom prst="rect">
            <a:avLst/>
          </a:prstGeom>
          <a:noFill/>
          <a:ln>
            <a:noFill/>
          </a:ln>
        </p:spPr>
      </p:pic>
      <p:sp>
        <p:nvSpPr>
          <p:cNvPr id="372" name="Google Shape;372;p55"/>
          <p:cNvSpPr txBox="1"/>
          <p:nvPr/>
        </p:nvSpPr>
        <p:spPr>
          <a:xfrm>
            <a:off x="2301870" y="5608620"/>
            <a:ext cx="2551410" cy="346388"/>
          </a:xfrm>
          <a:prstGeom prst="rect">
            <a:avLst/>
          </a:prstGeom>
          <a:noFill/>
          <a:ln>
            <a:noFill/>
          </a:ln>
        </p:spPr>
        <p:txBody>
          <a:bodyPr spcFirstLastPara="1" wrap="square" lIns="34290" tIns="34290" rIns="34290" bIns="34290" anchor="t" anchorCtr="0">
            <a:noAutofit/>
          </a:bodyPr>
          <a:lstStyle/>
          <a:p>
            <a:pPr defTabSz="822960">
              <a:lnSpc>
                <a:spcPct val="120138"/>
              </a:lnSpc>
              <a:buClr>
                <a:srgbClr val="000000"/>
              </a:buClr>
            </a:pPr>
            <a:r>
              <a:rPr lang="en-US" kern="0">
                <a:solidFill>
                  <a:srgbClr val="000000"/>
                </a:solidFill>
                <a:latin typeface="Arial"/>
                <a:ea typeface="Arial"/>
                <a:cs typeface="Arial"/>
                <a:sym typeface="Arial"/>
              </a:rPr>
              <a:t>Human fetus at 8 weeks</a:t>
            </a:r>
            <a:endParaRPr kern="0">
              <a:solidFill>
                <a:srgbClr val="000000"/>
              </a:solidFill>
              <a:latin typeface="Arial"/>
              <a:ea typeface="Arial"/>
              <a:cs typeface="Arial"/>
              <a:sym typeface="Arial"/>
            </a:endParaRPr>
          </a:p>
        </p:txBody>
      </p:sp>
      <p:pic>
        <p:nvPicPr>
          <p:cNvPr id="373" name="Google Shape;373;p55"/>
          <p:cNvPicPr preferRelativeResize="0"/>
          <p:nvPr/>
        </p:nvPicPr>
        <p:blipFill>
          <a:blip r:embed="rId5">
            <a:alphaModFix/>
          </a:blip>
          <a:stretch>
            <a:fillRect/>
          </a:stretch>
        </p:blipFill>
        <p:spPr>
          <a:xfrm>
            <a:off x="5359373" y="1872562"/>
            <a:ext cx="5058090" cy="4008173"/>
          </a:xfrm>
          <a:prstGeom prst="rect">
            <a:avLst/>
          </a:prstGeom>
          <a:noFill/>
          <a:ln>
            <a:noFill/>
          </a:ln>
        </p:spPr>
      </p:pic>
    </p:spTree>
    <p:extLst>
      <p:ext uri="{BB962C8B-B14F-4D97-AF65-F5344CB8AC3E}">
        <p14:creationId xmlns:p14="http://schemas.microsoft.com/office/powerpoint/2010/main" val="288733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p56"/>
          <p:cNvSpPr txBox="1"/>
          <p:nvPr/>
        </p:nvSpPr>
        <p:spPr>
          <a:xfrm>
            <a:off x="1862265" y="161865"/>
            <a:ext cx="8706420" cy="2700540"/>
          </a:xfrm>
          <a:prstGeom prst="rect">
            <a:avLst/>
          </a:prstGeom>
          <a:noFill/>
          <a:ln>
            <a:noFill/>
          </a:ln>
        </p:spPr>
        <p:txBody>
          <a:bodyPr spcFirstLastPara="1" wrap="square" lIns="34290" tIns="34290" rIns="34290" bIns="34290" anchor="t" anchorCtr="0">
            <a:noAutofit/>
          </a:bodyPr>
          <a:lstStyle/>
          <a:p>
            <a:pPr defTabSz="822960">
              <a:lnSpc>
                <a:spcPct val="119921"/>
              </a:lnSpc>
              <a:buClr>
                <a:srgbClr val="000000"/>
              </a:buClr>
            </a:pPr>
            <a:r>
              <a:rPr lang="en-US" sz="3200" kern="0">
                <a:solidFill>
                  <a:srgbClr val="000000"/>
                </a:solidFill>
                <a:latin typeface="Arial"/>
                <a:ea typeface="Arial"/>
                <a:cs typeface="Arial"/>
                <a:sym typeface="Arial"/>
              </a:rPr>
              <a:t>Direct observation of species change </a:t>
            </a:r>
            <a:endParaRPr sz="3200" kern="0">
              <a:solidFill>
                <a:srgbClr val="000000"/>
              </a:solidFill>
              <a:latin typeface="Arial"/>
              <a:ea typeface="Arial"/>
              <a:cs typeface="Arial"/>
              <a:sym typeface="Arial"/>
            </a:endParaRPr>
          </a:p>
          <a:p>
            <a:pPr marL="342900" indent="-223520" defTabSz="822960">
              <a:lnSpc>
                <a:spcPct val="120089"/>
              </a:lnSpc>
              <a:spcBef>
                <a:spcPts val="507"/>
              </a:spcBef>
              <a:buClr>
                <a:srgbClr val="000000"/>
              </a:buClr>
              <a:buSzPts val="3111"/>
              <a:buFont typeface="Arial"/>
              <a:buAutoNum type="arabicPeriod"/>
            </a:pPr>
            <a:r>
              <a:rPr lang="en-US" sz="2800" kern="0">
                <a:solidFill>
                  <a:srgbClr val="000000"/>
                </a:solidFill>
                <a:latin typeface="Arial"/>
                <a:ea typeface="Arial"/>
                <a:cs typeface="Arial"/>
                <a:sym typeface="Arial"/>
              </a:rPr>
              <a:t>Bacteria become resistant to antibiotics</a:t>
            </a:r>
            <a:endParaRPr sz="2800" kern="0">
              <a:solidFill>
                <a:srgbClr val="000000"/>
              </a:solidFill>
              <a:latin typeface="Arial"/>
              <a:ea typeface="Arial"/>
              <a:cs typeface="Arial"/>
              <a:sym typeface="Arial"/>
            </a:endParaRPr>
          </a:p>
          <a:p>
            <a:pPr marL="342900" indent="-223520" defTabSz="822960">
              <a:lnSpc>
                <a:spcPct val="120089"/>
              </a:lnSpc>
              <a:buClr>
                <a:srgbClr val="000000"/>
              </a:buClr>
              <a:buSzPts val="3111"/>
              <a:buFont typeface="Arial"/>
              <a:buAutoNum type="arabicPeriod"/>
            </a:pPr>
            <a:r>
              <a:rPr lang="en-US" sz="2800" kern="0">
                <a:solidFill>
                  <a:srgbClr val="000000"/>
                </a:solidFill>
                <a:latin typeface="Arial"/>
                <a:ea typeface="Arial"/>
                <a:cs typeface="Arial"/>
                <a:sym typeface="Arial"/>
              </a:rPr>
              <a:t>Wolves were bred over many generations to become dogs (</a:t>
            </a:r>
            <a:r>
              <a:rPr lang="en-US" sz="2800" u="sng" kern="0">
                <a:solidFill>
                  <a:srgbClr val="000000"/>
                </a:solidFill>
                <a:latin typeface="Arial"/>
                <a:ea typeface="Arial"/>
                <a:cs typeface="Arial"/>
                <a:sym typeface="Arial"/>
              </a:rPr>
              <a:t>artificial selection</a:t>
            </a:r>
            <a:r>
              <a:rPr lang="en-US" sz="2800" kern="0">
                <a:solidFill>
                  <a:srgbClr val="000000"/>
                </a:solidFill>
                <a:latin typeface="Arial"/>
                <a:ea typeface="Arial"/>
                <a:cs typeface="Arial"/>
                <a:sym typeface="Arial"/>
              </a:rPr>
              <a:t>) • and then bred further to create a variety of breeds</a:t>
            </a:r>
            <a:endParaRPr sz="2800" kern="0">
              <a:solidFill>
                <a:srgbClr val="000000"/>
              </a:solidFill>
              <a:latin typeface="Arial"/>
              <a:ea typeface="Arial"/>
              <a:cs typeface="Arial"/>
              <a:sym typeface="Arial"/>
            </a:endParaRPr>
          </a:p>
          <a:p>
            <a:pPr defTabSz="822960">
              <a:lnSpc>
                <a:spcPct val="120089"/>
              </a:lnSpc>
              <a:spcBef>
                <a:spcPts val="507"/>
              </a:spcBef>
              <a:buClr>
                <a:srgbClr val="000000"/>
              </a:buClr>
            </a:pPr>
            <a:endParaRPr sz="2800" kern="0">
              <a:solidFill>
                <a:srgbClr val="000000"/>
              </a:solidFill>
              <a:latin typeface="Arial"/>
              <a:ea typeface="Arial"/>
              <a:cs typeface="Arial"/>
              <a:sym typeface="Arial"/>
            </a:endParaRPr>
          </a:p>
        </p:txBody>
      </p:sp>
      <p:pic>
        <p:nvPicPr>
          <p:cNvPr id="379" name="Google Shape;379;p56"/>
          <p:cNvPicPr preferRelativeResize="0"/>
          <p:nvPr/>
        </p:nvPicPr>
        <p:blipFill>
          <a:blip r:embed="rId4">
            <a:alphaModFix/>
          </a:blip>
          <a:stretch>
            <a:fillRect/>
          </a:stretch>
        </p:blipFill>
        <p:spPr>
          <a:xfrm>
            <a:off x="3292208" y="2963205"/>
            <a:ext cx="5143500" cy="3809993"/>
          </a:xfrm>
          <a:prstGeom prst="rect">
            <a:avLst/>
          </a:prstGeom>
          <a:noFill/>
          <a:ln>
            <a:noFill/>
          </a:ln>
        </p:spPr>
      </p:pic>
    </p:spTree>
    <p:extLst>
      <p:ext uri="{BB962C8B-B14F-4D97-AF65-F5344CB8AC3E}">
        <p14:creationId xmlns:p14="http://schemas.microsoft.com/office/powerpoint/2010/main" val="2485431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3"/>
        <p:cNvGrpSpPr/>
        <p:nvPr/>
      </p:nvGrpSpPr>
      <p:grpSpPr>
        <a:xfrm>
          <a:off x="0" y="0"/>
          <a:ext cx="0" cy="0"/>
          <a:chOff x="0" y="0"/>
          <a:chExt cx="0" cy="0"/>
        </a:xfrm>
      </p:grpSpPr>
      <p:sp>
        <p:nvSpPr>
          <p:cNvPr id="384" name="Google Shape;384;p57"/>
          <p:cNvSpPr txBox="1"/>
          <p:nvPr/>
        </p:nvSpPr>
        <p:spPr>
          <a:xfrm>
            <a:off x="1798635" y="198428"/>
            <a:ext cx="8587080" cy="1195560"/>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endParaRPr sz="2800" kern="0">
              <a:solidFill>
                <a:srgbClr val="000000"/>
              </a:solidFill>
              <a:latin typeface="Arial"/>
              <a:ea typeface="Arial"/>
              <a:cs typeface="Arial"/>
              <a:sym typeface="Arial"/>
            </a:endParaRPr>
          </a:p>
        </p:txBody>
      </p:sp>
      <p:sp>
        <p:nvSpPr>
          <p:cNvPr id="385" name="Google Shape;385;p57"/>
          <p:cNvSpPr txBox="1"/>
          <p:nvPr/>
        </p:nvSpPr>
        <p:spPr>
          <a:xfrm>
            <a:off x="1524000" y="0"/>
            <a:ext cx="903042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endParaRPr sz="3240" kern="0">
              <a:solidFill>
                <a:srgbClr val="000000"/>
              </a:solidFill>
              <a:latin typeface="Arial"/>
              <a:cs typeface="Arial"/>
              <a:sym typeface="Arial"/>
            </a:endParaRPr>
          </a:p>
        </p:txBody>
      </p:sp>
      <p:sp>
        <p:nvSpPr>
          <p:cNvPr id="386" name="Google Shape;386;p57"/>
          <p:cNvSpPr txBox="1"/>
          <p:nvPr/>
        </p:nvSpPr>
        <p:spPr>
          <a:xfrm>
            <a:off x="2745098" y="4302225"/>
            <a:ext cx="653130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endParaRPr sz="1260" kern="0">
              <a:solidFill>
                <a:srgbClr val="000000"/>
              </a:solidFill>
              <a:latin typeface="Arial"/>
              <a:cs typeface="Arial"/>
              <a:sym typeface="Arial"/>
            </a:endParaRPr>
          </a:p>
        </p:txBody>
      </p:sp>
      <p:sp>
        <p:nvSpPr>
          <p:cNvPr id="387" name="Google Shape;387;p57"/>
          <p:cNvSpPr txBox="1"/>
          <p:nvPr/>
        </p:nvSpPr>
        <p:spPr>
          <a:xfrm>
            <a:off x="1524000" y="0"/>
            <a:ext cx="9144090" cy="649323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2160" kern="0">
                <a:solidFill>
                  <a:srgbClr val="000000"/>
                </a:solidFill>
                <a:latin typeface="Arial"/>
                <a:cs typeface="Arial"/>
                <a:sym typeface="Arial"/>
              </a:rPr>
              <a:t>Checkpoint</a:t>
            </a: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1.   ____________ evidence shows when organisms lived on the earth</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2.  Species that are closely related will have similar _______</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3.  A _______________ organ is one that has no function.</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4.   _________________ structures look the same but have different functions, like the arm of a  human and the flipper of a whale. </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5. ____________ of different animals develop in the same way.</a:t>
            </a:r>
            <a:endParaRPr sz="1260" kern="0">
              <a:solidFill>
                <a:srgbClr val="000000"/>
              </a:solidFill>
              <a:latin typeface="Arial"/>
              <a:cs typeface="Arial"/>
              <a:sym typeface="Arial"/>
            </a:endParaRPr>
          </a:p>
        </p:txBody>
      </p:sp>
    </p:spTree>
    <p:extLst>
      <p:ext uri="{BB962C8B-B14F-4D97-AF65-F5344CB8AC3E}">
        <p14:creationId xmlns:p14="http://schemas.microsoft.com/office/powerpoint/2010/main" val="1369620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1"/>
        <p:cNvGrpSpPr/>
        <p:nvPr/>
      </p:nvGrpSpPr>
      <p:grpSpPr>
        <a:xfrm>
          <a:off x="0" y="0"/>
          <a:ext cx="0" cy="0"/>
          <a:chOff x="0" y="0"/>
          <a:chExt cx="0" cy="0"/>
        </a:xfrm>
      </p:grpSpPr>
      <p:sp>
        <p:nvSpPr>
          <p:cNvPr id="392" name="Google Shape;392;p58"/>
          <p:cNvSpPr txBox="1"/>
          <p:nvPr/>
        </p:nvSpPr>
        <p:spPr>
          <a:xfrm>
            <a:off x="1798635" y="198428"/>
            <a:ext cx="8587080" cy="1195560"/>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endParaRPr sz="2800" kern="0">
              <a:solidFill>
                <a:srgbClr val="000000"/>
              </a:solidFill>
              <a:latin typeface="Arial"/>
              <a:ea typeface="Arial"/>
              <a:cs typeface="Arial"/>
              <a:sym typeface="Arial"/>
            </a:endParaRPr>
          </a:p>
        </p:txBody>
      </p:sp>
      <p:sp>
        <p:nvSpPr>
          <p:cNvPr id="393" name="Google Shape;393;p58"/>
          <p:cNvSpPr txBox="1"/>
          <p:nvPr/>
        </p:nvSpPr>
        <p:spPr>
          <a:xfrm>
            <a:off x="1524000" y="0"/>
            <a:ext cx="903042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endParaRPr sz="3240" kern="0">
              <a:solidFill>
                <a:srgbClr val="000000"/>
              </a:solidFill>
              <a:latin typeface="Arial"/>
              <a:cs typeface="Arial"/>
              <a:sym typeface="Arial"/>
            </a:endParaRPr>
          </a:p>
        </p:txBody>
      </p:sp>
      <p:sp>
        <p:nvSpPr>
          <p:cNvPr id="394" name="Google Shape;394;p58"/>
          <p:cNvSpPr txBox="1"/>
          <p:nvPr/>
        </p:nvSpPr>
        <p:spPr>
          <a:xfrm>
            <a:off x="2745098" y="4302225"/>
            <a:ext cx="6531300" cy="2700000"/>
          </a:xfrm>
          <a:prstGeom prst="rect">
            <a:avLst/>
          </a:prstGeom>
          <a:noFill/>
          <a:ln>
            <a:noFill/>
          </a:ln>
        </p:spPr>
        <p:txBody>
          <a:bodyPr spcFirstLastPara="1" wrap="square" lIns="82283" tIns="82283" rIns="82283" bIns="82283" anchor="ctr" anchorCtr="0">
            <a:noAutofit/>
          </a:bodyPr>
          <a:lstStyle/>
          <a:p>
            <a:pPr defTabSz="822960">
              <a:buClr>
                <a:srgbClr val="000000"/>
              </a:buClr>
            </a:pPr>
            <a:endParaRPr sz="1260" kern="0">
              <a:solidFill>
                <a:srgbClr val="000000"/>
              </a:solidFill>
              <a:latin typeface="Arial"/>
              <a:cs typeface="Arial"/>
              <a:sym typeface="Arial"/>
            </a:endParaRPr>
          </a:p>
        </p:txBody>
      </p:sp>
      <p:sp>
        <p:nvSpPr>
          <p:cNvPr id="395" name="Google Shape;395;p58"/>
          <p:cNvSpPr txBox="1"/>
          <p:nvPr/>
        </p:nvSpPr>
        <p:spPr>
          <a:xfrm>
            <a:off x="1524000" y="0"/>
            <a:ext cx="9144090" cy="649323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2160" kern="0">
                <a:solidFill>
                  <a:srgbClr val="000000"/>
                </a:solidFill>
                <a:latin typeface="Arial"/>
                <a:cs typeface="Arial"/>
                <a:sym typeface="Arial"/>
              </a:rPr>
              <a:t>Checkpoint</a:t>
            </a: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1.   ____Fossil____ evidence shows when organisms lived on the earth</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2.  Species that are closely related will have similar __DNA_____</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3.  A _____Vestigial_______ organ is one that has no function.</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4.   ____Homologous________ structures look the same but have different functions, like the arm of a  human and the flipper of a whale. </a:t>
            </a: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endParaRPr sz="2160" kern="0">
              <a:solidFill>
                <a:srgbClr val="000000"/>
              </a:solidFill>
              <a:latin typeface="Arial"/>
              <a:cs typeface="Arial"/>
              <a:sym typeface="Arial"/>
            </a:endParaRPr>
          </a:p>
          <a:p>
            <a:pPr defTabSz="822960">
              <a:buClr>
                <a:srgbClr val="000000"/>
              </a:buClr>
            </a:pPr>
            <a:r>
              <a:rPr lang="en-US" sz="2160" kern="0">
                <a:solidFill>
                  <a:srgbClr val="000000"/>
                </a:solidFill>
                <a:latin typeface="Arial"/>
                <a:cs typeface="Arial"/>
                <a:sym typeface="Arial"/>
              </a:rPr>
              <a:t>5. ____Embryos_______ of different animals develop in the same way.</a:t>
            </a:r>
            <a:endParaRPr sz="1260" kern="0">
              <a:solidFill>
                <a:srgbClr val="000000"/>
              </a:solidFill>
              <a:latin typeface="Arial"/>
              <a:cs typeface="Arial"/>
              <a:sym typeface="Arial"/>
            </a:endParaRPr>
          </a:p>
        </p:txBody>
      </p:sp>
    </p:spTree>
    <p:extLst>
      <p:ext uri="{BB962C8B-B14F-4D97-AF65-F5344CB8AC3E}">
        <p14:creationId xmlns:p14="http://schemas.microsoft.com/office/powerpoint/2010/main" val="388708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1"/>
          <p:cNvSpPr txBox="1"/>
          <p:nvPr/>
        </p:nvSpPr>
        <p:spPr>
          <a:xfrm>
            <a:off x="1797870" y="1036373"/>
            <a:ext cx="8409015" cy="5330340"/>
          </a:xfrm>
          <a:prstGeom prst="rect">
            <a:avLst/>
          </a:prstGeom>
          <a:noFill/>
          <a:ln>
            <a:noFill/>
          </a:ln>
        </p:spPr>
        <p:txBody>
          <a:bodyPr spcFirstLastPara="1" wrap="square" lIns="34290" tIns="34290" rIns="34290" bIns="34290" anchor="t" anchorCtr="0">
            <a:noAutofit/>
          </a:bodyPr>
          <a:lstStyle/>
          <a:p>
            <a:pPr marL="411480" indent="-411480" defTabSz="822960">
              <a:lnSpc>
                <a:spcPct val="108036"/>
              </a:lnSpc>
              <a:buClr>
                <a:srgbClr val="000000"/>
              </a:buClr>
              <a:buSzPts val="3600"/>
              <a:buFont typeface="Arial"/>
              <a:buAutoNum type="arabicPeriod"/>
            </a:pPr>
            <a:r>
              <a:rPr lang="en-US" sz="3240" kern="0">
                <a:solidFill>
                  <a:srgbClr val="000000"/>
                </a:solidFill>
                <a:latin typeface="Arial"/>
                <a:ea typeface="Arial"/>
                <a:cs typeface="Arial"/>
                <a:sym typeface="Arial"/>
              </a:rPr>
              <a:t>Why do so many different animals have the same structures, the arm bones in a human are the same bones as a flipper in a whale?</a:t>
            </a:r>
            <a:endParaRPr sz="3240" kern="0">
              <a:solidFill>
                <a:srgbClr val="000000"/>
              </a:solidFill>
              <a:latin typeface="Arial"/>
              <a:ea typeface="Arial"/>
              <a:cs typeface="Arial"/>
              <a:sym typeface="Arial"/>
            </a:endParaRPr>
          </a:p>
          <a:p>
            <a:pPr marL="411480" indent="-411480" defTabSz="822960">
              <a:lnSpc>
                <a:spcPct val="108036"/>
              </a:lnSpc>
              <a:buClr>
                <a:srgbClr val="000000"/>
              </a:buClr>
              <a:buSzPts val="3600"/>
              <a:buFont typeface="Arial"/>
              <a:buAutoNum type="arabicPeriod"/>
            </a:pPr>
            <a:r>
              <a:rPr lang="en-US" sz="3240" kern="0">
                <a:solidFill>
                  <a:srgbClr val="000000"/>
                </a:solidFill>
                <a:latin typeface="Arial"/>
                <a:cs typeface="Arial"/>
                <a:sym typeface="Arial"/>
              </a:rPr>
              <a:t>Why </a:t>
            </a:r>
            <a:r>
              <a:rPr lang="en-US" sz="3240" kern="0">
                <a:solidFill>
                  <a:srgbClr val="000000"/>
                </a:solidFill>
                <a:latin typeface="Arial"/>
                <a:ea typeface="Arial"/>
                <a:cs typeface="Arial"/>
                <a:sym typeface="Arial"/>
              </a:rPr>
              <a:t>is the sequence of DNA very similar in some groups of organisms but not in others?</a:t>
            </a:r>
            <a:endParaRPr sz="3240" kern="0">
              <a:solidFill>
                <a:srgbClr val="000000"/>
              </a:solidFill>
              <a:latin typeface="Arial"/>
              <a:ea typeface="Arial"/>
              <a:cs typeface="Arial"/>
              <a:sym typeface="Arial"/>
            </a:endParaRPr>
          </a:p>
          <a:p>
            <a:pPr marL="411480" indent="-411480" defTabSz="822960">
              <a:lnSpc>
                <a:spcPct val="108036"/>
              </a:lnSpc>
              <a:buClr>
                <a:srgbClr val="000000"/>
              </a:buClr>
              <a:buSzPts val="3600"/>
              <a:buFont typeface="Arial"/>
              <a:buAutoNum type="arabicPeriod"/>
            </a:pPr>
            <a:r>
              <a:rPr lang="en-US" sz="3240" kern="0">
                <a:solidFill>
                  <a:srgbClr val="000000"/>
                </a:solidFill>
                <a:latin typeface="Arial"/>
                <a:cs typeface="Arial"/>
                <a:sym typeface="Arial"/>
              </a:rPr>
              <a:t>Why</a:t>
            </a:r>
            <a:r>
              <a:rPr lang="en-US" sz="3240" kern="0">
                <a:solidFill>
                  <a:srgbClr val="000000"/>
                </a:solidFill>
                <a:latin typeface="Arial"/>
                <a:ea typeface="Arial"/>
                <a:cs typeface="Arial"/>
                <a:sym typeface="Arial"/>
              </a:rPr>
              <a:t> do the embryos of animals look very similar at an early stage?</a:t>
            </a:r>
            <a:endParaRPr sz="3240" kern="0">
              <a:solidFill>
                <a:srgbClr val="000000"/>
              </a:solidFill>
              <a:latin typeface="Arial"/>
              <a:ea typeface="Arial"/>
              <a:cs typeface="Arial"/>
              <a:sym typeface="Arial"/>
            </a:endParaRPr>
          </a:p>
          <a:p>
            <a:pPr defTabSz="822960">
              <a:lnSpc>
                <a:spcPct val="108036"/>
              </a:lnSpc>
              <a:buClr>
                <a:srgbClr val="000000"/>
              </a:buClr>
            </a:pPr>
            <a:endParaRPr sz="2800" kern="0">
              <a:solidFill>
                <a:srgbClr val="000000"/>
              </a:solidFill>
              <a:latin typeface="Arial"/>
              <a:ea typeface="Arial"/>
              <a:cs typeface="Arial"/>
              <a:sym typeface="Arial"/>
            </a:endParaRPr>
          </a:p>
        </p:txBody>
      </p:sp>
      <p:sp>
        <p:nvSpPr>
          <p:cNvPr id="117" name="Google Shape;117;p21"/>
          <p:cNvSpPr txBox="1"/>
          <p:nvPr/>
        </p:nvSpPr>
        <p:spPr>
          <a:xfrm>
            <a:off x="1594988" y="278303"/>
            <a:ext cx="8959410" cy="681480"/>
          </a:xfrm>
          <a:prstGeom prst="rect">
            <a:avLst/>
          </a:prstGeom>
          <a:noFill/>
          <a:ln>
            <a:noFill/>
          </a:ln>
        </p:spPr>
        <p:txBody>
          <a:bodyPr spcFirstLastPara="1" wrap="square" lIns="82283" tIns="82283" rIns="82283" bIns="82283" anchor="t" anchorCtr="0">
            <a:noAutofit/>
          </a:bodyPr>
          <a:lstStyle/>
          <a:p>
            <a:pPr algn="ctr" defTabSz="822960">
              <a:buClr>
                <a:srgbClr val="000000"/>
              </a:buClr>
            </a:pPr>
            <a:r>
              <a:rPr lang="en-US" sz="2880" b="1" kern="0">
                <a:solidFill>
                  <a:srgbClr val="9B7300"/>
                </a:solidFill>
                <a:latin typeface="Arial"/>
                <a:cs typeface="Arial"/>
                <a:sym typeface="Arial"/>
              </a:rPr>
              <a:t>Questions that needed answered</a:t>
            </a:r>
            <a:endParaRPr sz="2880" b="1" kern="0">
              <a:solidFill>
                <a:srgbClr val="9B7300"/>
              </a:solidFill>
              <a:latin typeface="Arial"/>
              <a:cs typeface="Arial"/>
              <a:sym typeface="Arial"/>
            </a:endParaRPr>
          </a:p>
        </p:txBody>
      </p:sp>
    </p:spTree>
    <p:extLst>
      <p:ext uri="{BB962C8B-B14F-4D97-AF65-F5344CB8AC3E}">
        <p14:creationId xmlns:p14="http://schemas.microsoft.com/office/powerpoint/2010/main" val="485137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pic>
        <p:nvPicPr>
          <p:cNvPr id="122" name="Google Shape;122;p22"/>
          <p:cNvPicPr preferRelativeResize="0"/>
          <p:nvPr/>
        </p:nvPicPr>
        <p:blipFill>
          <a:blip r:embed="rId4">
            <a:alphaModFix/>
          </a:blip>
          <a:stretch>
            <a:fillRect/>
          </a:stretch>
        </p:blipFill>
        <p:spPr>
          <a:xfrm>
            <a:off x="1933568" y="0"/>
            <a:ext cx="8458200" cy="2390760"/>
          </a:xfrm>
          <a:prstGeom prst="rect">
            <a:avLst/>
          </a:prstGeom>
          <a:noFill/>
          <a:ln>
            <a:noFill/>
          </a:ln>
        </p:spPr>
      </p:pic>
      <p:pic>
        <p:nvPicPr>
          <p:cNvPr id="123" name="Google Shape;123;p22"/>
          <p:cNvPicPr preferRelativeResize="0"/>
          <p:nvPr/>
        </p:nvPicPr>
        <p:blipFill>
          <a:blip r:embed="rId5">
            <a:alphaModFix/>
          </a:blip>
          <a:stretch>
            <a:fillRect/>
          </a:stretch>
        </p:blipFill>
        <p:spPr>
          <a:xfrm>
            <a:off x="2743185" y="2514600"/>
            <a:ext cx="6353168" cy="3981443"/>
          </a:xfrm>
          <a:prstGeom prst="rect">
            <a:avLst/>
          </a:prstGeom>
          <a:noFill/>
          <a:ln>
            <a:noFill/>
          </a:ln>
        </p:spPr>
      </p:pic>
      <p:sp>
        <p:nvSpPr>
          <p:cNvPr id="124" name="Google Shape;124;p22"/>
          <p:cNvSpPr txBox="1"/>
          <p:nvPr/>
        </p:nvSpPr>
        <p:spPr>
          <a:xfrm>
            <a:off x="4206855" y="6523020"/>
            <a:ext cx="4203630" cy="252720"/>
          </a:xfrm>
          <a:prstGeom prst="rect">
            <a:avLst/>
          </a:prstGeom>
          <a:noFill/>
          <a:ln>
            <a:noFill/>
          </a:ln>
        </p:spPr>
        <p:txBody>
          <a:bodyPr spcFirstLastPara="1" wrap="square" lIns="34290" tIns="34290" rIns="34290" bIns="34290" anchor="t" anchorCtr="0">
            <a:noAutofit/>
          </a:bodyPr>
          <a:lstStyle/>
          <a:p>
            <a:pPr defTabSz="822960">
              <a:lnSpc>
                <a:spcPct val="119791"/>
              </a:lnSpc>
              <a:buClr>
                <a:srgbClr val="000000"/>
              </a:buClr>
            </a:pPr>
            <a:r>
              <a:rPr lang="en-US" sz="1200" kern="0">
                <a:solidFill>
                  <a:srgbClr val="000000"/>
                </a:solidFill>
                <a:latin typeface="Arial"/>
                <a:ea typeface="Arial"/>
                <a:cs typeface="Arial"/>
                <a:sym typeface="Arial"/>
              </a:rPr>
              <a:t>Photo courtesy of Swamibu, Flickr Creative Commons</a:t>
            </a:r>
            <a:endParaRPr sz="12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928790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pic>
        <p:nvPicPr>
          <p:cNvPr id="129" name="Google Shape;129;p23"/>
          <p:cNvPicPr preferRelativeResize="0"/>
          <p:nvPr/>
        </p:nvPicPr>
        <p:blipFill>
          <a:blip r:embed="rId4">
            <a:alphaModFix/>
          </a:blip>
          <a:stretch>
            <a:fillRect/>
          </a:stretch>
        </p:blipFill>
        <p:spPr>
          <a:xfrm>
            <a:off x="1871401" y="67410"/>
            <a:ext cx="8188649" cy="745245"/>
          </a:xfrm>
          <a:prstGeom prst="rect">
            <a:avLst/>
          </a:prstGeom>
          <a:noFill/>
          <a:ln>
            <a:noFill/>
          </a:ln>
        </p:spPr>
      </p:pic>
      <p:sp>
        <p:nvSpPr>
          <p:cNvPr id="130" name="Google Shape;130;p23"/>
          <p:cNvSpPr txBox="1"/>
          <p:nvPr/>
        </p:nvSpPr>
        <p:spPr>
          <a:xfrm>
            <a:off x="1615440" y="914378"/>
            <a:ext cx="5129730" cy="5838480"/>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r>
              <a:rPr lang="en-US" sz="3119" kern="0">
                <a:solidFill>
                  <a:srgbClr val="000000"/>
                </a:solidFill>
                <a:latin typeface="Arial"/>
                <a:ea typeface="Arial"/>
                <a:cs typeface="Arial"/>
                <a:sym typeface="Arial"/>
              </a:rPr>
              <a:t>Charles Darwin developed the T</a:t>
            </a:r>
            <a:r>
              <a:rPr lang="en-US" sz="3119" kern="0">
                <a:solidFill>
                  <a:srgbClr val="000000"/>
                </a:solidFill>
                <a:latin typeface="Arial"/>
                <a:cs typeface="Arial"/>
                <a:sym typeface="Arial"/>
              </a:rPr>
              <a:t>heory of Evolution by</a:t>
            </a:r>
            <a:r>
              <a:rPr lang="en-US" sz="3119" kern="0">
                <a:solidFill>
                  <a:srgbClr val="000000"/>
                </a:solidFill>
                <a:latin typeface="Arial"/>
                <a:ea typeface="Arial"/>
                <a:cs typeface="Arial"/>
                <a:sym typeface="Arial"/>
              </a:rPr>
              <a:t> NATURAL SELECTION </a:t>
            </a:r>
            <a:endParaRPr sz="3119" kern="0">
              <a:solidFill>
                <a:srgbClr val="000000"/>
              </a:solidFill>
              <a:latin typeface="Arial"/>
              <a:ea typeface="Arial"/>
              <a:cs typeface="Arial"/>
              <a:sym typeface="Arial"/>
            </a:endParaRPr>
          </a:p>
          <a:p>
            <a:pPr defTabSz="822960">
              <a:lnSpc>
                <a:spcPct val="120089"/>
              </a:lnSpc>
              <a:buClr>
                <a:srgbClr val="000000"/>
              </a:buClr>
            </a:pPr>
            <a:endParaRPr sz="3119" kern="0">
              <a:solidFill>
                <a:srgbClr val="000000"/>
              </a:solidFill>
              <a:latin typeface="Arial"/>
              <a:cs typeface="Arial"/>
              <a:sym typeface="Arial"/>
            </a:endParaRPr>
          </a:p>
          <a:p>
            <a:pPr defTabSz="822960">
              <a:lnSpc>
                <a:spcPct val="120089"/>
              </a:lnSpc>
              <a:buClr>
                <a:srgbClr val="000000"/>
              </a:buClr>
            </a:pPr>
            <a:r>
              <a:rPr lang="en-US" sz="3119" kern="0">
                <a:solidFill>
                  <a:srgbClr val="000000"/>
                </a:solidFill>
                <a:latin typeface="Arial"/>
                <a:cs typeface="Arial"/>
                <a:sym typeface="Arial"/>
              </a:rPr>
              <a:t>    ... </a:t>
            </a:r>
            <a:r>
              <a:rPr lang="en-US" sz="3119" kern="0">
                <a:solidFill>
                  <a:srgbClr val="000000"/>
                </a:solidFill>
                <a:latin typeface="Arial"/>
                <a:ea typeface="Arial"/>
                <a:cs typeface="Arial"/>
                <a:sym typeface="Arial"/>
              </a:rPr>
              <a:t>which explained how organisms changed over time  (ADAPTED)</a:t>
            </a:r>
            <a:endParaRPr sz="3119" kern="0">
              <a:solidFill>
                <a:srgbClr val="000000"/>
              </a:solidFill>
              <a:latin typeface="Arial"/>
              <a:ea typeface="Arial"/>
              <a:cs typeface="Arial"/>
              <a:sym typeface="Arial"/>
            </a:endParaRPr>
          </a:p>
        </p:txBody>
      </p:sp>
      <p:pic>
        <p:nvPicPr>
          <p:cNvPr id="131" name="Google Shape;131;p23"/>
          <p:cNvPicPr preferRelativeResize="0"/>
          <p:nvPr/>
        </p:nvPicPr>
        <p:blipFill>
          <a:blip r:embed="rId5">
            <a:alphaModFix/>
          </a:blip>
          <a:stretch>
            <a:fillRect/>
          </a:stretch>
        </p:blipFill>
        <p:spPr>
          <a:xfrm>
            <a:off x="8105091" y="3006248"/>
            <a:ext cx="2328796" cy="3508470"/>
          </a:xfrm>
          <a:prstGeom prst="rect">
            <a:avLst/>
          </a:prstGeom>
          <a:noFill/>
          <a:ln>
            <a:noFill/>
          </a:ln>
        </p:spPr>
      </p:pic>
      <p:pic>
        <p:nvPicPr>
          <p:cNvPr id="132" name="Google Shape;132;p23"/>
          <p:cNvPicPr preferRelativeResize="0"/>
          <p:nvPr/>
        </p:nvPicPr>
        <p:blipFill>
          <a:blip r:embed="rId6">
            <a:alphaModFix/>
          </a:blip>
          <a:stretch>
            <a:fillRect/>
          </a:stretch>
        </p:blipFill>
        <p:spPr>
          <a:xfrm>
            <a:off x="6344041" y="914377"/>
            <a:ext cx="2069280" cy="2763157"/>
          </a:xfrm>
          <a:prstGeom prst="rect">
            <a:avLst/>
          </a:prstGeom>
          <a:noFill/>
          <a:ln>
            <a:noFill/>
          </a:ln>
        </p:spPr>
      </p:pic>
    </p:spTree>
    <p:extLst>
      <p:ext uri="{BB962C8B-B14F-4D97-AF65-F5344CB8AC3E}">
        <p14:creationId xmlns:p14="http://schemas.microsoft.com/office/powerpoint/2010/main" val="2545465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pic>
        <p:nvPicPr>
          <p:cNvPr id="137" name="Google Shape;137;p24"/>
          <p:cNvPicPr preferRelativeResize="0"/>
          <p:nvPr/>
        </p:nvPicPr>
        <p:blipFill>
          <a:blip r:embed="rId4">
            <a:alphaModFix/>
          </a:blip>
          <a:stretch>
            <a:fillRect/>
          </a:stretch>
        </p:blipFill>
        <p:spPr>
          <a:xfrm>
            <a:off x="1871401" y="67410"/>
            <a:ext cx="8188649" cy="745245"/>
          </a:xfrm>
          <a:prstGeom prst="rect">
            <a:avLst/>
          </a:prstGeom>
          <a:noFill/>
          <a:ln>
            <a:noFill/>
          </a:ln>
        </p:spPr>
      </p:pic>
      <p:sp>
        <p:nvSpPr>
          <p:cNvPr id="138" name="Google Shape;138;p24"/>
          <p:cNvSpPr txBox="1"/>
          <p:nvPr/>
        </p:nvSpPr>
        <p:spPr>
          <a:xfrm>
            <a:off x="1615440" y="914378"/>
            <a:ext cx="8706690" cy="5838480"/>
          </a:xfrm>
          <a:prstGeom prst="rect">
            <a:avLst/>
          </a:prstGeom>
          <a:noFill/>
          <a:ln>
            <a:noFill/>
          </a:ln>
        </p:spPr>
        <p:txBody>
          <a:bodyPr spcFirstLastPara="1" wrap="square" lIns="34290" tIns="34290" rIns="34290" bIns="34290" anchor="t" anchorCtr="0">
            <a:noAutofit/>
          </a:bodyPr>
          <a:lstStyle/>
          <a:p>
            <a:pPr defTabSz="822960">
              <a:lnSpc>
                <a:spcPct val="120089"/>
              </a:lnSpc>
              <a:buClr>
                <a:srgbClr val="000000"/>
              </a:buClr>
            </a:pPr>
            <a:r>
              <a:rPr lang="en-US" sz="3119" b="1" kern="0">
                <a:solidFill>
                  <a:srgbClr val="000000"/>
                </a:solidFill>
                <a:latin typeface="Arial"/>
                <a:cs typeface="Arial"/>
                <a:sym typeface="Arial"/>
              </a:rPr>
              <a:t>Alfred Russel Wallace</a:t>
            </a:r>
            <a:r>
              <a:rPr lang="en-US" sz="3119" kern="0">
                <a:solidFill>
                  <a:srgbClr val="000000"/>
                </a:solidFill>
                <a:latin typeface="Arial"/>
                <a:cs typeface="Arial"/>
                <a:sym typeface="Arial"/>
              </a:rPr>
              <a:t>, speculating on evolution by natural selection, based on his studies of the distribution of plants and animals.  He prompted Darwin to publish his findings </a:t>
            </a:r>
            <a:r>
              <a:rPr lang="en-US" sz="3119" i="1" kern="0">
                <a:solidFill>
                  <a:srgbClr val="000000"/>
                </a:solidFill>
                <a:latin typeface="Arial"/>
                <a:cs typeface="Arial"/>
                <a:sym typeface="Arial"/>
              </a:rPr>
              <a:t>On The Origin of Species.</a:t>
            </a:r>
            <a:endParaRPr sz="3119" i="1" kern="0">
              <a:solidFill>
                <a:srgbClr val="000000"/>
              </a:solidFill>
              <a:latin typeface="Arial"/>
              <a:ea typeface="Arial"/>
              <a:cs typeface="Arial"/>
              <a:sym typeface="Arial"/>
            </a:endParaRPr>
          </a:p>
        </p:txBody>
      </p:sp>
      <p:pic>
        <p:nvPicPr>
          <p:cNvPr id="139" name="Google Shape;139;p24" descr="Image result for alfred russel wallace"/>
          <p:cNvPicPr preferRelativeResize="0"/>
          <p:nvPr/>
        </p:nvPicPr>
        <p:blipFill>
          <a:blip r:embed="rId5">
            <a:alphaModFix/>
          </a:blip>
          <a:stretch>
            <a:fillRect/>
          </a:stretch>
        </p:blipFill>
        <p:spPr>
          <a:xfrm>
            <a:off x="6367890" y="3557813"/>
            <a:ext cx="4182008" cy="3195045"/>
          </a:xfrm>
          <a:prstGeom prst="rect">
            <a:avLst/>
          </a:prstGeom>
          <a:noFill/>
          <a:ln>
            <a:noFill/>
          </a:ln>
        </p:spPr>
      </p:pic>
    </p:spTree>
    <p:extLst>
      <p:ext uri="{BB962C8B-B14F-4D97-AF65-F5344CB8AC3E}">
        <p14:creationId xmlns:p14="http://schemas.microsoft.com/office/powerpoint/2010/main" val="1667639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5"/>
          <p:cNvSpPr txBox="1"/>
          <p:nvPr/>
        </p:nvSpPr>
        <p:spPr>
          <a:xfrm>
            <a:off x="1763085" y="826313"/>
            <a:ext cx="8516610" cy="5012550"/>
          </a:xfrm>
          <a:prstGeom prst="rect">
            <a:avLst/>
          </a:prstGeom>
          <a:noFill/>
          <a:ln>
            <a:noFill/>
          </a:ln>
        </p:spPr>
        <p:txBody>
          <a:bodyPr spcFirstLastPara="1" wrap="square" lIns="34290" tIns="34290" rIns="34290" bIns="34290" anchor="t" anchorCtr="0">
            <a:noAutofit/>
          </a:bodyPr>
          <a:lstStyle/>
          <a:p>
            <a:pPr defTabSz="822960">
              <a:buClr>
                <a:srgbClr val="000000"/>
              </a:buClr>
            </a:pPr>
            <a:r>
              <a:rPr lang="en-US" sz="2700" b="1" kern="0">
                <a:solidFill>
                  <a:srgbClr val="000000"/>
                </a:solidFill>
                <a:latin typeface="Arial"/>
                <a:cs typeface="Arial"/>
                <a:sym typeface="Arial"/>
              </a:rPr>
              <a:t>Geologists Hutton and Lyell</a:t>
            </a:r>
            <a:r>
              <a:rPr lang="en-US" sz="2700" kern="0">
                <a:solidFill>
                  <a:srgbClr val="000000"/>
                </a:solidFill>
                <a:latin typeface="Arial"/>
                <a:cs typeface="Arial"/>
                <a:sym typeface="Arial"/>
              </a:rPr>
              <a:t> - concluded that processes that shaped the earth in the past are the same as those at work in the present.  Also, the earth would have to be old enough for these processes to occur over a very long time. This is called uniformitarianism.</a:t>
            </a:r>
            <a:endParaRPr sz="2700" kern="0">
              <a:solidFill>
                <a:srgbClr val="000000"/>
              </a:solidFill>
              <a:latin typeface="Arial"/>
              <a:cs typeface="Arial"/>
              <a:sym typeface="Arial"/>
            </a:endParaRPr>
          </a:p>
          <a:p>
            <a:pPr defTabSz="822960">
              <a:lnSpc>
                <a:spcPct val="115000"/>
              </a:lnSpc>
              <a:buClr>
                <a:srgbClr val="000000"/>
              </a:buClr>
            </a:pPr>
            <a:endParaRPr sz="3360" b="1" kern="0">
              <a:solidFill>
                <a:srgbClr val="000000"/>
              </a:solidFill>
              <a:latin typeface="Arial"/>
              <a:cs typeface="Arial"/>
              <a:sym typeface="Arial"/>
            </a:endParaRPr>
          </a:p>
          <a:p>
            <a:pPr defTabSz="822960">
              <a:spcBef>
                <a:spcPts val="1440"/>
              </a:spcBef>
              <a:buClr>
                <a:srgbClr val="000000"/>
              </a:buClr>
            </a:pPr>
            <a:endParaRPr sz="3360" kern="0">
              <a:solidFill>
                <a:srgbClr val="000000"/>
              </a:solidFill>
              <a:latin typeface="Arial"/>
              <a:cs typeface="Arial"/>
              <a:sym typeface="Arial"/>
            </a:endParaRPr>
          </a:p>
          <a:p>
            <a:pPr defTabSz="822960">
              <a:buClr>
                <a:srgbClr val="000000"/>
              </a:buClr>
            </a:pPr>
            <a:endParaRPr sz="2599" kern="0">
              <a:solidFill>
                <a:srgbClr val="000000"/>
              </a:solidFill>
              <a:latin typeface="Arial"/>
              <a:ea typeface="Arial"/>
              <a:cs typeface="Arial"/>
              <a:sym typeface="Arial"/>
            </a:endParaRPr>
          </a:p>
        </p:txBody>
      </p:sp>
      <p:sp>
        <p:nvSpPr>
          <p:cNvPr id="145" name="Google Shape;145;p25"/>
          <p:cNvSpPr txBox="1"/>
          <p:nvPr/>
        </p:nvSpPr>
        <p:spPr>
          <a:xfrm>
            <a:off x="7788270" y="5684828"/>
            <a:ext cx="2551500" cy="468720"/>
          </a:xfrm>
          <a:prstGeom prst="rect">
            <a:avLst/>
          </a:prstGeom>
          <a:noFill/>
          <a:ln>
            <a:noFill/>
          </a:ln>
        </p:spPr>
        <p:txBody>
          <a:bodyPr spcFirstLastPara="1" wrap="square" lIns="34290" tIns="34290" rIns="34290" bIns="34290" anchor="t" anchorCtr="0">
            <a:noAutofit/>
          </a:bodyPr>
          <a:lstStyle/>
          <a:p>
            <a:pPr defTabSz="822960">
              <a:lnSpc>
                <a:spcPct val="120192"/>
              </a:lnSpc>
              <a:buClr>
                <a:srgbClr val="000000"/>
              </a:buClr>
            </a:pPr>
            <a:endParaRPr sz="1300" kern="0">
              <a:solidFill>
                <a:srgbClr val="000000"/>
              </a:solidFill>
              <a:latin typeface="Arial"/>
              <a:ea typeface="Arial"/>
              <a:cs typeface="Arial"/>
              <a:sym typeface="Arial"/>
            </a:endParaRPr>
          </a:p>
        </p:txBody>
      </p:sp>
      <p:sp>
        <p:nvSpPr>
          <p:cNvPr id="146" name="Google Shape;146;p25"/>
          <p:cNvSpPr txBox="1"/>
          <p:nvPr/>
        </p:nvSpPr>
        <p:spPr>
          <a:xfrm>
            <a:off x="1449345" y="0"/>
            <a:ext cx="9144090" cy="94770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3420" b="1" kern="0">
                <a:solidFill>
                  <a:srgbClr val="000000"/>
                </a:solidFill>
                <a:latin typeface="Arial"/>
                <a:cs typeface="Arial"/>
                <a:sym typeface="Arial"/>
              </a:rPr>
              <a:t>Ideas that Helped Shape Darwin’s Thinking</a:t>
            </a:r>
            <a:endParaRPr sz="3420" b="1" kern="0">
              <a:solidFill>
                <a:srgbClr val="000000"/>
              </a:solidFill>
              <a:latin typeface="Arial"/>
              <a:cs typeface="Arial"/>
              <a:sym typeface="Arial"/>
            </a:endParaRPr>
          </a:p>
        </p:txBody>
      </p:sp>
      <p:pic>
        <p:nvPicPr>
          <p:cNvPr id="147" name="Google Shape;147;p25"/>
          <p:cNvPicPr preferRelativeResize="0"/>
          <p:nvPr/>
        </p:nvPicPr>
        <p:blipFill>
          <a:blip r:embed="rId4">
            <a:alphaModFix/>
          </a:blip>
          <a:stretch>
            <a:fillRect/>
          </a:stretch>
        </p:blipFill>
        <p:spPr>
          <a:xfrm>
            <a:off x="1763085" y="3402202"/>
            <a:ext cx="4430543" cy="3322912"/>
          </a:xfrm>
          <a:prstGeom prst="rect">
            <a:avLst/>
          </a:prstGeom>
          <a:noFill/>
          <a:ln>
            <a:noFill/>
          </a:ln>
        </p:spPr>
      </p:pic>
      <p:pic>
        <p:nvPicPr>
          <p:cNvPr id="148" name="Google Shape;148;p25"/>
          <p:cNvPicPr preferRelativeResize="0"/>
          <p:nvPr/>
        </p:nvPicPr>
        <p:blipFill>
          <a:blip r:embed="rId5">
            <a:alphaModFix/>
          </a:blip>
          <a:stretch>
            <a:fillRect/>
          </a:stretch>
        </p:blipFill>
        <p:spPr>
          <a:xfrm>
            <a:off x="6470400" y="3402203"/>
            <a:ext cx="4037963" cy="3073680"/>
          </a:xfrm>
          <a:prstGeom prst="rect">
            <a:avLst/>
          </a:prstGeom>
          <a:noFill/>
          <a:ln>
            <a:noFill/>
          </a:ln>
        </p:spPr>
      </p:pic>
    </p:spTree>
    <p:extLst>
      <p:ext uri="{BB962C8B-B14F-4D97-AF65-F5344CB8AC3E}">
        <p14:creationId xmlns:p14="http://schemas.microsoft.com/office/powerpoint/2010/main" val="1239137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6"/>
          <p:cNvSpPr txBox="1"/>
          <p:nvPr/>
        </p:nvSpPr>
        <p:spPr>
          <a:xfrm>
            <a:off x="1657313" y="947768"/>
            <a:ext cx="5265810" cy="5273370"/>
          </a:xfrm>
          <a:prstGeom prst="rect">
            <a:avLst/>
          </a:prstGeom>
          <a:noFill/>
          <a:ln>
            <a:noFill/>
          </a:ln>
        </p:spPr>
        <p:txBody>
          <a:bodyPr spcFirstLastPara="1" wrap="square" lIns="34290" tIns="34290" rIns="34290" bIns="34290" anchor="t" anchorCtr="0">
            <a:noAutofit/>
          </a:bodyPr>
          <a:lstStyle/>
          <a:p>
            <a:pPr defTabSz="822960">
              <a:buClr>
                <a:srgbClr val="000000"/>
              </a:buClr>
            </a:pPr>
            <a:r>
              <a:rPr lang="en-US" sz="3360" b="1" kern="0">
                <a:solidFill>
                  <a:srgbClr val="000000"/>
                </a:solidFill>
                <a:latin typeface="Arial"/>
                <a:ea typeface="Arial"/>
                <a:cs typeface="Arial"/>
                <a:sym typeface="Arial"/>
              </a:rPr>
              <a:t>Lamark's Theory of Acquired Characteristics</a:t>
            </a:r>
            <a:endParaRPr sz="3360" b="1" kern="0">
              <a:solidFill>
                <a:srgbClr val="000000"/>
              </a:solidFill>
              <a:latin typeface="Arial"/>
              <a:ea typeface="Arial"/>
              <a:cs typeface="Arial"/>
              <a:sym typeface="Arial"/>
            </a:endParaRPr>
          </a:p>
          <a:p>
            <a:pPr defTabSz="822960">
              <a:buClr>
                <a:srgbClr val="000000"/>
              </a:buClr>
            </a:pPr>
            <a:endParaRPr sz="3360" kern="0">
              <a:solidFill>
                <a:srgbClr val="000000"/>
              </a:solidFill>
              <a:latin typeface="Arial"/>
              <a:cs typeface="Arial"/>
              <a:sym typeface="Arial"/>
            </a:endParaRPr>
          </a:p>
          <a:p>
            <a:pPr defTabSz="822960">
              <a:buClr>
                <a:srgbClr val="000000"/>
              </a:buClr>
            </a:pPr>
            <a:r>
              <a:rPr lang="en-US" sz="3360" i="1" kern="0">
                <a:solidFill>
                  <a:srgbClr val="000000"/>
                </a:solidFill>
                <a:latin typeface="Arial"/>
                <a:cs typeface="Arial"/>
                <a:sym typeface="Arial"/>
              </a:rPr>
              <a:t>T</a:t>
            </a:r>
            <a:r>
              <a:rPr lang="en-US" sz="3360" i="1" kern="0">
                <a:solidFill>
                  <a:srgbClr val="000000"/>
                </a:solidFill>
                <a:latin typeface="Arial"/>
                <a:ea typeface="Arial"/>
                <a:cs typeface="Arial"/>
                <a:sym typeface="Arial"/>
              </a:rPr>
              <a:t>hought that you would </a:t>
            </a:r>
            <a:r>
              <a:rPr lang="en-US" sz="3360" i="1" kern="0">
                <a:solidFill>
                  <a:srgbClr val="000000"/>
                </a:solidFill>
                <a:latin typeface="Arial"/>
                <a:cs typeface="Arial"/>
                <a:sym typeface="Arial"/>
              </a:rPr>
              <a:t>gain</a:t>
            </a:r>
            <a:r>
              <a:rPr lang="en-US" sz="3360" i="1" kern="0">
                <a:solidFill>
                  <a:srgbClr val="000000"/>
                </a:solidFill>
                <a:latin typeface="Arial"/>
                <a:ea typeface="Arial"/>
                <a:cs typeface="Arial"/>
                <a:sym typeface="Arial"/>
              </a:rPr>
              <a:t> </a:t>
            </a:r>
            <a:r>
              <a:rPr lang="en-US" sz="3360" i="1" kern="0">
                <a:solidFill>
                  <a:srgbClr val="000000"/>
                </a:solidFill>
                <a:latin typeface="Arial"/>
                <a:cs typeface="Arial"/>
                <a:sym typeface="Arial"/>
              </a:rPr>
              <a:t>traits</a:t>
            </a:r>
            <a:r>
              <a:rPr lang="en-US" sz="3360" i="1" kern="0">
                <a:solidFill>
                  <a:srgbClr val="000000"/>
                </a:solidFill>
                <a:latin typeface="Arial"/>
                <a:ea typeface="Arial"/>
                <a:cs typeface="Arial"/>
                <a:sym typeface="Arial"/>
              </a:rPr>
              <a:t> if you </a:t>
            </a:r>
            <a:r>
              <a:rPr lang="en-US" sz="3360" i="1" kern="0">
                <a:solidFill>
                  <a:srgbClr val="000000"/>
                </a:solidFill>
                <a:latin typeface="Arial"/>
                <a:cs typeface="Arial"/>
                <a:sym typeface="Arial"/>
              </a:rPr>
              <a:t>used them OR lose them if you</a:t>
            </a:r>
            <a:r>
              <a:rPr lang="en-US" sz="3360" i="1" kern="0">
                <a:solidFill>
                  <a:srgbClr val="000000"/>
                </a:solidFill>
                <a:latin typeface="Arial"/>
                <a:ea typeface="Arial"/>
                <a:cs typeface="Arial"/>
                <a:sym typeface="Arial"/>
              </a:rPr>
              <a:t> didn't use them (use/ disuse)</a:t>
            </a:r>
            <a:endParaRPr sz="3360" i="1" kern="0">
              <a:solidFill>
                <a:srgbClr val="000000"/>
              </a:solidFill>
              <a:latin typeface="Arial"/>
              <a:ea typeface="Arial"/>
              <a:cs typeface="Arial"/>
              <a:sym typeface="Arial"/>
            </a:endParaRPr>
          </a:p>
          <a:p>
            <a:pPr defTabSz="822960">
              <a:buClr>
                <a:srgbClr val="000000"/>
              </a:buClr>
            </a:pPr>
            <a:endParaRPr sz="3360" kern="0">
              <a:solidFill>
                <a:srgbClr val="000000"/>
              </a:solidFill>
              <a:latin typeface="Arial"/>
              <a:cs typeface="Arial"/>
              <a:sym typeface="Arial"/>
            </a:endParaRPr>
          </a:p>
          <a:p>
            <a:pPr defTabSz="822960">
              <a:buClr>
                <a:srgbClr val="000000"/>
              </a:buClr>
            </a:pPr>
            <a:r>
              <a:rPr lang="en-US" sz="3360" kern="0">
                <a:solidFill>
                  <a:srgbClr val="000000"/>
                </a:solidFill>
                <a:latin typeface="Arial"/>
                <a:ea typeface="Arial"/>
                <a:cs typeface="Arial"/>
                <a:sym typeface="Arial"/>
              </a:rPr>
              <a:t> </a:t>
            </a:r>
            <a:r>
              <a:rPr lang="en-US" sz="3360" kern="0">
                <a:solidFill>
                  <a:srgbClr val="000000"/>
                </a:solidFill>
                <a:latin typeface="Arial"/>
                <a:cs typeface="Arial"/>
                <a:sym typeface="Arial"/>
              </a:rPr>
              <a:t> !! INCORRECT !!</a:t>
            </a:r>
            <a:endParaRPr sz="3360" kern="0">
              <a:solidFill>
                <a:srgbClr val="000000"/>
              </a:solidFill>
              <a:latin typeface="Arial"/>
              <a:ea typeface="Arial"/>
              <a:cs typeface="Arial"/>
              <a:sym typeface="Arial"/>
            </a:endParaRPr>
          </a:p>
          <a:p>
            <a:pPr defTabSz="822960">
              <a:buClr>
                <a:srgbClr val="000000"/>
              </a:buClr>
            </a:pPr>
            <a:endParaRPr sz="2599" kern="0">
              <a:solidFill>
                <a:srgbClr val="000000"/>
              </a:solidFill>
              <a:latin typeface="Arial"/>
              <a:ea typeface="Arial"/>
              <a:cs typeface="Arial"/>
              <a:sym typeface="Arial"/>
            </a:endParaRPr>
          </a:p>
        </p:txBody>
      </p:sp>
      <p:pic>
        <p:nvPicPr>
          <p:cNvPr id="154" name="Google Shape;154;p26"/>
          <p:cNvPicPr preferRelativeResize="0"/>
          <p:nvPr/>
        </p:nvPicPr>
        <p:blipFill>
          <a:blip r:embed="rId4">
            <a:alphaModFix/>
          </a:blip>
          <a:stretch>
            <a:fillRect/>
          </a:stretch>
        </p:blipFill>
        <p:spPr>
          <a:xfrm>
            <a:off x="7046828" y="1144103"/>
            <a:ext cx="3543300" cy="4419585"/>
          </a:xfrm>
          <a:prstGeom prst="rect">
            <a:avLst/>
          </a:prstGeom>
          <a:noFill/>
          <a:ln>
            <a:noFill/>
          </a:ln>
        </p:spPr>
      </p:pic>
      <p:sp>
        <p:nvSpPr>
          <p:cNvPr id="155" name="Google Shape;155;p26"/>
          <p:cNvSpPr txBox="1"/>
          <p:nvPr/>
        </p:nvSpPr>
        <p:spPr>
          <a:xfrm>
            <a:off x="7788270" y="5684828"/>
            <a:ext cx="2551410" cy="468630"/>
          </a:xfrm>
          <a:prstGeom prst="rect">
            <a:avLst/>
          </a:prstGeom>
          <a:noFill/>
          <a:ln>
            <a:noFill/>
          </a:ln>
        </p:spPr>
        <p:txBody>
          <a:bodyPr spcFirstLastPara="1" wrap="square" lIns="34290" tIns="34290" rIns="34290" bIns="34290" anchor="t" anchorCtr="0">
            <a:noAutofit/>
          </a:bodyPr>
          <a:lstStyle/>
          <a:p>
            <a:pPr defTabSz="822960">
              <a:lnSpc>
                <a:spcPct val="120192"/>
              </a:lnSpc>
              <a:buClr>
                <a:srgbClr val="000000"/>
              </a:buClr>
            </a:pPr>
            <a:r>
              <a:rPr lang="en-US" sz="1300" kern="0">
                <a:solidFill>
                  <a:srgbClr val="000000"/>
                </a:solidFill>
                <a:latin typeface="Arial"/>
                <a:ea typeface="Arial"/>
                <a:cs typeface="Arial"/>
                <a:sym typeface="Arial"/>
              </a:rPr>
              <a:t>Photo courtesy of ucumari, creative commons, flickr</a:t>
            </a:r>
            <a:endParaRPr sz="1300" kern="0">
              <a:solidFill>
                <a:srgbClr val="000000"/>
              </a:solidFill>
              <a:latin typeface="Arial"/>
              <a:ea typeface="Arial"/>
              <a:cs typeface="Arial"/>
              <a:sym typeface="Arial"/>
            </a:endParaRPr>
          </a:p>
        </p:txBody>
      </p:sp>
      <p:sp>
        <p:nvSpPr>
          <p:cNvPr id="156" name="Google Shape;156;p26"/>
          <p:cNvSpPr txBox="1"/>
          <p:nvPr/>
        </p:nvSpPr>
        <p:spPr>
          <a:xfrm>
            <a:off x="1523955" y="0"/>
            <a:ext cx="9144090" cy="947700"/>
          </a:xfrm>
          <a:prstGeom prst="rect">
            <a:avLst/>
          </a:prstGeom>
          <a:noFill/>
          <a:ln>
            <a:noFill/>
          </a:ln>
        </p:spPr>
        <p:txBody>
          <a:bodyPr spcFirstLastPara="1" wrap="square" lIns="82283" tIns="82283" rIns="82283" bIns="82283" anchor="ctr" anchorCtr="0">
            <a:noAutofit/>
          </a:bodyPr>
          <a:lstStyle/>
          <a:p>
            <a:pPr defTabSz="822960">
              <a:buClr>
                <a:srgbClr val="000000"/>
              </a:buClr>
            </a:pPr>
            <a:r>
              <a:rPr lang="en-US" sz="3420" b="1" kern="0">
                <a:solidFill>
                  <a:srgbClr val="000000"/>
                </a:solidFill>
                <a:latin typeface="Arial"/>
                <a:cs typeface="Arial"/>
                <a:sym typeface="Arial"/>
              </a:rPr>
              <a:t>Ideas that Helped Shape Darwin’s Thinking</a:t>
            </a:r>
            <a:endParaRPr sz="3420" b="1" kern="0">
              <a:solidFill>
                <a:srgbClr val="000000"/>
              </a:solidFill>
              <a:latin typeface="Arial"/>
              <a:cs typeface="Arial"/>
              <a:sym typeface="Arial"/>
            </a:endParaRPr>
          </a:p>
        </p:txBody>
      </p:sp>
    </p:spTree>
    <p:extLst>
      <p:ext uri="{BB962C8B-B14F-4D97-AF65-F5344CB8AC3E}">
        <p14:creationId xmlns:p14="http://schemas.microsoft.com/office/powerpoint/2010/main" val="3324379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1296</Words>
  <Application>Microsoft Office PowerPoint</Application>
  <PresentationFormat>Widescreen</PresentationFormat>
  <Paragraphs>198</Paragraphs>
  <Slides>39</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Calibri Light</vt:lpstr>
      <vt:lpstr>Office Theme</vt:lpstr>
      <vt:lpstr>Custom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Fairweather, Elizabeth B.</dc:creator>
  <cp:lastModifiedBy>Fairweather, Elizabeth B.</cp:lastModifiedBy>
  <cp:revision>1</cp:revision>
  <dcterms:created xsi:type="dcterms:W3CDTF">2019-11-22T16:15:59Z</dcterms:created>
  <dcterms:modified xsi:type="dcterms:W3CDTF">2019-11-22T16:16:21Z</dcterms:modified>
</cp:coreProperties>
</file>