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 id="2147483684" r:id="rId2"/>
    <p:sldMasterId id="2147483701" r:id="rId3"/>
  </p:sldMasterIdLst>
  <p:notesMasterIdLst>
    <p:notesMasterId r:id="rId3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 id="276" r:id="rId25"/>
    <p:sldId id="280" r:id="rId26"/>
    <p:sldId id="278" r:id="rId27"/>
    <p:sldId id="279" r:id="rId28"/>
    <p:sldId id="281" r:id="rId29"/>
    <p:sldId id="282" r:id="rId30"/>
    <p:sldId id="286" r:id="rId31"/>
    <p:sldId id="287" r:id="rId32"/>
    <p:sldId id="288" r:id="rId33"/>
    <p:sldId id="283" r:id="rId34"/>
    <p:sldId id="28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1915" autoAdjust="0"/>
  </p:normalViewPr>
  <p:slideViewPr>
    <p:cSldViewPr snapToGrid="0">
      <p:cViewPr varScale="1">
        <p:scale>
          <a:sx n="76" d="100"/>
          <a:sy n="76" d="100"/>
        </p:scale>
        <p:origin x="15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6EEB-EBE4-4F02-AAD1-D1EE35C53D25}" type="datetimeFigureOut">
              <a:rPr lang="en-US" smtClean="0"/>
              <a:t>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6F467-9576-4FED-A1DC-28C91B355C87}" type="slidenum">
              <a:rPr lang="en-US" smtClean="0"/>
              <a:t>‹#›</a:t>
            </a:fld>
            <a:endParaRPr lang="en-US"/>
          </a:p>
        </p:txBody>
      </p:sp>
    </p:spTree>
    <p:extLst>
      <p:ext uri="{BB962C8B-B14F-4D97-AF65-F5344CB8AC3E}">
        <p14:creationId xmlns:p14="http://schemas.microsoft.com/office/powerpoint/2010/main" val="139421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a:t>
            </a:fld>
            <a:endParaRPr lang="en-US"/>
          </a:p>
        </p:txBody>
      </p:sp>
    </p:spTree>
    <p:extLst>
      <p:ext uri="{BB962C8B-B14F-4D97-AF65-F5344CB8AC3E}">
        <p14:creationId xmlns:p14="http://schemas.microsoft.com/office/powerpoint/2010/main" val="1713569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11</a:t>
            </a:fld>
            <a:endParaRPr lang="en-US"/>
          </a:p>
        </p:txBody>
      </p:sp>
    </p:spTree>
    <p:extLst>
      <p:ext uri="{BB962C8B-B14F-4D97-AF65-F5344CB8AC3E}">
        <p14:creationId xmlns:p14="http://schemas.microsoft.com/office/powerpoint/2010/main" val="3832210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13</a:t>
            </a:fld>
            <a:endParaRPr lang="en-US"/>
          </a:p>
        </p:txBody>
      </p:sp>
    </p:spTree>
    <p:extLst>
      <p:ext uri="{BB962C8B-B14F-4D97-AF65-F5344CB8AC3E}">
        <p14:creationId xmlns:p14="http://schemas.microsoft.com/office/powerpoint/2010/main" val="1126828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14</a:t>
            </a:fld>
            <a:endParaRPr lang="en-US"/>
          </a:p>
        </p:txBody>
      </p:sp>
    </p:spTree>
    <p:extLst>
      <p:ext uri="{BB962C8B-B14F-4D97-AF65-F5344CB8AC3E}">
        <p14:creationId xmlns:p14="http://schemas.microsoft.com/office/powerpoint/2010/main" val="1023674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15</a:t>
            </a:fld>
            <a:endParaRPr lang="en-US"/>
          </a:p>
        </p:txBody>
      </p:sp>
    </p:spTree>
    <p:extLst>
      <p:ext uri="{BB962C8B-B14F-4D97-AF65-F5344CB8AC3E}">
        <p14:creationId xmlns:p14="http://schemas.microsoft.com/office/powerpoint/2010/main" val="4054377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16</a:t>
            </a:fld>
            <a:endParaRPr lang="en-US"/>
          </a:p>
        </p:txBody>
      </p:sp>
    </p:spTree>
    <p:extLst>
      <p:ext uri="{BB962C8B-B14F-4D97-AF65-F5344CB8AC3E}">
        <p14:creationId xmlns:p14="http://schemas.microsoft.com/office/powerpoint/2010/main" val="357449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17</a:t>
            </a:fld>
            <a:endParaRPr lang="en-US"/>
          </a:p>
        </p:txBody>
      </p:sp>
    </p:spTree>
    <p:extLst>
      <p:ext uri="{BB962C8B-B14F-4D97-AF65-F5344CB8AC3E}">
        <p14:creationId xmlns:p14="http://schemas.microsoft.com/office/powerpoint/2010/main" val="1798687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18</a:t>
            </a:fld>
            <a:endParaRPr lang="en-US"/>
          </a:p>
        </p:txBody>
      </p:sp>
    </p:spTree>
    <p:extLst>
      <p:ext uri="{BB962C8B-B14F-4D97-AF65-F5344CB8AC3E}">
        <p14:creationId xmlns:p14="http://schemas.microsoft.com/office/powerpoint/2010/main" val="3578573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19</a:t>
            </a:fld>
            <a:endParaRPr lang="en-US"/>
          </a:p>
        </p:txBody>
      </p:sp>
    </p:spTree>
    <p:extLst>
      <p:ext uri="{BB962C8B-B14F-4D97-AF65-F5344CB8AC3E}">
        <p14:creationId xmlns:p14="http://schemas.microsoft.com/office/powerpoint/2010/main" val="129886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20</a:t>
            </a:fld>
            <a:endParaRPr lang="en-US"/>
          </a:p>
        </p:txBody>
      </p:sp>
    </p:spTree>
    <p:extLst>
      <p:ext uri="{BB962C8B-B14F-4D97-AF65-F5344CB8AC3E}">
        <p14:creationId xmlns:p14="http://schemas.microsoft.com/office/powerpoint/2010/main" val="123575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21</a:t>
            </a:fld>
            <a:endParaRPr lang="en-US"/>
          </a:p>
        </p:txBody>
      </p:sp>
    </p:spTree>
    <p:extLst>
      <p:ext uri="{BB962C8B-B14F-4D97-AF65-F5344CB8AC3E}">
        <p14:creationId xmlns:p14="http://schemas.microsoft.com/office/powerpoint/2010/main" val="103180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3</a:t>
            </a:fld>
            <a:endParaRPr lang="en-US"/>
          </a:p>
        </p:txBody>
      </p:sp>
    </p:spTree>
    <p:extLst>
      <p:ext uri="{BB962C8B-B14F-4D97-AF65-F5344CB8AC3E}">
        <p14:creationId xmlns:p14="http://schemas.microsoft.com/office/powerpoint/2010/main" val="28530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22</a:t>
            </a:fld>
            <a:endParaRPr lang="en-US"/>
          </a:p>
        </p:txBody>
      </p:sp>
    </p:spTree>
    <p:extLst>
      <p:ext uri="{BB962C8B-B14F-4D97-AF65-F5344CB8AC3E}">
        <p14:creationId xmlns:p14="http://schemas.microsoft.com/office/powerpoint/2010/main" val="3774164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23</a:t>
            </a:fld>
            <a:endParaRPr lang="en-US"/>
          </a:p>
        </p:txBody>
      </p:sp>
    </p:spTree>
    <p:extLst>
      <p:ext uri="{BB962C8B-B14F-4D97-AF65-F5344CB8AC3E}">
        <p14:creationId xmlns:p14="http://schemas.microsoft.com/office/powerpoint/2010/main" val="643068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24</a:t>
            </a:fld>
            <a:endParaRPr lang="en-US"/>
          </a:p>
        </p:txBody>
      </p:sp>
    </p:spTree>
    <p:extLst>
      <p:ext uri="{BB962C8B-B14F-4D97-AF65-F5344CB8AC3E}">
        <p14:creationId xmlns:p14="http://schemas.microsoft.com/office/powerpoint/2010/main" val="3050483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a:t>
            </a:r>
            <a:endParaRPr lang="en-US"/>
          </a:p>
        </p:txBody>
      </p:sp>
      <p:sp>
        <p:nvSpPr>
          <p:cNvPr id="4" name="Slide Number Placeholder 3"/>
          <p:cNvSpPr>
            <a:spLocks noGrp="1"/>
          </p:cNvSpPr>
          <p:nvPr>
            <p:ph type="sldNum" sz="quarter" idx="10"/>
          </p:nvPr>
        </p:nvSpPr>
        <p:spPr/>
        <p:txBody>
          <a:bodyPr/>
          <a:lstStyle/>
          <a:p>
            <a:fld id="{BA76F467-9576-4FED-A1DC-28C91B355C87}" type="slidenum">
              <a:rPr lang="en-US" smtClean="0"/>
              <a:t>25</a:t>
            </a:fld>
            <a:endParaRPr lang="en-US"/>
          </a:p>
        </p:txBody>
      </p:sp>
    </p:spTree>
    <p:extLst>
      <p:ext uri="{BB962C8B-B14F-4D97-AF65-F5344CB8AC3E}">
        <p14:creationId xmlns:p14="http://schemas.microsoft.com/office/powerpoint/2010/main" val="1634886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26</a:t>
            </a:fld>
            <a:endParaRPr lang="en-US"/>
          </a:p>
        </p:txBody>
      </p:sp>
    </p:spTree>
    <p:extLst>
      <p:ext uri="{BB962C8B-B14F-4D97-AF65-F5344CB8AC3E}">
        <p14:creationId xmlns:p14="http://schemas.microsoft.com/office/powerpoint/2010/main" val="835100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27</a:t>
            </a:fld>
            <a:endParaRPr lang="en-US"/>
          </a:p>
        </p:txBody>
      </p:sp>
    </p:spTree>
    <p:extLst>
      <p:ext uri="{BB962C8B-B14F-4D97-AF65-F5344CB8AC3E}">
        <p14:creationId xmlns:p14="http://schemas.microsoft.com/office/powerpoint/2010/main" val="3196439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28</a:t>
            </a:fld>
            <a:endParaRPr lang="en-US"/>
          </a:p>
        </p:txBody>
      </p:sp>
    </p:spTree>
    <p:extLst>
      <p:ext uri="{BB962C8B-B14F-4D97-AF65-F5344CB8AC3E}">
        <p14:creationId xmlns:p14="http://schemas.microsoft.com/office/powerpoint/2010/main" val="35528970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31</a:t>
            </a:fld>
            <a:endParaRPr lang="en-US"/>
          </a:p>
        </p:txBody>
      </p:sp>
    </p:spTree>
    <p:extLst>
      <p:ext uri="{BB962C8B-B14F-4D97-AF65-F5344CB8AC3E}">
        <p14:creationId xmlns:p14="http://schemas.microsoft.com/office/powerpoint/2010/main" val="1540357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4</a:t>
            </a:fld>
            <a:endParaRPr lang="en-US"/>
          </a:p>
        </p:txBody>
      </p:sp>
    </p:spTree>
    <p:extLst>
      <p:ext uri="{BB962C8B-B14F-4D97-AF65-F5344CB8AC3E}">
        <p14:creationId xmlns:p14="http://schemas.microsoft.com/office/powerpoint/2010/main" val="989641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5</a:t>
            </a:fld>
            <a:endParaRPr lang="en-US"/>
          </a:p>
        </p:txBody>
      </p:sp>
    </p:spTree>
    <p:extLst>
      <p:ext uri="{BB962C8B-B14F-4D97-AF65-F5344CB8AC3E}">
        <p14:creationId xmlns:p14="http://schemas.microsoft.com/office/powerpoint/2010/main" val="1762375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6</a:t>
            </a:fld>
            <a:endParaRPr lang="en-US"/>
          </a:p>
        </p:txBody>
      </p:sp>
    </p:spTree>
    <p:extLst>
      <p:ext uri="{BB962C8B-B14F-4D97-AF65-F5344CB8AC3E}">
        <p14:creationId xmlns:p14="http://schemas.microsoft.com/office/powerpoint/2010/main" val="4278850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7</a:t>
            </a:fld>
            <a:endParaRPr lang="en-US"/>
          </a:p>
        </p:txBody>
      </p:sp>
    </p:spTree>
    <p:extLst>
      <p:ext uri="{BB962C8B-B14F-4D97-AF65-F5344CB8AC3E}">
        <p14:creationId xmlns:p14="http://schemas.microsoft.com/office/powerpoint/2010/main" val="1158153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8</a:t>
            </a:fld>
            <a:endParaRPr lang="en-US"/>
          </a:p>
        </p:txBody>
      </p:sp>
    </p:spTree>
    <p:extLst>
      <p:ext uri="{BB962C8B-B14F-4D97-AF65-F5344CB8AC3E}">
        <p14:creationId xmlns:p14="http://schemas.microsoft.com/office/powerpoint/2010/main" val="197285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9</a:t>
            </a:fld>
            <a:endParaRPr lang="en-US"/>
          </a:p>
        </p:txBody>
      </p:sp>
    </p:spTree>
    <p:extLst>
      <p:ext uri="{BB962C8B-B14F-4D97-AF65-F5344CB8AC3E}">
        <p14:creationId xmlns:p14="http://schemas.microsoft.com/office/powerpoint/2010/main" val="4208985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BA76F467-9576-4FED-A1DC-28C91B355C87}" type="slidenum">
              <a:rPr lang="en-US" smtClean="0"/>
              <a:t>10</a:t>
            </a:fld>
            <a:endParaRPr lang="en-US"/>
          </a:p>
        </p:txBody>
      </p:sp>
    </p:spTree>
    <p:extLst>
      <p:ext uri="{BB962C8B-B14F-4D97-AF65-F5344CB8AC3E}">
        <p14:creationId xmlns:p14="http://schemas.microsoft.com/office/powerpoint/2010/main" val="3369753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965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34483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35723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54567-0DE4-3F47-BF90-CB84690072F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4237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415247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942844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9319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3660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6045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59959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069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041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3771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8116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73692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36595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5253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18C79C5D-2A6F-F04D-97DA-BEF2467B64E4}" type="datetimeFigureOut">
              <a:rPr lang="en-US" smtClean="0"/>
              <a:pPr/>
              <a:t>1/9/2019</a:t>
            </a:fld>
            <a:endParaRPr lang="en-US" dirty="0"/>
          </a:p>
        </p:txBody>
      </p:sp>
    </p:spTree>
    <p:extLst>
      <p:ext uri="{BB962C8B-B14F-4D97-AF65-F5344CB8AC3E}">
        <p14:creationId xmlns:p14="http://schemas.microsoft.com/office/powerpoint/2010/main" val="3866270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211846"/>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3229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54567-0DE4-3F47-BF90-CB84690072F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09440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365956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61455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9669060"/>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35871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02789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88951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11828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92217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63098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0196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62178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210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70651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93863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8145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3230389"/>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15598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54567-0DE4-3F47-BF90-CB84690072F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42535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6211812"/>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8415661"/>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33658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291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845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472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756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363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637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1/9/2019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24386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1/9/2019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93140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1/9/2019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875755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sldNum="0" hdr="0" ft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Living Organisms</a:t>
            </a:r>
            <a:endParaRPr lang="en-US" sz="7200" dirty="0"/>
          </a:p>
        </p:txBody>
      </p:sp>
    </p:spTree>
    <p:extLst>
      <p:ext uri="{BB962C8B-B14F-4D97-AF65-F5344CB8AC3E}">
        <p14:creationId xmlns:p14="http://schemas.microsoft.com/office/powerpoint/2010/main" val="4168964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sexual reproduction and asexual reproduction different?</a:t>
            </a:r>
          </a:p>
        </p:txBody>
      </p:sp>
      <p:sp>
        <p:nvSpPr>
          <p:cNvPr id="3" name="Content Placeholder 2"/>
          <p:cNvSpPr>
            <a:spLocks noGrp="1"/>
          </p:cNvSpPr>
          <p:nvPr>
            <p:ph idx="1"/>
          </p:nvPr>
        </p:nvSpPr>
        <p:spPr>
          <a:xfrm>
            <a:off x="209005" y="1930400"/>
            <a:ext cx="10032274" cy="3880773"/>
          </a:xfrm>
        </p:spPr>
        <p:txBody>
          <a:bodyPr>
            <a:noAutofit/>
          </a:bodyPr>
          <a:lstStyle/>
          <a:p>
            <a:r>
              <a:rPr lang="en-US" sz="2400" dirty="0" smtClean="0"/>
              <a:t>A</a:t>
            </a:r>
            <a:r>
              <a:rPr lang="en-US" sz="2400" dirty="0"/>
              <a:t>. Sexual reproduction produces offspring identical to the parents, but asexual reproduction produces offspring with traits from both parents</a:t>
            </a:r>
            <a:r>
              <a:rPr lang="en-US" sz="2400" dirty="0" smtClean="0"/>
              <a:t>.</a:t>
            </a:r>
          </a:p>
          <a:p>
            <a:r>
              <a:rPr lang="en-US" sz="2400" dirty="0" smtClean="0"/>
              <a:t> </a:t>
            </a:r>
            <a:r>
              <a:rPr lang="en-US" sz="2400" dirty="0"/>
              <a:t>B. Asexual reproduction produces offspring identical to the parents, but sexual reproduction produces offspring with traits from both parents</a:t>
            </a:r>
            <a:r>
              <a:rPr lang="en-US" sz="2400" dirty="0" smtClean="0"/>
              <a:t>.</a:t>
            </a:r>
          </a:p>
          <a:p>
            <a:r>
              <a:rPr lang="en-US" sz="2400" dirty="0" smtClean="0"/>
              <a:t> </a:t>
            </a:r>
            <a:r>
              <a:rPr lang="en-US" sz="2400" dirty="0"/>
              <a:t>C. Sexual reproduction only occurs in multicellular organisms, but asexual reproduction only occurs in unicellular organisms</a:t>
            </a:r>
            <a:r>
              <a:rPr lang="en-US" sz="2400" dirty="0" smtClean="0"/>
              <a:t>.</a:t>
            </a:r>
          </a:p>
          <a:p>
            <a:r>
              <a:rPr lang="en-US" sz="2400" dirty="0" smtClean="0"/>
              <a:t> </a:t>
            </a:r>
            <a:r>
              <a:rPr lang="en-US" sz="2400" dirty="0"/>
              <a:t>D. Asexual reproduction only occurs in multicellular organisms, but sexual reproduction only occurs in unicellular organisms.</a:t>
            </a:r>
          </a:p>
        </p:txBody>
      </p:sp>
    </p:spTree>
    <p:extLst>
      <p:ext uri="{BB962C8B-B14F-4D97-AF65-F5344CB8AC3E}">
        <p14:creationId xmlns:p14="http://schemas.microsoft.com/office/powerpoint/2010/main" val="1813778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269965"/>
            <a:ext cx="9091122" cy="1320800"/>
          </a:xfrm>
        </p:spPr>
        <p:txBody>
          <a:bodyPr>
            <a:noAutofit/>
          </a:bodyPr>
          <a:lstStyle/>
          <a:p>
            <a:r>
              <a:rPr lang="en-US" sz="4000" dirty="0"/>
              <a:t>Which is an example of an adaptation required for living in terrestrial environments?</a:t>
            </a:r>
          </a:p>
        </p:txBody>
      </p:sp>
      <p:sp>
        <p:nvSpPr>
          <p:cNvPr id="3" name="Content Placeholder 2"/>
          <p:cNvSpPr>
            <a:spLocks noGrp="1"/>
          </p:cNvSpPr>
          <p:nvPr>
            <p:ph idx="1"/>
          </p:nvPr>
        </p:nvSpPr>
        <p:spPr>
          <a:xfrm>
            <a:off x="677334" y="2395721"/>
            <a:ext cx="8596668" cy="3880773"/>
          </a:xfrm>
        </p:spPr>
        <p:txBody>
          <a:bodyPr>
            <a:normAutofit/>
          </a:bodyPr>
          <a:lstStyle/>
          <a:p>
            <a:r>
              <a:rPr lang="en-US" sz="3600" dirty="0" smtClean="0"/>
              <a:t>A</a:t>
            </a:r>
            <a:r>
              <a:rPr lang="en-US" sz="3600" dirty="0"/>
              <a:t>. gills </a:t>
            </a:r>
            <a:endParaRPr lang="en-US" sz="3600" dirty="0" smtClean="0"/>
          </a:p>
          <a:p>
            <a:r>
              <a:rPr lang="en-US" sz="3600" dirty="0" smtClean="0"/>
              <a:t>B</a:t>
            </a:r>
            <a:r>
              <a:rPr lang="en-US" sz="3600" dirty="0"/>
              <a:t>. swim bladder </a:t>
            </a:r>
            <a:endParaRPr lang="en-US" sz="3600" dirty="0" smtClean="0"/>
          </a:p>
          <a:p>
            <a:r>
              <a:rPr lang="en-US" sz="3600" dirty="0" smtClean="0"/>
              <a:t>C</a:t>
            </a:r>
            <a:r>
              <a:rPr lang="en-US" sz="3600" dirty="0"/>
              <a:t>. tough, scaly skin </a:t>
            </a:r>
            <a:endParaRPr lang="en-US" sz="3600" dirty="0" smtClean="0"/>
          </a:p>
          <a:p>
            <a:r>
              <a:rPr lang="en-US" sz="3600" dirty="0" smtClean="0"/>
              <a:t>D</a:t>
            </a:r>
            <a:r>
              <a:rPr lang="en-US" sz="3600" dirty="0"/>
              <a:t>. eggs with a jelly coat</a:t>
            </a:r>
          </a:p>
        </p:txBody>
      </p:sp>
    </p:spTree>
    <p:extLst>
      <p:ext uri="{BB962C8B-B14F-4D97-AF65-F5344CB8AC3E}">
        <p14:creationId xmlns:p14="http://schemas.microsoft.com/office/powerpoint/2010/main" val="3282973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05" y="2908662"/>
            <a:ext cx="8596668" cy="1320800"/>
          </a:xfrm>
        </p:spPr>
        <p:txBody>
          <a:bodyPr/>
          <a:lstStyle/>
          <a:p>
            <a:pPr algn="r"/>
            <a:r>
              <a:rPr lang="en-US" sz="7200" dirty="0" smtClean="0"/>
              <a:t>Ecology</a:t>
            </a:r>
            <a:endParaRPr lang="en-US" dirty="0"/>
          </a:p>
        </p:txBody>
      </p:sp>
    </p:spTree>
    <p:extLst>
      <p:ext uri="{BB962C8B-B14F-4D97-AF65-F5344CB8AC3E}">
        <p14:creationId xmlns:p14="http://schemas.microsoft.com/office/powerpoint/2010/main" val="2006274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would most likely be the result of a worldwide decline in nitrogen fixing bacteria?</a:t>
            </a:r>
          </a:p>
        </p:txBody>
      </p:sp>
      <p:sp>
        <p:nvSpPr>
          <p:cNvPr id="3" name="Content Placeholder 2"/>
          <p:cNvSpPr>
            <a:spLocks noGrp="1"/>
          </p:cNvSpPr>
          <p:nvPr>
            <p:ph idx="1"/>
          </p:nvPr>
        </p:nvSpPr>
        <p:spPr/>
        <p:txBody>
          <a:bodyPr>
            <a:normAutofit/>
          </a:bodyPr>
          <a:lstStyle/>
          <a:p>
            <a:r>
              <a:rPr lang="en-US" sz="3200" dirty="0" smtClean="0"/>
              <a:t>A</a:t>
            </a:r>
            <a:r>
              <a:rPr lang="en-US" sz="3200" dirty="0"/>
              <a:t>. a decrease in usable oxygen </a:t>
            </a:r>
            <a:r>
              <a:rPr lang="en-US" sz="3200" dirty="0" smtClean="0"/>
              <a:t>worldwide</a:t>
            </a:r>
          </a:p>
          <a:p>
            <a:r>
              <a:rPr lang="en-US" sz="3200" dirty="0" smtClean="0"/>
              <a:t> </a:t>
            </a:r>
            <a:r>
              <a:rPr lang="en-US" sz="3200" dirty="0"/>
              <a:t>B. an increase in denitrification </a:t>
            </a:r>
            <a:r>
              <a:rPr lang="en-US" sz="3200" dirty="0" smtClean="0"/>
              <a:t>worldwide</a:t>
            </a:r>
          </a:p>
          <a:p>
            <a:r>
              <a:rPr lang="en-US" sz="3200" dirty="0" smtClean="0"/>
              <a:t> </a:t>
            </a:r>
            <a:r>
              <a:rPr lang="en-US" sz="3200" dirty="0"/>
              <a:t>C. a decrease in usable nitrogen </a:t>
            </a:r>
            <a:r>
              <a:rPr lang="en-US" sz="3200" dirty="0" smtClean="0"/>
              <a:t>worldwide</a:t>
            </a:r>
          </a:p>
          <a:p>
            <a:r>
              <a:rPr lang="en-US" sz="3200" dirty="0" smtClean="0"/>
              <a:t> </a:t>
            </a:r>
            <a:r>
              <a:rPr lang="en-US" sz="3200" dirty="0"/>
              <a:t>D. an increase in the protein production by all plant species.</a:t>
            </a:r>
          </a:p>
        </p:txBody>
      </p:sp>
    </p:spTree>
    <p:extLst>
      <p:ext uri="{BB962C8B-B14F-4D97-AF65-F5344CB8AC3E}">
        <p14:creationId xmlns:p14="http://schemas.microsoft.com/office/powerpoint/2010/main" val="1773041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7" y="322217"/>
            <a:ext cx="8596668" cy="1320800"/>
          </a:xfrm>
        </p:spPr>
        <p:txBody>
          <a:bodyPr>
            <a:normAutofit/>
          </a:bodyPr>
          <a:lstStyle/>
          <a:p>
            <a:r>
              <a:rPr lang="en-US" sz="4000" dirty="0"/>
              <a:t>Which has the greatest impact on the rate of </a:t>
            </a:r>
            <a:r>
              <a:rPr lang="en-US" sz="4000" dirty="0" smtClean="0"/>
              <a:t>photosynthesis?</a:t>
            </a:r>
            <a:endParaRPr lang="en-US" sz="4000" dirty="0"/>
          </a:p>
        </p:txBody>
      </p:sp>
      <p:sp>
        <p:nvSpPr>
          <p:cNvPr id="3" name="Content Placeholder 2"/>
          <p:cNvSpPr>
            <a:spLocks noGrp="1"/>
          </p:cNvSpPr>
          <p:nvPr>
            <p:ph idx="1"/>
          </p:nvPr>
        </p:nvSpPr>
        <p:spPr>
          <a:xfrm>
            <a:off x="285447" y="1930400"/>
            <a:ext cx="9276563" cy="3880773"/>
          </a:xfrm>
        </p:spPr>
        <p:txBody>
          <a:bodyPr>
            <a:noAutofit/>
          </a:bodyPr>
          <a:lstStyle/>
          <a:p>
            <a:r>
              <a:rPr lang="en-US" sz="3200" dirty="0" smtClean="0"/>
              <a:t>A</a:t>
            </a:r>
            <a:r>
              <a:rPr lang="en-US" sz="3200" dirty="0"/>
              <a:t>. the amount of oxygen present in the </a:t>
            </a:r>
            <a:r>
              <a:rPr lang="en-US" sz="3200" dirty="0" err="1"/>
              <a:t>atomsphere</a:t>
            </a:r>
            <a:r>
              <a:rPr lang="en-US" sz="3200" dirty="0"/>
              <a:t>. </a:t>
            </a:r>
            <a:endParaRPr lang="en-US" sz="3200" dirty="0" smtClean="0"/>
          </a:p>
          <a:p>
            <a:r>
              <a:rPr lang="en-US" sz="3200" dirty="0" smtClean="0"/>
              <a:t>B</a:t>
            </a:r>
            <a:r>
              <a:rPr lang="en-US" sz="3200" dirty="0"/>
              <a:t>. the rate of aerobic respiration in a plant's cells</a:t>
            </a:r>
            <a:r>
              <a:rPr lang="en-US" sz="3200" dirty="0" smtClean="0"/>
              <a:t>.</a:t>
            </a:r>
          </a:p>
          <a:p>
            <a:r>
              <a:rPr lang="en-US" sz="3200" dirty="0" smtClean="0"/>
              <a:t> </a:t>
            </a:r>
            <a:r>
              <a:rPr lang="en-US" sz="3200" dirty="0"/>
              <a:t>C. the rate of anaerobic respiration in a plant's cells. </a:t>
            </a:r>
            <a:endParaRPr lang="en-US" sz="3200" dirty="0" smtClean="0"/>
          </a:p>
          <a:p>
            <a:r>
              <a:rPr lang="en-US" sz="3200" dirty="0" smtClean="0"/>
              <a:t>D</a:t>
            </a:r>
            <a:r>
              <a:rPr lang="en-US" sz="3200" dirty="0"/>
              <a:t>. the amount of carbon dioxide present in the atmosphere.</a:t>
            </a:r>
          </a:p>
        </p:txBody>
      </p:sp>
    </p:spTree>
    <p:extLst>
      <p:ext uri="{BB962C8B-B14F-4D97-AF65-F5344CB8AC3E}">
        <p14:creationId xmlns:p14="http://schemas.microsoft.com/office/powerpoint/2010/main" val="1244794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relationship between a community and a population?</a:t>
            </a:r>
          </a:p>
        </p:txBody>
      </p:sp>
      <p:sp>
        <p:nvSpPr>
          <p:cNvPr id="3" name="Content Placeholder 2"/>
          <p:cNvSpPr>
            <a:spLocks noGrp="1"/>
          </p:cNvSpPr>
          <p:nvPr>
            <p:ph idx="1"/>
          </p:nvPr>
        </p:nvSpPr>
        <p:spPr>
          <a:xfrm>
            <a:off x="299165" y="1930400"/>
            <a:ext cx="9353005" cy="3880773"/>
          </a:xfrm>
        </p:spPr>
        <p:txBody>
          <a:bodyPr>
            <a:noAutofit/>
          </a:bodyPr>
          <a:lstStyle/>
          <a:p>
            <a:r>
              <a:rPr lang="en-US" sz="2400" dirty="0" smtClean="0"/>
              <a:t>A</a:t>
            </a:r>
            <a:r>
              <a:rPr lang="en-US" sz="2400" dirty="0"/>
              <a:t>. The population size of organisms in a population is larger than in a community of organisms</a:t>
            </a:r>
            <a:r>
              <a:rPr lang="en-US" sz="2400" dirty="0" smtClean="0"/>
              <a:t>.</a:t>
            </a:r>
          </a:p>
          <a:p>
            <a:r>
              <a:rPr lang="en-US" sz="2400" dirty="0" smtClean="0"/>
              <a:t> </a:t>
            </a:r>
            <a:r>
              <a:rPr lang="en-US" sz="2400" dirty="0"/>
              <a:t>B. A community consists of members of the same species living in different areas but in a </a:t>
            </a:r>
            <a:r>
              <a:rPr lang="en-US" sz="2400" dirty="0" smtClean="0"/>
              <a:t>population </a:t>
            </a:r>
            <a:r>
              <a:rPr lang="en-US" sz="2400" dirty="0"/>
              <a:t>they all live in the same area</a:t>
            </a:r>
            <a:r>
              <a:rPr lang="en-US" sz="2400" dirty="0" smtClean="0"/>
              <a:t>.</a:t>
            </a:r>
          </a:p>
          <a:p>
            <a:r>
              <a:rPr lang="en-US" sz="2400" dirty="0" smtClean="0"/>
              <a:t> </a:t>
            </a:r>
            <a:r>
              <a:rPr lang="en-US" sz="2400" dirty="0"/>
              <a:t>C. A population of organisms is defined a group of interacting communities all living in the same geographic area</a:t>
            </a:r>
            <a:r>
              <a:rPr lang="en-US" sz="2400" dirty="0" smtClean="0"/>
              <a:t>.</a:t>
            </a:r>
          </a:p>
          <a:p>
            <a:r>
              <a:rPr lang="en-US" sz="2400" dirty="0" smtClean="0"/>
              <a:t> </a:t>
            </a:r>
            <a:r>
              <a:rPr lang="en-US" sz="2400" dirty="0"/>
              <a:t>D. A community of organisms is defined as a group of populations all living in the same geographic range.</a:t>
            </a:r>
          </a:p>
        </p:txBody>
      </p:sp>
    </p:spTree>
    <p:extLst>
      <p:ext uri="{BB962C8B-B14F-4D97-AF65-F5344CB8AC3E}">
        <p14:creationId xmlns:p14="http://schemas.microsoft.com/office/powerpoint/2010/main" val="1649609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normAutofit fontScale="90000"/>
          </a:bodyPr>
          <a:lstStyle/>
          <a:p>
            <a:r>
              <a:rPr lang="en-US" dirty="0"/>
              <a:t>The diagram below displays a graph of Lynx and Hare populations: Based on the graph, what keeps the lynx population from experiencing constant growth?</a:t>
            </a:r>
          </a:p>
        </p:txBody>
      </p:sp>
      <p:sp>
        <p:nvSpPr>
          <p:cNvPr id="3" name="Content Placeholder 2"/>
          <p:cNvSpPr>
            <a:spLocks noGrp="1"/>
          </p:cNvSpPr>
          <p:nvPr>
            <p:ph idx="1"/>
          </p:nvPr>
        </p:nvSpPr>
        <p:spPr>
          <a:xfrm>
            <a:off x="311574" y="2108337"/>
            <a:ext cx="8596668" cy="3880773"/>
          </a:xfrm>
        </p:spPr>
        <p:txBody>
          <a:bodyPr/>
          <a:lstStyle/>
          <a:p>
            <a:r>
              <a:rPr lang="en-US" sz="3200" dirty="0" smtClean="0"/>
              <a:t>A</a:t>
            </a:r>
            <a:r>
              <a:rPr lang="en-US" sz="2800" dirty="0"/>
              <a:t>. The fluctuation in the hare population size</a:t>
            </a:r>
            <a:r>
              <a:rPr lang="en-US" sz="2800" dirty="0" smtClean="0"/>
              <a:t>.</a:t>
            </a:r>
          </a:p>
          <a:p>
            <a:r>
              <a:rPr lang="en-US" sz="2800" dirty="0" smtClean="0"/>
              <a:t> </a:t>
            </a:r>
            <a:r>
              <a:rPr lang="en-US" sz="2800" dirty="0"/>
              <a:t>B. A vegetarian diet</a:t>
            </a:r>
            <a:r>
              <a:rPr lang="en-US" sz="2800" dirty="0" smtClean="0"/>
              <a:t>.</a:t>
            </a:r>
          </a:p>
          <a:p>
            <a:r>
              <a:rPr lang="en-US" sz="2800" dirty="0" smtClean="0"/>
              <a:t> </a:t>
            </a:r>
            <a:r>
              <a:rPr lang="en-US" sz="2800" dirty="0"/>
              <a:t>C. The </a:t>
            </a:r>
            <a:r>
              <a:rPr lang="en-US" sz="2800" dirty="0" err="1"/>
              <a:t>expontential</a:t>
            </a:r>
            <a:r>
              <a:rPr lang="en-US" sz="2800" dirty="0"/>
              <a:t> growth of the hare population</a:t>
            </a:r>
            <a:r>
              <a:rPr lang="en-US" sz="2800" dirty="0" smtClean="0"/>
              <a:t>.</a:t>
            </a:r>
          </a:p>
          <a:p>
            <a:r>
              <a:rPr lang="en-US" sz="2800" dirty="0" smtClean="0"/>
              <a:t> </a:t>
            </a:r>
            <a:r>
              <a:rPr lang="en-US" sz="2800" dirty="0"/>
              <a:t>D. Competition with other predators for the hare as a prey species.</a:t>
            </a:r>
          </a:p>
        </p:txBody>
      </p:sp>
      <p:pic>
        <p:nvPicPr>
          <p:cNvPr id="4" name="Picture 3"/>
          <p:cNvPicPr>
            <a:picLocks noChangeAspect="1"/>
          </p:cNvPicPr>
          <p:nvPr/>
        </p:nvPicPr>
        <p:blipFill>
          <a:blip r:embed="rId3"/>
          <a:stretch>
            <a:fillRect/>
          </a:stretch>
        </p:blipFill>
        <p:spPr>
          <a:xfrm>
            <a:off x="8318007" y="143805"/>
            <a:ext cx="3873993" cy="2353989"/>
          </a:xfrm>
          <a:prstGeom prst="rect">
            <a:avLst/>
          </a:prstGeom>
        </p:spPr>
      </p:pic>
    </p:spTree>
    <p:extLst>
      <p:ext uri="{BB962C8B-B14F-4D97-AF65-F5344CB8AC3E}">
        <p14:creationId xmlns:p14="http://schemas.microsoft.com/office/powerpoint/2010/main" val="141150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588137" cy="1320800"/>
          </a:xfrm>
        </p:spPr>
        <p:txBody>
          <a:bodyPr>
            <a:noAutofit/>
          </a:bodyPr>
          <a:lstStyle/>
          <a:p>
            <a:r>
              <a:rPr lang="en-US" sz="4000" dirty="0"/>
              <a:t>Which describes the impact predators have on the population growth of the prey?</a:t>
            </a:r>
          </a:p>
        </p:txBody>
      </p:sp>
      <p:sp>
        <p:nvSpPr>
          <p:cNvPr id="3" name="Content Placeholder 2"/>
          <p:cNvSpPr>
            <a:spLocks noGrp="1"/>
          </p:cNvSpPr>
          <p:nvPr>
            <p:ph idx="1"/>
          </p:nvPr>
        </p:nvSpPr>
        <p:spPr>
          <a:xfrm>
            <a:off x="0" y="1930400"/>
            <a:ext cx="9980023" cy="3880773"/>
          </a:xfrm>
        </p:spPr>
        <p:txBody>
          <a:bodyPr>
            <a:noAutofit/>
          </a:bodyPr>
          <a:lstStyle/>
          <a:p>
            <a:r>
              <a:rPr lang="en-US" sz="2800" dirty="0" smtClean="0"/>
              <a:t>A</a:t>
            </a:r>
            <a:r>
              <a:rPr lang="en-US" sz="2800" dirty="0"/>
              <a:t>. Predators aid in maintaining the prey population</a:t>
            </a:r>
            <a:r>
              <a:rPr lang="en-US" sz="2800" dirty="0" smtClean="0"/>
              <a:t>.</a:t>
            </a:r>
          </a:p>
          <a:p>
            <a:r>
              <a:rPr lang="en-US" sz="2800" dirty="0" smtClean="0"/>
              <a:t> </a:t>
            </a:r>
            <a:r>
              <a:rPr lang="en-US" sz="2800" dirty="0"/>
              <a:t>B. Predators only increase the prey population growth. </a:t>
            </a:r>
            <a:endParaRPr lang="en-US" sz="2800" dirty="0" smtClean="0"/>
          </a:p>
          <a:p>
            <a:r>
              <a:rPr lang="en-US" sz="2800" dirty="0" smtClean="0"/>
              <a:t>C</a:t>
            </a:r>
            <a:r>
              <a:rPr lang="en-US" sz="2800" dirty="0"/>
              <a:t>. Predators drastically decrease the prey population growth only</a:t>
            </a:r>
            <a:r>
              <a:rPr lang="en-US" sz="2800" dirty="0" smtClean="0"/>
              <a:t>.</a:t>
            </a:r>
          </a:p>
          <a:p>
            <a:r>
              <a:rPr lang="en-US" sz="2800" dirty="0" smtClean="0"/>
              <a:t> </a:t>
            </a:r>
            <a:r>
              <a:rPr lang="en-US" sz="2800" dirty="0"/>
              <a:t>D. Predators have no impact on the growth or decline of prey populations.</a:t>
            </a:r>
          </a:p>
        </p:txBody>
      </p:sp>
    </p:spTree>
    <p:extLst>
      <p:ext uri="{BB962C8B-B14F-4D97-AF65-F5344CB8AC3E}">
        <p14:creationId xmlns:p14="http://schemas.microsoft.com/office/powerpoint/2010/main" val="3234998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457509" cy="1320800"/>
          </a:xfrm>
        </p:spPr>
        <p:txBody>
          <a:bodyPr>
            <a:normAutofit fontScale="90000"/>
          </a:bodyPr>
          <a:lstStyle/>
          <a:p>
            <a:r>
              <a:rPr lang="en-US" dirty="0"/>
              <a:t>Which statement is a valid inference that can be made if human population continues to grow a rate similar to that shown between 1000 AD and 2010 AD?</a:t>
            </a:r>
          </a:p>
        </p:txBody>
      </p:sp>
      <p:sp>
        <p:nvSpPr>
          <p:cNvPr id="3" name="Content Placeholder 2"/>
          <p:cNvSpPr>
            <a:spLocks noGrp="1"/>
          </p:cNvSpPr>
          <p:nvPr>
            <p:ph idx="1"/>
          </p:nvPr>
        </p:nvSpPr>
        <p:spPr>
          <a:xfrm>
            <a:off x="-1" y="2108338"/>
            <a:ext cx="9744891" cy="3880773"/>
          </a:xfrm>
        </p:spPr>
        <p:txBody>
          <a:bodyPr>
            <a:normAutofit/>
          </a:bodyPr>
          <a:lstStyle/>
          <a:p>
            <a:r>
              <a:rPr lang="en-US" sz="2400" dirty="0" smtClean="0"/>
              <a:t>A</a:t>
            </a:r>
            <a:r>
              <a:rPr lang="en-US" sz="2400" dirty="0"/>
              <a:t>. Future ecosystems will be extremely stressed and many animal habitats will be destroyed. </a:t>
            </a:r>
            <a:endParaRPr lang="en-US" sz="2400" dirty="0" smtClean="0"/>
          </a:p>
          <a:p>
            <a:r>
              <a:rPr lang="en-US" sz="2400" dirty="0" smtClean="0"/>
              <a:t>B</a:t>
            </a:r>
            <a:r>
              <a:rPr lang="en-US" sz="2400" dirty="0"/>
              <a:t>. Global warming will decrease as a result of a lower demand for fossil fuels. </a:t>
            </a:r>
            <a:endParaRPr lang="en-US" sz="2400" dirty="0" smtClean="0"/>
          </a:p>
          <a:p>
            <a:r>
              <a:rPr lang="en-US" sz="2400" dirty="0" smtClean="0"/>
              <a:t>C</a:t>
            </a:r>
            <a:r>
              <a:rPr lang="en-US" sz="2400" dirty="0"/>
              <a:t>. One hundred years after all resources are used up, the human population will level off. </a:t>
            </a:r>
            <a:endParaRPr lang="en-US" sz="2400" dirty="0" smtClean="0"/>
          </a:p>
          <a:p>
            <a:r>
              <a:rPr lang="en-US" sz="2400" dirty="0" smtClean="0"/>
              <a:t>D</a:t>
            </a:r>
            <a:r>
              <a:rPr lang="en-US" sz="2400" dirty="0"/>
              <a:t>. All environmental problems can be solved without reducing the growth rate of human populations around the globe.</a:t>
            </a:r>
          </a:p>
        </p:txBody>
      </p:sp>
      <p:pic>
        <p:nvPicPr>
          <p:cNvPr id="4" name="Picture 3"/>
          <p:cNvPicPr>
            <a:picLocks noChangeAspect="1"/>
          </p:cNvPicPr>
          <p:nvPr/>
        </p:nvPicPr>
        <p:blipFill>
          <a:blip r:embed="rId3"/>
          <a:stretch>
            <a:fillRect/>
          </a:stretch>
        </p:blipFill>
        <p:spPr>
          <a:xfrm>
            <a:off x="9196250" y="253828"/>
            <a:ext cx="2687139" cy="1661513"/>
          </a:xfrm>
          <a:prstGeom prst="rect">
            <a:avLst/>
          </a:prstGeom>
        </p:spPr>
      </p:pic>
    </p:spTree>
    <p:extLst>
      <p:ext uri="{BB962C8B-B14F-4D97-AF65-F5344CB8AC3E}">
        <p14:creationId xmlns:p14="http://schemas.microsoft.com/office/powerpoint/2010/main" val="2954810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noAutofit/>
          </a:bodyPr>
          <a:lstStyle/>
          <a:p>
            <a:r>
              <a:rPr lang="en-US" sz="4000" dirty="0"/>
              <a:t>Which change to an ecosystem will most likely have the strongest negative impact?</a:t>
            </a:r>
          </a:p>
        </p:txBody>
      </p:sp>
      <p:sp>
        <p:nvSpPr>
          <p:cNvPr id="3" name="Content Placeholder 2"/>
          <p:cNvSpPr>
            <a:spLocks noGrp="1"/>
          </p:cNvSpPr>
          <p:nvPr>
            <p:ph idx="1"/>
          </p:nvPr>
        </p:nvSpPr>
        <p:spPr/>
        <p:txBody>
          <a:bodyPr>
            <a:noAutofit/>
          </a:bodyPr>
          <a:lstStyle/>
          <a:p>
            <a:r>
              <a:rPr lang="en-US" sz="3200" dirty="0" smtClean="0"/>
              <a:t>A</a:t>
            </a:r>
            <a:r>
              <a:rPr lang="en-US" sz="3200" dirty="0"/>
              <a:t>. Planting additional trees to replace those that have been cut down. </a:t>
            </a:r>
            <a:endParaRPr lang="en-US" sz="3200" dirty="0" smtClean="0"/>
          </a:p>
          <a:p>
            <a:r>
              <a:rPr lang="en-US" sz="3200" dirty="0" smtClean="0"/>
              <a:t>B</a:t>
            </a:r>
            <a:r>
              <a:rPr lang="en-US" sz="3200" dirty="0"/>
              <a:t>. Introducing a non-native species to an ecosystem. </a:t>
            </a:r>
            <a:endParaRPr lang="en-US" sz="3200" dirty="0" smtClean="0"/>
          </a:p>
          <a:p>
            <a:r>
              <a:rPr lang="en-US" sz="3200" dirty="0" smtClean="0"/>
              <a:t>C</a:t>
            </a:r>
            <a:r>
              <a:rPr lang="en-US" sz="3200" dirty="0"/>
              <a:t>. Adding additional freshwater sources. </a:t>
            </a:r>
            <a:endParaRPr lang="en-US" sz="3200" dirty="0" smtClean="0"/>
          </a:p>
          <a:p>
            <a:r>
              <a:rPr lang="en-US" sz="3200" dirty="0" smtClean="0"/>
              <a:t>D</a:t>
            </a:r>
            <a:r>
              <a:rPr lang="en-US" sz="3200" dirty="0"/>
              <a:t>. The destruction of all primary consumers (insects) in a forest.</a:t>
            </a:r>
          </a:p>
        </p:txBody>
      </p:sp>
    </p:spTree>
    <p:extLst>
      <p:ext uri="{BB962C8B-B14F-4D97-AF65-F5344CB8AC3E}">
        <p14:creationId xmlns:p14="http://schemas.microsoft.com/office/powerpoint/2010/main" val="102557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274002" cy="1320800"/>
          </a:xfrm>
        </p:spPr>
        <p:txBody>
          <a:bodyPr>
            <a:noAutofit/>
          </a:bodyPr>
          <a:lstStyle/>
          <a:p>
            <a:r>
              <a:rPr lang="en-US" sz="4400" dirty="0" smtClean="0"/>
              <a:t>The function of a plant root is to:</a:t>
            </a:r>
            <a:endParaRPr lang="en-US" sz="4400" dirty="0"/>
          </a:p>
        </p:txBody>
      </p:sp>
      <p:sp>
        <p:nvSpPr>
          <p:cNvPr id="3" name="Content Placeholder 2"/>
          <p:cNvSpPr>
            <a:spLocks noGrp="1"/>
          </p:cNvSpPr>
          <p:nvPr>
            <p:ph idx="1"/>
          </p:nvPr>
        </p:nvSpPr>
        <p:spPr/>
        <p:txBody>
          <a:bodyPr>
            <a:normAutofit/>
          </a:bodyPr>
          <a:lstStyle/>
          <a:p>
            <a:pPr marL="0" indent="0">
              <a:buNone/>
            </a:pPr>
            <a:r>
              <a:rPr lang="en-US" sz="3200" dirty="0" smtClean="0"/>
              <a:t>A: Make food for the plant</a:t>
            </a:r>
          </a:p>
          <a:p>
            <a:pPr marL="0" indent="0">
              <a:buNone/>
            </a:pPr>
            <a:r>
              <a:rPr lang="en-US" sz="3200" dirty="0" smtClean="0"/>
              <a:t>B: Get rid of waste products</a:t>
            </a:r>
          </a:p>
          <a:p>
            <a:pPr marL="0" indent="0">
              <a:buNone/>
            </a:pPr>
            <a:r>
              <a:rPr lang="en-US" sz="3200" dirty="0" smtClean="0"/>
              <a:t>C: Absorb water and minerals</a:t>
            </a:r>
          </a:p>
          <a:p>
            <a:pPr marL="0" indent="0">
              <a:buNone/>
            </a:pPr>
            <a:r>
              <a:rPr lang="en-US" sz="3200" dirty="0" smtClean="0"/>
              <a:t>D: Digest plant and animal matter</a:t>
            </a:r>
            <a:endParaRPr lang="en-US" sz="3200" dirty="0"/>
          </a:p>
        </p:txBody>
      </p:sp>
    </p:spTree>
    <p:extLst>
      <p:ext uri="{BB962C8B-B14F-4D97-AF65-F5344CB8AC3E}">
        <p14:creationId xmlns:p14="http://schemas.microsoft.com/office/powerpoint/2010/main" val="1453088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1320800"/>
          </a:xfrm>
        </p:spPr>
        <p:txBody>
          <a:bodyPr>
            <a:normAutofit fontScale="90000"/>
          </a:bodyPr>
          <a:lstStyle/>
          <a:p>
            <a:r>
              <a:rPr lang="en-US" dirty="0"/>
              <a:t>Many cars are equipped with a device that helps remove hydrocarbons, </a:t>
            </a:r>
            <a:r>
              <a:rPr lang="en-US" dirty="0" err="1"/>
              <a:t>oxidies</a:t>
            </a:r>
            <a:r>
              <a:rPr lang="en-US" dirty="0"/>
              <a:t> and other </a:t>
            </a:r>
            <a:r>
              <a:rPr lang="en-US" dirty="0" err="1"/>
              <a:t>atomospheric</a:t>
            </a:r>
            <a:r>
              <a:rPr lang="en-US" dirty="0"/>
              <a:t> pollutants from car exhaust. As a result, this device helps to</a:t>
            </a:r>
          </a:p>
        </p:txBody>
      </p:sp>
      <p:sp>
        <p:nvSpPr>
          <p:cNvPr id="3" name="Content Placeholder 2"/>
          <p:cNvSpPr>
            <a:spLocks noGrp="1"/>
          </p:cNvSpPr>
          <p:nvPr>
            <p:ph idx="1"/>
          </p:nvPr>
        </p:nvSpPr>
        <p:spPr/>
        <p:txBody>
          <a:bodyPr>
            <a:normAutofit/>
          </a:bodyPr>
          <a:lstStyle/>
          <a:p>
            <a:r>
              <a:rPr lang="en-US" sz="3600" dirty="0" smtClean="0"/>
              <a:t>A</a:t>
            </a:r>
            <a:r>
              <a:rPr lang="en-US" sz="3600" dirty="0"/>
              <a:t>. Increase the production of ozone</a:t>
            </a:r>
            <a:r>
              <a:rPr lang="en-US" sz="3600" dirty="0" smtClean="0"/>
              <a:t>.</a:t>
            </a:r>
          </a:p>
          <a:p>
            <a:r>
              <a:rPr lang="en-US" sz="3600" dirty="0" smtClean="0"/>
              <a:t>B</a:t>
            </a:r>
            <a:r>
              <a:rPr lang="en-US" sz="3600" dirty="0"/>
              <a:t>. Decrease the production of smog</a:t>
            </a:r>
            <a:r>
              <a:rPr lang="en-US" sz="3600" dirty="0" smtClean="0"/>
              <a:t>.</a:t>
            </a:r>
          </a:p>
          <a:p>
            <a:r>
              <a:rPr lang="en-US" sz="3600" dirty="0" smtClean="0"/>
              <a:t>C</a:t>
            </a:r>
            <a:r>
              <a:rPr lang="en-US" sz="3600" dirty="0"/>
              <a:t>. Increase the emission of nitrogen. </a:t>
            </a:r>
            <a:endParaRPr lang="en-US" sz="3600" dirty="0" smtClean="0"/>
          </a:p>
          <a:p>
            <a:r>
              <a:rPr lang="en-US" sz="3600" dirty="0" smtClean="0"/>
              <a:t>D</a:t>
            </a:r>
            <a:r>
              <a:rPr lang="en-US" sz="3600" dirty="0"/>
              <a:t>. Decrease the purchase of foreign made cars.</a:t>
            </a:r>
          </a:p>
        </p:txBody>
      </p:sp>
    </p:spTree>
    <p:extLst>
      <p:ext uri="{BB962C8B-B14F-4D97-AF65-F5344CB8AC3E}">
        <p14:creationId xmlns:p14="http://schemas.microsoft.com/office/powerpoint/2010/main" val="2778293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noAutofit/>
          </a:bodyPr>
          <a:lstStyle/>
          <a:p>
            <a:r>
              <a:rPr lang="en-US" dirty="0"/>
              <a:t>What happens to the energy that was in a fox's body once it has been used for maintaining body temperature?</a:t>
            </a:r>
          </a:p>
        </p:txBody>
      </p:sp>
      <p:sp>
        <p:nvSpPr>
          <p:cNvPr id="3" name="Content Placeholder 2"/>
          <p:cNvSpPr>
            <a:spLocks noGrp="1"/>
          </p:cNvSpPr>
          <p:nvPr>
            <p:ph idx="1"/>
          </p:nvPr>
        </p:nvSpPr>
        <p:spPr>
          <a:xfrm>
            <a:off x="363825" y="1899331"/>
            <a:ext cx="9459444" cy="3880773"/>
          </a:xfrm>
        </p:spPr>
        <p:txBody>
          <a:bodyPr>
            <a:noAutofit/>
          </a:bodyPr>
          <a:lstStyle/>
          <a:p>
            <a:r>
              <a:rPr lang="en-US" sz="3200" dirty="0" smtClean="0"/>
              <a:t>A</a:t>
            </a:r>
            <a:r>
              <a:rPr lang="en-US" sz="3200" dirty="0"/>
              <a:t>. It is taken up by decomposers that consume the fox</a:t>
            </a:r>
            <a:r>
              <a:rPr lang="en-US" sz="3200" dirty="0" smtClean="0"/>
              <a:t>.</a:t>
            </a:r>
          </a:p>
          <a:p>
            <a:r>
              <a:rPr lang="en-US" sz="3200" dirty="0" smtClean="0"/>
              <a:t> </a:t>
            </a:r>
            <a:r>
              <a:rPr lang="en-US" sz="3200" dirty="0"/>
              <a:t>B. It moves into the surrounding </a:t>
            </a:r>
            <a:r>
              <a:rPr lang="en-US" sz="3200" dirty="0" err="1"/>
              <a:t>envronment</a:t>
            </a:r>
            <a:r>
              <a:rPr lang="en-US" sz="3200" dirty="0"/>
              <a:t> as heat energy. </a:t>
            </a:r>
            <a:endParaRPr lang="en-US" sz="3200" dirty="0" smtClean="0"/>
          </a:p>
          <a:p>
            <a:r>
              <a:rPr lang="en-US" sz="3200" dirty="0" smtClean="0"/>
              <a:t>C</a:t>
            </a:r>
            <a:r>
              <a:rPr lang="en-US" sz="3200" dirty="0"/>
              <a:t>. It stays in the fox through metabolism of food</a:t>
            </a:r>
            <a:r>
              <a:rPr lang="en-US" sz="3200" dirty="0" smtClean="0"/>
              <a:t>.</a:t>
            </a:r>
          </a:p>
          <a:p>
            <a:r>
              <a:rPr lang="en-US" sz="3200" dirty="0" smtClean="0"/>
              <a:t> </a:t>
            </a:r>
            <a:r>
              <a:rPr lang="en-US" sz="3200" dirty="0"/>
              <a:t>D. It travels to the next trophic level when the fox is eaten.</a:t>
            </a:r>
          </a:p>
        </p:txBody>
      </p:sp>
    </p:spTree>
    <p:extLst>
      <p:ext uri="{BB962C8B-B14F-4D97-AF65-F5344CB8AC3E}">
        <p14:creationId xmlns:p14="http://schemas.microsoft.com/office/powerpoint/2010/main" val="2165335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1320800"/>
          </a:xfrm>
        </p:spPr>
        <p:txBody>
          <a:bodyPr>
            <a:noAutofit/>
          </a:bodyPr>
          <a:lstStyle/>
          <a:p>
            <a:r>
              <a:rPr lang="en-US" sz="4000" dirty="0"/>
              <a:t>Which of the following issues has the largest impact on increasing the health of North Carolina ecosystems.</a:t>
            </a:r>
          </a:p>
        </p:txBody>
      </p:sp>
      <p:sp>
        <p:nvSpPr>
          <p:cNvPr id="3" name="Content Placeholder 2"/>
          <p:cNvSpPr>
            <a:spLocks noGrp="1"/>
          </p:cNvSpPr>
          <p:nvPr>
            <p:ph idx="1"/>
          </p:nvPr>
        </p:nvSpPr>
        <p:spPr/>
        <p:txBody>
          <a:bodyPr>
            <a:normAutofit/>
          </a:bodyPr>
          <a:lstStyle/>
          <a:p>
            <a:r>
              <a:rPr lang="en-US" sz="4000" dirty="0" smtClean="0"/>
              <a:t>A</a:t>
            </a:r>
            <a:r>
              <a:rPr lang="en-US" sz="4000" dirty="0"/>
              <a:t>. Beach </a:t>
            </a:r>
            <a:r>
              <a:rPr lang="en-US" sz="4000" dirty="0" smtClean="0"/>
              <a:t>erosion</a:t>
            </a:r>
          </a:p>
          <a:p>
            <a:r>
              <a:rPr lang="en-US" sz="4000" dirty="0" smtClean="0"/>
              <a:t>B</a:t>
            </a:r>
            <a:r>
              <a:rPr lang="en-US" sz="4000" dirty="0"/>
              <a:t>. Industrialization </a:t>
            </a:r>
            <a:endParaRPr lang="en-US" sz="4000" dirty="0" smtClean="0"/>
          </a:p>
          <a:p>
            <a:r>
              <a:rPr lang="en-US" sz="4000" dirty="0" smtClean="0"/>
              <a:t>C</a:t>
            </a:r>
            <a:r>
              <a:rPr lang="en-US" sz="4000" dirty="0"/>
              <a:t>. Urbanization </a:t>
            </a:r>
            <a:endParaRPr lang="en-US" sz="4000" dirty="0" smtClean="0"/>
          </a:p>
          <a:p>
            <a:r>
              <a:rPr lang="en-US" sz="4000" dirty="0" smtClean="0"/>
              <a:t>D</a:t>
            </a:r>
            <a:r>
              <a:rPr lang="en-US" sz="4000" dirty="0"/>
              <a:t>. Green Initiatives to help heal the environment</a:t>
            </a:r>
          </a:p>
        </p:txBody>
      </p:sp>
    </p:spTree>
    <p:extLst>
      <p:ext uri="{BB962C8B-B14F-4D97-AF65-F5344CB8AC3E}">
        <p14:creationId xmlns:p14="http://schemas.microsoft.com/office/powerpoint/2010/main" val="639018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noAutofit/>
          </a:bodyPr>
          <a:lstStyle/>
          <a:p>
            <a:r>
              <a:rPr lang="en-US" sz="4400" dirty="0"/>
              <a:t>The burning of fossil fuels may cause all of the following except...</a:t>
            </a:r>
          </a:p>
        </p:txBody>
      </p:sp>
      <p:sp>
        <p:nvSpPr>
          <p:cNvPr id="3" name="Content Placeholder 2"/>
          <p:cNvSpPr>
            <a:spLocks noGrp="1"/>
          </p:cNvSpPr>
          <p:nvPr>
            <p:ph idx="1"/>
          </p:nvPr>
        </p:nvSpPr>
        <p:spPr/>
        <p:txBody>
          <a:bodyPr>
            <a:normAutofit/>
          </a:bodyPr>
          <a:lstStyle/>
          <a:p>
            <a:r>
              <a:rPr lang="en-US" sz="4800" dirty="0" smtClean="0"/>
              <a:t>A</a:t>
            </a:r>
            <a:r>
              <a:rPr lang="en-US" sz="4800" dirty="0"/>
              <a:t>. Acidic precipitation </a:t>
            </a:r>
            <a:endParaRPr lang="en-US" sz="4800" dirty="0" smtClean="0"/>
          </a:p>
          <a:p>
            <a:r>
              <a:rPr lang="en-US" sz="4800" dirty="0" smtClean="0"/>
              <a:t>B</a:t>
            </a:r>
            <a:r>
              <a:rPr lang="en-US" sz="4800" dirty="0"/>
              <a:t>. Global Warming </a:t>
            </a:r>
            <a:endParaRPr lang="en-US" sz="4800" dirty="0" smtClean="0"/>
          </a:p>
          <a:p>
            <a:r>
              <a:rPr lang="en-US" sz="4800" dirty="0" smtClean="0"/>
              <a:t>C</a:t>
            </a:r>
            <a:r>
              <a:rPr lang="en-US" sz="4800" dirty="0"/>
              <a:t>. Smog </a:t>
            </a:r>
            <a:endParaRPr lang="en-US" sz="4800" dirty="0" smtClean="0"/>
          </a:p>
          <a:p>
            <a:r>
              <a:rPr lang="en-US" sz="4800" dirty="0" smtClean="0"/>
              <a:t>D</a:t>
            </a:r>
            <a:r>
              <a:rPr lang="en-US" sz="4800" dirty="0"/>
              <a:t>. The ozone hole</a:t>
            </a:r>
          </a:p>
        </p:txBody>
      </p:sp>
    </p:spTree>
    <p:extLst>
      <p:ext uri="{BB962C8B-B14F-4D97-AF65-F5344CB8AC3E}">
        <p14:creationId xmlns:p14="http://schemas.microsoft.com/office/powerpoint/2010/main" val="3124706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8" y="243840"/>
            <a:ext cx="8596668" cy="1320800"/>
          </a:xfrm>
        </p:spPr>
        <p:txBody>
          <a:bodyPr>
            <a:noAutofit/>
          </a:bodyPr>
          <a:lstStyle/>
          <a:p>
            <a:r>
              <a:rPr lang="en-US" sz="4400" dirty="0"/>
              <a:t>Nutrients move through an ecosystem in</a:t>
            </a:r>
          </a:p>
        </p:txBody>
      </p:sp>
      <p:sp>
        <p:nvSpPr>
          <p:cNvPr id="3" name="Content Placeholder 2"/>
          <p:cNvSpPr>
            <a:spLocks noGrp="1"/>
          </p:cNvSpPr>
          <p:nvPr>
            <p:ph idx="1"/>
          </p:nvPr>
        </p:nvSpPr>
        <p:spPr/>
        <p:txBody>
          <a:bodyPr>
            <a:normAutofit/>
          </a:bodyPr>
          <a:lstStyle/>
          <a:p>
            <a:r>
              <a:rPr lang="en-US" sz="4400" dirty="0" smtClean="0"/>
              <a:t>A</a:t>
            </a:r>
            <a:r>
              <a:rPr lang="en-US" sz="4400" dirty="0"/>
              <a:t>. Biogeochemical </a:t>
            </a:r>
            <a:r>
              <a:rPr lang="en-US" sz="4400" dirty="0" smtClean="0"/>
              <a:t>cycles</a:t>
            </a:r>
          </a:p>
          <a:p>
            <a:r>
              <a:rPr lang="en-US" sz="4400" dirty="0" smtClean="0"/>
              <a:t>B</a:t>
            </a:r>
            <a:r>
              <a:rPr lang="en-US" sz="4400" dirty="0"/>
              <a:t>. Water cycles </a:t>
            </a:r>
            <a:endParaRPr lang="en-US" sz="4400" dirty="0" smtClean="0"/>
          </a:p>
          <a:p>
            <a:r>
              <a:rPr lang="en-US" sz="4400" dirty="0" smtClean="0"/>
              <a:t>C</a:t>
            </a:r>
            <a:r>
              <a:rPr lang="en-US" sz="4400" dirty="0"/>
              <a:t>. Energy </a:t>
            </a:r>
            <a:r>
              <a:rPr lang="en-US" sz="4400" dirty="0" smtClean="0"/>
              <a:t>pyramids</a:t>
            </a:r>
          </a:p>
          <a:p>
            <a:r>
              <a:rPr lang="en-US" sz="4400" dirty="0" smtClean="0"/>
              <a:t>D</a:t>
            </a:r>
            <a:r>
              <a:rPr lang="en-US" sz="4400" dirty="0"/>
              <a:t>. Ecological pyramids</a:t>
            </a:r>
          </a:p>
        </p:txBody>
      </p:sp>
    </p:spTree>
    <p:extLst>
      <p:ext uri="{BB962C8B-B14F-4D97-AF65-F5344CB8AC3E}">
        <p14:creationId xmlns:p14="http://schemas.microsoft.com/office/powerpoint/2010/main" val="1911674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734" y="3175000"/>
            <a:ext cx="8596668" cy="1320800"/>
          </a:xfrm>
        </p:spPr>
        <p:txBody>
          <a:bodyPr>
            <a:normAutofit/>
          </a:bodyPr>
          <a:lstStyle/>
          <a:p>
            <a:pPr algn="r"/>
            <a:r>
              <a:rPr lang="en-US" sz="6600" dirty="0" smtClean="0"/>
              <a:t>Biochemistry</a:t>
            </a:r>
            <a:endParaRPr lang="en-US" sz="6600" dirty="0"/>
          </a:p>
        </p:txBody>
      </p:sp>
    </p:spTree>
    <p:extLst>
      <p:ext uri="{BB962C8B-B14F-4D97-AF65-F5344CB8AC3E}">
        <p14:creationId xmlns:p14="http://schemas.microsoft.com/office/powerpoint/2010/main" val="2437716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1589"/>
            <a:ext cx="8596668" cy="1320800"/>
          </a:xfrm>
        </p:spPr>
        <p:txBody>
          <a:bodyPr>
            <a:noAutofit/>
          </a:bodyPr>
          <a:lstStyle/>
          <a:p>
            <a:r>
              <a:rPr lang="en-US" dirty="0"/>
              <a:t>Which organic compounds necessary for life are formed by a sugar bonded to a phosphate group and a nitrogenous base?</a:t>
            </a:r>
            <a:br>
              <a:rPr lang="en-US" dirty="0"/>
            </a:br>
            <a:endParaRPr lang="en-US" dirty="0"/>
          </a:p>
        </p:txBody>
      </p:sp>
      <p:sp>
        <p:nvSpPr>
          <p:cNvPr id="3" name="Content Placeholder 2"/>
          <p:cNvSpPr>
            <a:spLocks noGrp="1"/>
          </p:cNvSpPr>
          <p:nvPr>
            <p:ph idx="1"/>
          </p:nvPr>
        </p:nvSpPr>
        <p:spPr>
          <a:xfrm>
            <a:off x="677334" y="2578600"/>
            <a:ext cx="8596668" cy="3880773"/>
          </a:xfrm>
        </p:spPr>
        <p:txBody>
          <a:bodyPr/>
          <a:lstStyle/>
          <a:p>
            <a:r>
              <a:rPr lang="en-US" sz="3600" dirty="0" smtClean="0"/>
              <a:t>A</a:t>
            </a:r>
            <a:r>
              <a:rPr lang="en-US" sz="3600" dirty="0"/>
              <a:t>. lipids </a:t>
            </a:r>
            <a:endParaRPr lang="en-US" sz="3600" dirty="0" smtClean="0"/>
          </a:p>
          <a:p>
            <a:r>
              <a:rPr lang="en-US" sz="3600" dirty="0" smtClean="0"/>
              <a:t>B</a:t>
            </a:r>
            <a:r>
              <a:rPr lang="en-US" sz="3600" dirty="0"/>
              <a:t>. proteins </a:t>
            </a:r>
            <a:endParaRPr lang="en-US" sz="3600" dirty="0" smtClean="0"/>
          </a:p>
          <a:p>
            <a:r>
              <a:rPr lang="en-US" sz="3600" dirty="0" smtClean="0"/>
              <a:t>C</a:t>
            </a:r>
            <a:r>
              <a:rPr lang="en-US" sz="3600" dirty="0"/>
              <a:t>. nucleic acids </a:t>
            </a:r>
            <a:endParaRPr lang="en-US" sz="3600" dirty="0" smtClean="0"/>
          </a:p>
          <a:p>
            <a:r>
              <a:rPr lang="en-US" sz="3600" dirty="0" smtClean="0"/>
              <a:t>D</a:t>
            </a:r>
            <a:r>
              <a:rPr lang="en-US" sz="3600" dirty="0"/>
              <a:t>. carbohydrates</a:t>
            </a:r>
          </a:p>
          <a:p>
            <a:endParaRPr lang="en-US" dirty="0"/>
          </a:p>
        </p:txBody>
      </p:sp>
    </p:spTree>
    <p:extLst>
      <p:ext uri="{BB962C8B-B14F-4D97-AF65-F5344CB8AC3E}">
        <p14:creationId xmlns:p14="http://schemas.microsoft.com/office/powerpoint/2010/main" val="3652731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organic molecule serves as the main source of energy for cells?</a:t>
            </a:r>
            <a:br>
              <a:rPr lang="en-US" dirty="0"/>
            </a:br>
            <a:endParaRPr lang="en-US" dirty="0"/>
          </a:p>
        </p:txBody>
      </p:sp>
      <p:sp>
        <p:nvSpPr>
          <p:cNvPr id="3" name="Content Placeholder 2"/>
          <p:cNvSpPr>
            <a:spLocks noGrp="1"/>
          </p:cNvSpPr>
          <p:nvPr>
            <p:ph idx="1"/>
          </p:nvPr>
        </p:nvSpPr>
        <p:spPr/>
        <p:txBody>
          <a:bodyPr/>
          <a:lstStyle/>
          <a:p>
            <a:r>
              <a:rPr lang="en-US" sz="4000" dirty="0" smtClean="0"/>
              <a:t>A</a:t>
            </a:r>
            <a:r>
              <a:rPr lang="en-US" sz="4000" dirty="0"/>
              <a:t>. amino </a:t>
            </a:r>
            <a:r>
              <a:rPr lang="en-US" sz="4000" dirty="0" smtClean="0"/>
              <a:t>acids</a:t>
            </a:r>
          </a:p>
          <a:p>
            <a:r>
              <a:rPr lang="en-US" sz="4000" dirty="0" smtClean="0"/>
              <a:t>B</a:t>
            </a:r>
            <a:r>
              <a:rPr lang="en-US" sz="4000" dirty="0"/>
              <a:t>. glucose </a:t>
            </a:r>
            <a:endParaRPr lang="en-US" sz="4000" dirty="0" smtClean="0"/>
          </a:p>
          <a:p>
            <a:r>
              <a:rPr lang="en-US" sz="4000" dirty="0" smtClean="0"/>
              <a:t>C</a:t>
            </a:r>
            <a:r>
              <a:rPr lang="en-US" sz="4000" dirty="0"/>
              <a:t>. proteins </a:t>
            </a:r>
            <a:endParaRPr lang="en-US" sz="4000" dirty="0" smtClean="0"/>
          </a:p>
          <a:p>
            <a:r>
              <a:rPr lang="en-US" sz="4000" dirty="0" smtClean="0"/>
              <a:t>D</a:t>
            </a:r>
            <a:r>
              <a:rPr lang="en-US" sz="4000" dirty="0"/>
              <a:t>. starch</a:t>
            </a:r>
          </a:p>
          <a:p>
            <a:pPr marL="0" indent="0">
              <a:buNone/>
            </a:pPr>
            <a:endParaRPr lang="en-US" dirty="0"/>
          </a:p>
        </p:txBody>
      </p:sp>
    </p:spTree>
    <p:extLst>
      <p:ext uri="{BB962C8B-B14F-4D97-AF65-F5344CB8AC3E}">
        <p14:creationId xmlns:p14="http://schemas.microsoft.com/office/powerpoint/2010/main" val="940993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1320800"/>
          </a:xfrm>
        </p:spPr>
        <p:txBody>
          <a:bodyPr>
            <a:noAutofit/>
          </a:bodyPr>
          <a:lstStyle/>
          <a:p>
            <a:r>
              <a:rPr lang="en-US" sz="4000" dirty="0"/>
              <a:t> Which characteristic best explains why carbon is relevant to living organisms?</a:t>
            </a:r>
            <a:br>
              <a:rPr lang="en-US" sz="4000" dirty="0"/>
            </a:br>
            <a:endParaRPr lang="en-US" sz="4000" dirty="0"/>
          </a:p>
        </p:txBody>
      </p:sp>
      <p:sp>
        <p:nvSpPr>
          <p:cNvPr id="3" name="Content Placeholder 2"/>
          <p:cNvSpPr>
            <a:spLocks noGrp="1"/>
          </p:cNvSpPr>
          <p:nvPr>
            <p:ph idx="1"/>
          </p:nvPr>
        </p:nvSpPr>
        <p:spPr/>
        <p:txBody>
          <a:bodyPr/>
          <a:lstStyle/>
          <a:p>
            <a:r>
              <a:rPr lang="en-US" sz="3200" dirty="0" smtClean="0"/>
              <a:t>A</a:t>
            </a:r>
            <a:r>
              <a:rPr lang="en-US" sz="3200" dirty="0"/>
              <a:t>. Carbon is the most common element on Earth.</a:t>
            </a:r>
          </a:p>
          <a:p>
            <a:r>
              <a:rPr lang="en-US" sz="3200" dirty="0"/>
              <a:t>B. Carbon can form a wide variety of molecules.</a:t>
            </a:r>
          </a:p>
          <a:p>
            <a:r>
              <a:rPr lang="en-US" sz="3200" dirty="0"/>
              <a:t>C. Many carbon isotopes are radioactive.</a:t>
            </a:r>
          </a:p>
          <a:p>
            <a:r>
              <a:rPr lang="en-US" sz="3200" dirty="0"/>
              <a:t>D. Many carbon allotropes occur in nature.</a:t>
            </a:r>
          </a:p>
          <a:p>
            <a:pPr marL="0" indent="0">
              <a:buNone/>
            </a:pPr>
            <a:endParaRPr lang="en-US" dirty="0"/>
          </a:p>
        </p:txBody>
      </p:sp>
    </p:spTree>
    <p:extLst>
      <p:ext uri="{BB962C8B-B14F-4D97-AF65-F5344CB8AC3E}">
        <p14:creationId xmlns:p14="http://schemas.microsoft.com/office/powerpoint/2010/main" val="1548358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71017" cy="1320800"/>
          </a:xfrm>
        </p:spPr>
        <p:txBody>
          <a:bodyPr>
            <a:normAutofit fontScale="90000"/>
          </a:bodyPr>
          <a:lstStyle/>
          <a:p>
            <a:r>
              <a:rPr lang="en-US" dirty="0"/>
              <a:t> Peptide bonds in proteins can be broken down by the enzyme peptidase. Adrian orders a hamburger and French fries for lunch. He adds cheese and mayonnaise to his hamburger, and then sits down to eat lunch with his friends. Which structure would most likely result from the action of peptidase in Adrian’s small intestine? </a:t>
            </a:r>
          </a:p>
        </p:txBody>
      </p:sp>
      <p:sp>
        <p:nvSpPr>
          <p:cNvPr id="3" name="Content Placeholder 2"/>
          <p:cNvSpPr>
            <a:spLocks noGrp="1"/>
          </p:cNvSpPr>
          <p:nvPr>
            <p:ph idx="1"/>
          </p:nvPr>
        </p:nvSpPr>
        <p:spPr>
          <a:xfrm>
            <a:off x="587174" y="3780382"/>
            <a:ext cx="8596668" cy="3880773"/>
          </a:xfrm>
        </p:spPr>
        <p:txBody>
          <a:bodyPr>
            <a:normAutofit/>
          </a:bodyPr>
          <a:lstStyle/>
          <a:p>
            <a:r>
              <a:rPr lang="en-US" sz="3600" dirty="0" smtClean="0"/>
              <a:t>A</a:t>
            </a:r>
            <a:r>
              <a:rPr lang="en-US" sz="3600" dirty="0"/>
              <a:t>. lipid </a:t>
            </a:r>
            <a:endParaRPr lang="en-US" sz="3600" dirty="0" smtClean="0"/>
          </a:p>
          <a:p>
            <a:r>
              <a:rPr lang="en-US" sz="3600" dirty="0" smtClean="0"/>
              <a:t>B</a:t>
            </a:r>
            <a:r>
              <a:rPr lang="en-US" sz="3600" dirty="0"/>
              <a:t>. glucose </a:t>
            </a:r>
            <a:endParaRPr lang="en-US" sz="3600" dirty="0" smtClean="0"/>
          </a:p>
          <a:p>
            <a:r>
              <a:rPr lang="en-US" sz="3600" dirty="0" smtClean="0"/>
              <a:t>C</a:t>
            </a:r>
            <a:r>
              <a:rPr lang="en-US" sz="3600" dirty="0"/>
              <a:t>. amino acid </a:t>
            </a:r>
            <a:endParaRPr lang="en-US" sz="3600" dirty="0" smtClean="0"/>
          </a:p>
          <a:p>
            <a:r>
              <a:rPr lang="en-US" sz="3600" dirty="0" smtClean="0"/>
              <a:t>D</a:t>
            </a:r>
            <a:r>
              <a:rPr lang="en-US" sz="3600" dirty="0"/>
              <a:t>. hydrocarbon</a:t>
            </a:r>
          </a:p>
          <a:p>
            <a:endParaRPr lang="en-US" sz="3600" dirty="0"/>
          </a:p>
        </p:txBody>
      </p:sp>
    </p:spTree>
    <p:extLst>
      <p:ext uri="{BB962C8B-B14F-4D97-AF65-F5344CB8AC3E}">
        <p14:creationId xmlns:p14="http://schemas.microsoft.com/office/powerpoint/2010/main" val="2716553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95" y="339635"/>
            <a:ext cx="9326879" cy="1320800"/>
          </a:xfrm>
        </p:spPr>
        <p:txBody>
          <a:bodyPr>
            <a:noAutofit/>
          </a:bodyPr>
          <a:lstStyle/>
          <a:p>
            <a:r>
              <a:rPr lang="en-US" sz="4400" dirty="0"/>
              <a:t>Which similarity exists between amphibians and annelids (worms)?</a:t>
            </a:r>
          </a:p>
        </p:txBody>
      </p:sp>
      <p:sp>
        <p:nvSpPr>
          <p:cNvPr id="3" name="Content Placeholder 2"/>
          <p:cNvSpPr>
            <a:spLocks noGrp="1"/>
          </p:cNvSpPr>
          <p:nvPr>
            <p:ph idx="1"/>
          </p:nvPr>
        </p:nvSpPr>
        <p:spPr>
          <a:xfrm>
            <a:off x="1" y="2160589"/>
            <a:ext cx="9823268" cy="3880773"/>
          </a:xfrm>
        </p:spPr>
        <p:txBody>
          <a:bodyPr>
            <a:normAutofit/>
          </a:bodyPr>
          <a:lstStyle/>
          <a:p>
            <a:r>
              <a:rPr lang="en-US" sz="3200" dirty="0" smtClean="0"/>
              <a:t>A</a:t>
            </a:r>
            <a:r>
              <a:rPr lang="en-US" sz="3200" dirty="0"/>
              <a:t>. They are both warm-blooded</a:t>
            </a:r>
            <a:r>
              <a:rPr lang="en-US" sz="3200" dirty="0" smtClean="0"/>
              <a:t>.</a:t>
            </a:r>
          </a:p>
          <a:p>
            <a:r>
              <a:rPr lang="en-US" sz="3200" dirty="0" smtClean="0"/>
              <a:t> </a:t>
            </a:r>
            <a:r>
              <a:rPr lang="en-US" sz="3200" dirty="0"/>
              <a:t>B. They both return to water to reproduce</a:t>
            </a:r>
            <a:r>
              <a:rPr lang="en-US" sz="3200" dirty="0" smtClean="0"/>
              <a:t>.</a:t>
            </a:r>
          </a:p>
          <a:p>
            <a:r>
              <a:rPr lang="en-US" sz="3200" dirty="0" smtClean="0"/>
              <a:t> </a:t>
            </a:r>
            <a:r>
              <a:rPr lang="en-US" sz="3200" dirty="0"/>
              <a:t>C. They both have endoskeletons made of bone. </a:t>
            </a:r>
            <a:endParaRPr lang="en-US" sz="3200" dirty="0" smtClean="0"/>
          </a:p>
          <a:p>
            <a:r>
              <a:rPr lang="en-US" sz="3200" dirty="0" smtClean="0"/>
              <a:t>D</a:t>
            </a:r>
            <a:r>
              <a:rPr lang="en-US" sz="3200" dirty="0"/>
              <a:t>. They both exchange gases through their skin.</a:t>
            </a:r>
          </a:p>
        </p:txBody>
      </p:sp>
    </p:spTree>
    <p:extLst>
      <p:ext uri="{BB962C8B-B14F-4D97-AF65-F5344CB8AC3E}">
        <p14:creationId xmlns:p14="http://schemas.microsoft.com/office/powerpoint/2010/main" val="2996117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
            <a:ext cx="9640389" cy="1320800"/>
          </a:xfrm>
        </p:spPr>
        <p:txBody>
          <a:bodyPr>
            <a:noAutofit/>
          </a:bodyPr>
          <a:lstStyle/>
          <a:p>
            <a:r>
              <a:rPr lang="en-US" sz="4400" dirty="0" smtClean="0"/>
              <a:t>Which molecule is the biological catalyst?</a:t>
            </a:r>
            <a:endParaRPr lang="en-US" sz="4400" dirty="0"/>
          </a:p>
        </p:txBody>
      </p:sp>
      <p:pic>
        <p:nvPicPr>
          <p:cNvPr id="5" name="Content Placeholder 4"/>
          <p:cNvPicPr>
            <a:picLocks noGrp="1" noChangeAspect="1"/>
          </p:cNvPicPr>
          <p:nvPr>
            <p:ph idx="1"/>
          </p:nvPr>
        </p:nvPicPr>
        <p:blipFill>
          <a:blip r:embed="rId2"/>
          <a:stretch>
            <a:fillRect/>
          </a:stretch>
        </p:blipFill>
        <p:spPr>
          <a:xfrm>
            <a:off x="1010194" y="2019141"/>
            <a:ext cx="7620000" cy="3067050"/>
          </a:xfrm>
          <a:prstGeom prst="rect">
            <a:avLst/>
          </a:prstGeom>
        </p:spPr>
      </p:pic>
    </p:spTree>
    <p:extLst>
      <p:ext uri="{BB962C8B-B14F-4D97-AF65-F5344CB8AC3E}">
        <p14:creationId xmlns:p14="http://schemas.microsoft.com/office/powerpoint/2010/main" val="3040098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1320800"/>
          </a:xfrm>
        </p:spPr>
        <p:txBody>
          <a:bodyPr>
            <a:normAutofit fontScale="90000"/>
          </a:bodyPr>
          <a:lstStyle/>
          <a:p>
            <a:r>
              <a:rPr lang="en-US" dirty="0"/>
              <a:t>An enzyme is located in the small intestine, which has a pH between 7 and 9. Based on this information, which statement is most accurate?</a:t>
            </a:r>
            <a:br>
              <a:rPr lang="en-US" dirty="0"/>
            </a:br>
            <a:endParaRPr lang="en-US" dirty="0"/>
          </a:p>
        </p:txBody>
      </p:sp>
      <p:sp>
        <p:nvSpPr>
          <p:cNvPr id="3" name="Content Placeholder 2"/>
          <p:cNvSpPr>
            <a:spLocks noGrp="1"/>
          </p:cNvSpPr>
          <p:nvPr>
            <p:ph idx="1"/>
          </p:nvPr>
        </p:nvSpPr>
        <p:spPr>
          <a:xfrm>
            <a:off x="338667" y="1690326"/>
            <a:ext cx="9615230" cy="3880773"/>
          </a:xfrm>
        </p:spPr>
        <p:txBody>
          <a:bodyPr>
            <a:noAutofit/>
          </a:bodyPr>
          <a:lstStyle/>
          <a:p>
            <a:r>
              <a:rPr lang="en-US" sz="2800" dirty="0" smtClean="0"/>
              <a:t>A</a:t>
            </a:r>
            <a:r>
              <a:rPr lang="en-US" sz="2800" dirty="0"/>
              <a:t>. The enzyme is a lipid and requires an acidic environment. </a:t>
            </a:r>
            <a:endParaRPr lang="en-US" sz="2800" dirty="0" smtClean="0"/>
          </a:p>
          <a:p>
            <a:r>
              <a:rPr lang="en-US" sz="2800" dirty="0" smtClean="0"/>
              <a:t>B</a:t>
            </a:r>
            <a:r>
              <a:rPr lang="en-US" sz="2800" dirty="0"/>
              <a:t>. The enzyme is a nucleic acid and requires a basic environment</a:t>
            </a:r>
            <a:r>
              <a:rPr lang="en-US" sz="2800" dirty="0" smtClean="0"/>
              <a:t>.</a:t>
            </a:r>
          </a:p>
          <a:p>
            <a:r>
              <a:rPr lang="en-US" sz="2800" dirty="0" smtClean="0"/>
              <a:t>C</a:t>
            </a:r>
            <a:r>
              <a:rPr lang="en-US" sz="2800" dirty="0"/>
              <a:t>. The enzyme is a carbohydrate and requires an acidic environment. </a:t>
            </a:r>
            <a:endParaRPr lang="en-US" sz="2800" dirty="0" smtClean="0"/>
          </a:p>
          <a:p>
            <a:r>
              <a:rPr lang="en-US" sz="2800" dirty="0" smtClean="0"/>
              <a:t>D</a:t>
            </a:r>
            <a:r>
              <a:rPr lang="en-US" sz="2800" dirty="0"/>
              <a:t>. The enzyme is a protein and requires a neutral environment</a:t>
            </a:r>
          </a:p>
        </p:txBody>
      </p:sp>
    </p:spTree>
    <p:extLst>
      <p:ext uri="{BB962C8B-B14F-4D97-AF65-F5344CB8AC3E}">
        <p14:creationId xmlns:p14="http://schemas.microsoft.com/office/powerpoint/2010/main" val="29181474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1320800"/>
          </a:xfrm>
        </p:spPr>
        <p:txBody>
          <a:bodyPr>
            <a:noAutofit/>
          </a:bodyPr>
          <a:lstStyle/>
          <a:p>
            <a:r>
              <a:rPr lang="en-US" dirty="0"/>
              <a:t> What is the difference between a saturated and unsaturated fat?</a:t>
            </a:r>
            <a:br>
              <a:rPr lang="en-US" dirty="0"/>
            </a:br>
            <a:endParaRPr lang="en-US" dirty="0"/>
          </a:p>
        </p:txBody>
      </p:sp>
      <p:sp>
        <p:nvSpPr>
          <p:cNvPr id="3" name="Content Placeholder 2"/>
          <p:cNvSpPr>
            <a:spLocks noGrp="1"/>
          </p:cNvSpPr>
          <p:nvPr>
            <p:ph idx="1"/>
          </p:nvPr>
        </p:nvSpPr>
        <p:spPr>
          <a:xfrm>
            <a:off x="-1" y="1559697"/>
            <a:ext cx="9927771" cy="3880773"/>
          </a:xfrm>
        </p:spPr>
        <p:txBody>
          <a:bodyPr>
            <a:normAutofit lnSpcReduction="10000"/>
          </a:bodyPr>
          <a:lstStyle/>
          <a:p>
            <a:r>
              <a:rPr lang="en-US" sz="2800" dirty="0" smtClean="0"/>
              <a:t>A</a:t>
            </a:r>
            <a:r>
              <a:rPr lang="en-US" sz="2800" dirty="0"/>
              <a:t>. Saturated is liquid at room temperature and unsaturated is solid</a:t>
            </a:r>
          </a:p>
          <a:p>
            <a:r>
              <a:rPr lang="en-US" sz="2800" dirty="0"/>
              <a:t>B. Saturated fat has a single bond and unsaturated fat has a double bond</a:t>
            </a:r>
          </a:p>
          <a:p>
            <a:r>
              <a:rPr lang="en-US" sz="2800" dirty="0"/>
              <a:t>C. Saturated is found in plants and unsaturated is found in animals</a:t>
            </a:r>
          </a:p>
          <a:p>
            <a:r>
              <a:rPr lang="en-US" sz="2800" dirty="0"/>
              <a:t>D. Saturated fat tests positive for benedicts and unsaturated does not</a:t>
            </a:r>
          </a:p>
          <a:p>
            <a:endParaRPr lang="en-US" dirty="0"/>
          </a:p>
        </p:txBody>
      </p:sp>
    </p:spTree>
    <p:extLst>
      <p:ext uri="{BB962C8B-B14F-4D97-AF65-F5344CB8AC3E}">
        <p14:creationId xmlns:p14="http://schemas.microsoft.com/office/powerpoint/2010/main" val="47136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is a reason most amphibians return to water during their life span?</a:t>
            </a:r>
          </a:p>
        </p:txBody>
      </p:sp>
      <p:sp>
        <p:nvSpPr>
          <p:cNvPr id="3" name="Content Placeholder 2"/>
          <p:cNvSpPr>
            <a:spLocks noGrp="1"/>
          </p:cNvSpPr>
          <p:nvPr>
            <p:ph idx="1"/>
          </p:nvPr>
        </p:nvSpPr>
        <p:spPr/>
        <p:txBody>
          <a:bodyPr>
            <a:normAutofit/>
          </a:bodyPr>
          <a:lstStyle/>
          <a:p>
            <a:r>
              <a:rPr lang="en-US" sz="3600" dirty="0" smtClean="0"/>
              <a:t>A</a:t>
            </a:r>
            <a:r>
              <a:rPr lang="en-US" sz="3600" dirty="0"/>
              <a:t>. to absorb and release gases </a:t>
            </a:r>
            <a:endParaRPr lang="en-US" sz="3600" dirty="0" smtClean="0"/>
          </a:p>
          <a:p>
            <a:r>
              <a:rPr lang="en-US" sz="3600" dirty="0" smtClean="0"/>
              <a:t>B</a:t>
            </a:r>
            <a:r>
              <a:rPr lang="en-US" sz="3600" dirty="0"/>
              <a:t>. to become warm blooded </a:t>
            </a:r>
            <a:endParaRPr lang="en-US" sz="3600" dirty="0" smtClean="0"/>
          </a:p>
          <a:p>
            <a:r>
              <a:rPr lang="en-US" sz="3600" dirty="0" smtClean="0"/>
              <a:t>C</a:t>
            </a:r>
            <a:r>
              <a:rPr lang="en-US" sz="3600" dirty="0"/>
              <a:t>. for reproduction and </a:t>
            </a:r>
            <a:r>
              <a:rPr lang="en-US" sz="3600" dirty="0" smtClean="0"/>
              <a:t>development</a:t>
            </a:r>
          </a:p>
          <a:p>
            <a:r>
              <a:rPr lang="en-US" sz="3600" dirty="0" smtClean="0"/>
              <a:t> </a:t>
            </a:r>
            <a:r>
              <a:rPr lang="en-US" sz="3600" dirty="0"/>
              <a:t>D. for digestion and excretion</a:t>
            </a:r>
          </a:p>
        </p:txBody>
      </p:sp>
    </p:spTree>
    <p:extLst>
      <p:ext uri="{BB962C8B-B14F-4D97-AF65-F5344CB8AC3E}">
        <p14:creationId xmlns:p14="http://schemas.microsoft.com/office/powerpoint/2010/main" val="4422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
            <a:ext cx="9274002" cy="1320800"/>
          </a:xfrm>
        </p:spPr>
        <p:txBody>
          <a:bodyPr>
            <a:noAutofit/>
          </a:bodyPr>
          <a:lstStyle/>
          <a:p>
            <a:r>
              <a:rPr lang="en-US" sz="4400" dirty="0"/>
              <a:t>Which is a practical purpose for classification?</a:t>
            </a:r>
          </a:p>
        </p:txBody>
      </p:sp>
      <p:sp>
        <p:nvSpPr>
          <p:cNvPr id="3" name="Content Placeholder 2"/>
          <p:cNvSpPr>
            <a:spLocks noGrp="1"/>
          </p:cNvSpPr>
          <p:nvPr>
            <p:ph idx="1"/>
          </p:nvPr>
        </p:nvSpPr>
        <p:spPr/>
        <p:txBody>
          <a:bodyPr>
            <a:noAutofit/>
          </a:bodyPr>
          <a:lstStyle/>
          <a:p>
            <a:r>
              <a:rPr lang="en-US" sz="3200" dirty="0" smtClean="0"/>
              <a:t> A</a:t>
            </a:r>
            <a:r>
              <a:rPr lang="en-US" sz="3200" dirty="0"/>
              <a:t>. to facilitate the identification of unknown species </a:t>
            </a:r>
            <a:endParaRPr lang="en-US" sz="3200" dirty="0" smtClean="0"/>
          </a:p>
          <a:p>
            <a:r>
              <a:rPr lang="en-US" sz="3200" dirty="0" smtClean="0"/>
              <a:t>B</a:t>
            </a:r>
            <a:r>
              <a:rPr lang="en-US" sz="3200" dirty="0"/>
              <a:t>. to explain the origin of unicellular </a:t>
            </a:r>
            <a:r>
              <a:rPr lang="en-US" sz="3200" dirty="0" smtClean="0"/>
              <a:t>organisms</a:t>
            </a:r>
          </a:p>
          <a:p>
            <a:r>
              <a:rPr lang="en-US" sz="3200" dirty="0" smtClean="0"/>
              <a:t> </a:t>
            </a:r>
            <a:r>
              <a:rPr lang="en-US" sz="3200" dirty="0"/>
              <a:t>C. to identify certain hereditary </a:t>
            </a:r>
            <a:r>
              <a:rPr lang="en-US" sz="3200" dirty="0" smtClean="0"/>
              <a:t>characteristics</a:t>
            </a:r>
          </a:p>
          <a:p>
            <a:r>
              <a:rPr lang="en-US" sz="3200" dirty="0" smtClean="0"/>
              <a:t> </a:t>
            </a:r>
            <a:r>
              <a:rPr lang="en-US" sz="3200" dirty="0"/>
              <a:t>D. to know the evolutionary history of species</a:t>
            </a:r>
          </a:p>
        </p:txBody>
      </p:sp>
    </p:spTree>
    <p:extLst>
      <p:ext uri="{BB962C8B-B14F-4D97-AF65-F5344CB8AC3E}">
        <p14:creationId xmlns:p14="http://schemas.microsoft.com/office/powerpoint/2010/main" val="2410724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a:t>
            </a:r>
            <a:r>
              <a:rPr lang="en-US" dirty="0"/>
              <a:t>set contains only kingdoms that include autotrophs?</a:t>
            </a:r>
          </a:p>
        </p:txBody>
      </p:sp>
      <p:sp>
        <p:nvSpPr>
          <p:cNvPr id="3" name="Content Placeholder 2"/>
          <p:cNvSpPr>
            <a:spLocks noGrp="1"/>
          </p:cNvSpPr>
          <p:nvPr>
            <p:ph idx="1"/>
          </p:nvPr>
        </p:nvSpPr>
        <p:spPr/>
        <p:txBody>
          <a:bodyPr>
            <a:normAutofit/>
          </a:bodyPr>
          <a:lstStyle/>
          <a:p>
            <a:r>
              <a:rPr lang="en-US" sz="4000" dirty="0" smtClean="0"/>
              <a:t>A</a:t>
            </a:r>
            <a:r>
              <a:rPr lang="en-US" sz="4000" dirty="0"/>
              <a:t>. Protists, Animals, Plants </a:t>
            </a:r>
            <a:endParaRPr lang="en-US" sz="4000" dirty="0" smtClean="0"/>
          </a:p>
          <a:p>
            <a:r>
              <a:rPr lang="en-US" sz="4000" dirty="0" smtClean="0"/>
              <a:t>B</a:t>
            </a:r>
            <a:r>
              <a:rPr lang="en-US" sz="4000" dirty="0"/>
              <a:t>. Protists, Plants, Bacteria </a:t>
            </a:r>
            <a:endParaRPr lang="en-US" sz="4000" dirty="0" smtClean="0"/>
          </a:p>
          <a:p>
            <a:r>
              <a:rPr lang="en-US" sz="4000" dirty="0" smtClean="0"/>
              <a:t>C</a:t>
            </a:r>
            <a:r>
              <a:rPr lang="en-US" sz="4000" dirty="0"/>
              <a:t>. Plants, Fungi, Achaea </a:t>
            </a:r>
            <a:endParaRPr lang="en-US" sz="4000" dirty="0" smtClean="0"/>
          </a:p>
          <a:p>
            <a:r>
              <a:rPr lang="en-US" sz="4000" dirty="0" smtClean="0"/>
              <a:t>D</a:t>
            </a:r>
            <a:r>
              <a:rPr lang="en-US" sz="4000" dirty="0"/>
              <a:t>. Plants, Bacteria, Fungi</a:t>
            </a:r>
          </a:p>
        </p:txBody>
      </p:sp>
    </p:spTree>
    <p:extLst>
      <p:ext uri="{BB962C8B-B14F-4D97-AF65-F5344CB8AC3E}">
        <p14:creationId xmlns:p14="http://schemas.microsoft.com/office/powerpoint/2010/main" val="344447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196" y="217715"/>
            <a:ext cx="9040805" cy="1942874"/>
          </a:xfrm>
        </p:spPr>
        <p:txBody>
          <a:bodyPr>
            <a:normAutofit/>
          </a:bodyPr>
          <a:lstStyle/>
          <a:p>
            <a:r>
              <a:rPr lang="en-US" dirty="0"/>
              <a:t>A paramecium absorbs materials from its environment and circulates. Which life function is described by these activities?</a:t>
            </a:r>
          </a:p>
        </p:txBody>
      </p:sp>
      <p:sp>
        <p:nvSpPr>
          <p:cNvPr id="3" name="Content Placeholder 2"/>
          <p:cNvSpPr>
            <a:spLocks noGrp="1"/>
          </p:cNvSpPr>
          <p:nvPr>
            <p:ph idx="1"/>
          </p:nvPr>
        </p:nvSpPr>
        <p:spPr/>
        <p:txBody>
          <a:bodyPr>
            <a:normAutofit/>
          </a:bodyPr>
          <a:lstStyle/>
          <a:p>
            <a:r>
              <a:rPr lang="en-US" sz="4400" dirty="0" smtClean="0"/>
              <a:t>A</a:t>
            </a:r>
            <a:r>
              <a:rPr lang="en-US" sz="4400" dirty="0"/>
              <a:t>. </a:t>
            </a:r>
            <a:r>
              <a:rPr lang="en-US" sz="4400" dirty="0" smtClean="0"/>
              <a:t>synthesis</a:t>
            </a:r>
          </a:p>
          <a:p>
            <a:r>
              <a:rPr lang="en-US" sz="4400" dirty="0" smtClean="0"/>
              <a:t> </a:t>
            </a:r>
            <a:r>
              <a:rPr lang="en-US" sz="4400" dirty="0"/>
              <a:t>B. </a:t>
            </a:r>
            <a:r>
              <a:rPr lang="en-US" sz="4400" dirty="0" smtClean="0"/>
              <a:t>reproduction</a:t>
            </a:r>
          </a:p>
          <a:p>
            <a:r>
              <a:rPr lang="en-US" sz="4400" dirty="0" smtClean="0"/>
              <a:t> </a:t>
            </a:r>
            <a:r>
              <a:rPr lang="en-US" sz="4400" dirty="0"/>
              <a:t>C. </a:t>
            </a:r>
            <a:r>
              <a:rPr lang="en-US" sz="4400" dirty="0" smtClean="0"/>
              <a:t>excretion</a:t>
            </a:r>
          </a:p>
          <a:p>
            <a:r>
              <a:rPr lang="en-US" sz="4400" dirty="0" smtClean="0"/>
              <a:t> </a:t>
            </a:r>
            <a:r>
              <a:rPr lang="en-US" sz="4400" dirty="0"/>
              <a:t>D. transport</a:t>
            </a:r>
          </a:p>
        </p:txBody>
      </p:sp>
    </p:spTree>
    <p:extLst>
      <p:ext uri="{BB962C8B-B14F-4D97-AF65-F5344CB8AC3E}">
        <p14:creationId xmlns:p14="http://schemas.microsoft.com/office/powerpoint/2010/main" val="335479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set contains kingdoms that contain only </a:t>
            </a:r>
            <a:r>
              <a:rPr lang="en-US" dirty="0" smtClean="0"/>
              <a:t>heterotrophs?</a:t>
            </a:r>
            <a:endParaRPr lang="en-US" dirty="0"/>
          </a:p>
        </p:txBody>
      </p:sp>
      <p:sp>
        <p:nvSpPr>
          <p:cNvPr id="3" name="Content Placeholder 2"/>
          <p:cNvSpPr>
            <a:spLocks noGrp="1"/>
          </p:cNvSpPr>
          <p:nvPr>
            <p:ph idx="1"/>
          </p:nvPr>
        </p:nvSpPr>
        <p:spPr/>
        <p:txBody>
          <a:bodyPr>
            <a:normAutofit/>
          </a:bodyPr>
          <a:lstStyle/>
          <a:p>
            <a:r>
              <a:rPr lang="en-US" sz="4000" dirty="0"/>
              <a:t>A</a:t>
            </a:r>
            <a:r>
              <a:rPr lang="en-US" sz="4000" dirty="0" smtClean="0"/>
              <a:t>. </a:t>
            </a:r>
            <a:r>
              <a:rPr lang="en-US" sz="4000" dirty="0"/>
              <a:t>Protists, Fungi </a:t>
            </a:r>
            <a:endParaRPr lang="en-US" sz="4000" dirty="0" smtClean="0"/>
          </a:p>
          <a:p>
            <a:r>
              <a:rPr lang="en-US" sz="4000" dirty="0" smtClean="0"/>
              <a:t>B</a:t>
            </a:r>
            <a:r>
              <a:rPr lang="en-US" sz="4000" dirty="0"/>
              <a:t>. Bacteria, Animals </a:t>
            </a:r>
            <a:endParaRPr lang="en-US" sz="4000" dirty="0" smtClean="0"/>
          </a:p>
          <a:p>
            <a:r>
              <a:rPr lang="en-US" sz="4000" dirty="0" smtClean="0"/>
              <a:t>C</a:t>
            </a:r>
            <a:r>
              <a:rPr lang="en-US" sz="4000" dirty="0"/>
              <a:t>. Plants, Fungi </a:t>
            </a:r>
            <a:endParaRPr lang="en-US" sz="4000" dirty="0" smtClean="0"/>
          </a:p>
          <a:p>
            <a:r>
              <a:rPr lang="en-US" sz="4000" dirty="0" smtClean="0"/>
              <a:t>D</a:t>
            </a:r>
            <a:r>
              <a:rPr lang="en-US" sz="4000" dirty="0"/>
              <a:t>. Animals, Fungi</a:t>
            </a:r>
          </a:p>
        </p:txBody>
      </p:sp>
    </p:spTree>
    <p:extLst>
      <p:ext uri="{BB962C8B-B14F-4D97-AF65-F5344CB8AC3E}">
        <p14:creationId xmlns:p14="http://schemas.microsoft.com/office/powerpoint/2010/main" val="641799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1320800"/>
          </a:xfrm>
        </p:spPr>
        <p:txBody>
          <a:bodyPr>
            <a:normAutofit fontScale="90000"/>
          </a:bodyPr>
          <a:lstStyle/>
          <a:p>
            <a:r>
              <a:rPr lang="en-US" dirty="0"/>
              <a:t>Scientists first attempted to develop a formal naming system by assigning Latin or Greek names to organisms. The names were very descriptive, but the naming system was of limited use. How did Carolus Linnaeus’s system of binomial nomenclature improve on the earlier system?</a:t>
            </a:r>
          </a:p>
        </p:txBody>
      </p:sp>
      <p:sp>
        <p:nvSpPr>
          <p:cNvPr id="3" name="Content Placeholder 2"/>
          <p:cNvSpPr>
            <a:spLocks noGrp="1"/>
          </p:cNvSpPr>
          <p:nvPr>
            <p:ph idx="1"/>
          </p:nvPr>
        </p:nvSpPr>
        <p:spPr>
          <a:xfrm>
            <a:off x="338667" y="2977227"/>
            <a:ext cx="9589104" cy="3880773"/>
          </a:xfrm>
        </p:spPr>
        <p:txBody>
          <a:bodyPr>
            <a:noAutofit/>
          </a:bodyPr>
          <a:lstStyle/>
          <a:p>
            <a:r>
              <a:rPr lang="en-US" sz="3200" dirty="0" smtClean="0"/>
              <a:t>A</a:t>
            </a:r>
            <a:r>
              <a:rPr lang="en-US" sz="3200" dirty="0"/>
              <a:t>. Scientists no longer had to understand Greek. </a:t>
            </a:r>
            <a:endParaRPr lang="en-US" sz="3200" dirty="0" smtClean="0"/>
          </a:p>
          <a:p>
            <a:r>
              <a:rPr lang="en-US" sz="3200" dirty="0" smtClean="0"/>
              <a:t>B</a:t>
            </a:r>
            <a:r>
              <a:rPr lang="en-US" sz="3200" dirty="0"/>
              <a:t>. All scientists used the same name for an organism. </a:t>
            </a:r>
            <a:endParaRPr lang="en-US" sz="3200" dirty="0" smtClean="0"/>
          </a:p>
          <a:p>
            <a:r>
              <a:rPr lang="en-US" sz="3200" dirty="0" smtClean="0"/>
              <a:t>C</a:t>
            </a:r>
            <a:r>
              <a:rPr lang="en-US" sz="3200" dirty="0"/>
              <a:t>. Common names were only used for organisms. </a:t>
            </a:r>
            <a:endParaRPr lang="en-US" sz="3200" dirty="0" smtClean="0"/>
          </a:p>
          <a:p>
            <a:r>
              <a:rPr lang="en-US" sz="3200" dirty="0" smtClean="0"/>
              <a:t>D</a:t>
            </a:r>
            <a:r>
              <a:rPr lang="en-US" sz="3200" dirty="0"/>
              <a:t>. Each class of organism had a standard description.</a:t>
            </a:r>
          </a:p>
        </p:txBody>
      </p:sp>
    </p:spTree>
    <p:extLst>
      <p:ext uri="{BB962C8B-B14F-4D97-AF65-F5344CB8AC3E}">
        <p14:creationId xmlns:p14="http://schemas.microsoft.com/office/powerpoint/2010/main" val="11331415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TotalTime>
  <Words>1618</Words>
  <Application>Microsoft Office PowerPoint</Application>
  <PresentationFormat>Widescreen</PresentationFormat>
  <Paragraphs>198</Paragraphs>
  <Slides>32</Slides>
  <Notes>27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32</vt:i4>
      </vt:variant>
    </vt:vector>
  </HeadingPairs>
  <TitlesOfParts>
    <vt:vector size="39" baseType="lpstr">
      <vt:lpstr>Arial</vt:lpstr>
      <vt:lpstr>Calibri</vt:lpstr>
      <vt:lpstr>Trebuchet MS</vt:lpstr>
      <vt:lpstr>Wingdings 3</vt:lpstr>
      <vt:lpstr>Facet</vt:lpstr>
      <vt:lpstr>1_Facet</vt:lpstr>
      <vt:lpstr>2_Facet</vt:lpstr>
      <vt:lpstr>Living Organisms</vt:lpstr>
      <vt:lpstr>The function of a plant root is to:</vt:lpstr>
      <vt:lpstr>Which similarity exists between amphibians and annelids (worms)?</vt:lpstr>
      <vt:lpstr>Which is a reason most amphibians return to water during their life span?</vt:lpstr>
      <vt:lpstr>Which is a practical purpose for classification?</vt:lpstr>
      <vt:lpstr>Which set contains only kingdoms that include autotrophs?</vt:lpstr>
      <vt:lpstr>A paramecium absorbs materials from its environment and circulates. Which life function is described by these activities?</vt:lpstr>
      <vt:lpstr>Which set contains kingdoms that contain only heterotrophs?</vt:lpstr>
      <vt:lpstr>Scientists first attempted to develop a formal naming system by assigning Latin or Greek names to organisms. The names were very descriptive, but the naming system was of limited use. How did Carolus Linnaeus’s system of binomial nomenclature improve on the earlier system?</vt:lpstr>
      <vt:lpstr>How are sexual reproduction and asexual reproduction different?</vt:lpstr>
      <vt:lpstr>Which is an example of an adaptation required for living in terrestrial environments?</vt:lpstr>
      <vt:lpstr>Ecology</vt:lpstr>
      <vt:lpstr>What would most likely be the result of a worldwide decline in nitrogen fixing bacteria?</vt:lpstr>
      <vt:lpstr>Which has the greatest impact on the rate of photosynthesis?</vt:lpstr>
      <vt:lpstr>What is the relationship between a community and a population?</vt:lpstr>
      <vt:lpstr>The diagram below displays a graph of Lynx and Hare populations: Based on the graph, what keeps the lynx population from experiencing constant growth?</vt:lpstr>
      <vt:lpstr>Which describes the impact predators have on the population growth of the prey?</vt:lpstr>
      <vt:lpstr>Which statement is a valid inference that can be made if human population continues to grow a rate similar to that shown between 1000 AD and 2010 AD?</vt:lpstr>
      <vt:lpstr>Which change to an ecosystem will most likely have the strongest negative impact?</vt:lpstr>
      <vt:lpstr>Many cars are equipped with a device that helps remove hydrocarbons, oxidies and other atomospheric pollutants from car exhaust. As a result, this device helps to</vt:lpstr>
      <vt:lpstr>What happens to the energy that was in a fox's body once it has been used for maintaining body temperature?</vt:lpstr>
      <vt:lpstr>Which of the following issues has the largest impact on increasing the health of North Carolina ecosystems.</vt:lpstr>
      <vt:lpstr>The burning of fossil fuels may cause all of the following except...</vt:lpstr>
      <vt:lpstr>Nutrients move through an ecosystem in</vt:lpstr>
      <vt:lpstr>Biochemistry</vt:lpstr>
      <vt:lpstr>Which organic compounds necessary for life are formed by a sugar bonded to a phosphate group and a nitrogenous base? </vt:lpstr>
      <vt:lpstr>Which organic molecule serves as the main source of energy for cells? </vt:lpstr>
      <vt:lpstr> Which characteristic best explains why carbon is relevant to living organisms? </vt:lpstr>
      <vt:lpstr> Peptide bonds in proteins can be broken down by the enzyme peptidase. Adrian orders a hamburger and French fries for lunch. He adds cheese and mayonnaise to his hamburger, and then sits down to eat lunch with his friends. Which structure would most likely result from the action of peptidase in Adrian’s small intestine? </vt:lpstr>
      <vt:lpstr>Which molecule is the biological catalyst?</vt:lpstr>
      <vt:lpstr>An enzyme is located in the small intestine, which has a pH between 7 and 9. Based on this information, which statement is most accurate? </vt:lpstr>
      <vt:lpstr> What is the difference between a saturated and unsaturated fat? </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Plants</dc:title>
  <dc:creator>Pasciak, Lauren A.</dc:creator>
  <cp:lastModifiedBy>Fairweather, Elizabeth B.</cp:lastModifiedBy>
  <cp:revision>5</cp:revision>
  <dcterms:created xsi:type="dcterms:W3CDTF">2017-05-17T19:48:29Z</dcterms:created>
  <dcterms:modified xsi:type="dcterms:W3CDTF">2019-01-09T19:01:16Z</dcterms:modified>
</cp:coreProperties>
</file>