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4" r:id="rId2"/>
    <p:sldId id="322" r:id="rId3"/>
    <p:sldId id="257" r:id="rId4"/>
    <p:sldId id="256" r:id="rId5"/>
    <p:sldId id="258" r:id="rId6"/>
    <p:sldId id="311" r:id="rId7"/>
    <p:sldId id="260" r:id="rId8"/>
    <p:sldId id="312" r:id="rId9"/>
    <p:sldId id="261" r:id="rId10"/>
    <p:sldId id="262" r:id="rId11"/>
    <p:sldId id="263" r:id="rId12"/>
    <p:sldId id="319" r:id="rId13"/>
    <p:sldId id="264" r:id="rId14"/>
    <p:sldId id="265" r:id="rId15"/>
    <p:sldId id="266" r:id="rId16"/>
    <p:sldId id="267" r:id="rId17"/>
    <p:sldId id="320" r:id="rId18"/>
    <p:sldId id="269" r:id="rId19"/>
    <p:sldId id="321" r:id="rId20"/>
    <p:sldId id="325" r:id="rId21"/>
    <p:sldId id="329" r:id="rId22"/>
    <p:sldId id="330" r:id="rId23"/>
    <p:sldId id="271" r:id="rId24"/>
    <p:sldId id="272" r:id="rId25"/>
    <p:sldId id="273" r:id="rId26"/>
    <p:sldId id="310" r:id="rId27"/>
    <p:sldId id="274" r:id="rId28"/>
    <p:sldId id="275" r:id="rId29"/>
    <p:sldId id="276" r:id="rId30"/>
    <p:sldId id="277" r:id="rId31"/>
    <p:sldId id="279" r:id="rId32"/>
    <p:sldId id="280" r:id="rId33"/>
    <p:sldId id="278" r:id="rId34"/>
    <p:sldId id="281" r:id="rId35"/>
    <p:sldId id="315" r:id="rId36"/>
    <p:sldId id="283" r:id="rId37"/>
    <p:sldId id="323" r:id="rId38"/>
    <p:sldId id="286" r:id="rId39"/>
    <p:sldId id="287" r:id="rId40"/>
    <p:sldId id="288" r:id="rId41"/>
    <p:sldId id="289" r:id="rId42"/>
    <p:sldId id="290" r:id="rId43"/>
    <p:sldId id="291" r:id="rId44"/>
    <p:sldId id="292" r:id="rId45"/>
    <p:sldId id="293" r:id="rId46"/>
    <p:sldId id="294" r:id="rId47"/>
    <p:sldId id="295" r:id="rId48"/>
    <p:sldId id="296" r:id="rId49"/>
    <p:sldId id="318" r:id="rId50"/>
    <p:sldId id="298" r:id="rId51"/>
    <p:sldId id="317" r:id="rId52"/>
    <p:sldId id="300" r:id="rId53"/>
    <p:sldId id="301" r:id="rId54"/>
    <p:sldId id="302" r:id="rId55"/>
    <p:sldId id="303" r:id="rId56"/>
    <p:sldId id="304" r:id="rId57"/>
    <p:sldId id="305" r:id="rId58"/>
    <p:sldId id="306" r:id="rId59"/>
    <p:sldId id="327" r:id="rId60"/>
    <p:sldId id="331" r:id="rId61"/>
    <p:sldId id="332"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D26426A-B8A5-4001-9E75-C99BD0317681}" type="datetimeFigureOut">
              <a:rPr lang="en-US" smtClean="0"/>
              <a:pPr/>
              <a:t>11/16/2018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5DF7F06-99AA-4AF2-ABEB-D46634E25F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26426A-B8A5-4001-9E75-C99BD0317681}"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BD26426A-B8A5-4001-9E75-C99BD0317681}" type="datetimeFigureOut">
              <a:rPr lang="en-US" smtClean="0"/>
              <a:pPr/>
              <a:t>11/16/2018</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26426A-B8A5-4001-9E75-C99BD0317681}"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D26426A-B8A5-4001-9E75-C99BD0317681}" type="datetimeFigureOut">
              <a:rPr lang="en-US" smtClean="0"/>
              <a:pPr/>
              <a:t>11/16/2018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05DF7F06-99AA-4AF2-ABEB-D46634E25F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26426A-B8A5-4001-9E75-C99BD0317681}"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26426A-B8A5-4001-9E75-C99BD0317681}"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26426A-B8A5-4001-9E75-C99BD0317681}"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D26426A-B8A5-4001-9E75-C99BD0317681}" type="datetimeFigureOut">
              <a:rPr lang="en-US" smtClean="0"/>
              <a:pPr/>
              <a:t>11/16/2018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26426A-B8A5-4001-9E75-C99BD0317681}"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F7F06-99AA-4AF2-ABEB-D46634E25FCD}"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BD26426A-B8A5-4001-9E75-C99BD0317681}"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F7F06-99AA-4AF2-ABEB-D46634E25FCD}"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dirty="0" smtClean="0"/>
              <a:t>Click to edit Master title style</a:t>
            </a:r>
            <a:endParaRPr kumimoji="0" lang="en-US" dirty="0"/>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D26426A-B8A5-4001-9E75-C99BD0317681}" type="datetimeFigureOut">
              <a:rPr lang="en-US" smtClean="0"/>
              <a:pPr/>
              <a:t>11/16/2018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5DF7F06-99AA-4AF2-ABEB-D46634E25F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down)">
                                      <p:cBhvr>
                                        <p:cTn id="13" dur="580">
                                          <p:stCondLst>
                                            <p:cond delay="0"/>
                                          </p:stCondLst>
                                        </p:cTn>
                                        <p:tgtEl>
                                          <p:spTgt spid="31">
                                            <p:txEl>
                                              <p:pRg st="0" end="0"/>
                                            </p:txEl>
                                          </p:spTgt>
                                        </p:tgtEl>
                                      </p:cBhvr>
                                    </p:animEffect>
                                    <p:anim calcmode="lin" valueType="num">
                                      <p:cBhvr>
                                        <p:cTn id="14" dur="1822" tmFilter="0,0; 0.14,0.36; 0.43,0.73; 0.71,0.91; 1.0,1.0">
                                          <p:stCondLst>
                                            <p:cond delay="0"/>
                                          </p:stCondLst>
                                        </p:cTn>
                                        <p:tgtEl>
                                          <p:spTgt spid="31">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1">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1">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1">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1">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1">
                                            <p:txEl>
                                              <p:pRg st="0" end="0"/>
                                            </p:txEl>
                                          </p:spTgt>
                                        </p:tgtEl>
                                      </p:cBhvr>
                                      <p:to x="100000" y="60000"/>
                                    </p:animScale>
                                    <p:animScale>
                                      <p:cBhvr>
                                        <p:cTn id="20" dur="166" decel="50000">
                                          <p:stCondLst>
                                            <p:cond delay="676"/>
                                          </p:stCondLst>
                                        </p:cTn>
                                        <p:tgtEl>
                                          <p:spTgt spid="31">
                                            <p:txEl>
                                              <p:pRg st="0" end="0"/>
                                            </p:txEl>
                                          </p:spTgt>
                                        </p:tgtEl>
                                      </p:cBhvr>
                                      <p:to x="100000" y="100000"/>
                                    </p:animScale>
                                    <p:animScale>
                                      <p:cBhvr>
                                        <p:cTn id="21" dur="26">
                                          <p:stCondLst>
                                            <p:cond delay="1312"/>
                                          </p:stCondLst>
                                        </p:cTn>
                                        <p:tgtEl>
                                          <p:spTgt spid="31">
                                            <p:txEl>
                                              <p:pRg st="0" end="0"/>
                                            </p:txEl>
                                          </p:spTgt>
                                        </p:tgtEl>
                                      </p:cBhvr>
                                      <p:to x="100000" y="80000"/>
                                    </p:animScale>
                                    <p:animScale>
                                      <p:cBhvr>
                                        <p:cTn id="22" dur="166" decel="50000">
                                          <p:stCondLst>
                                            <p:cond delay="1338"/>
                                          </p:stCondLst>
                                        </p:cTn>
                                        <p:tgtEl>
                                          <p:spTgt spid="31">
                                            <p:txEl>
                                              <p:pRg st="0" end="0"/>
                                            </p:txEl>
                                          </p:spTgt>
                                        </p:tgtEl>
                                      </p:cBhvr>
                                      <p:to x="100000" y="100000"/>
                                    </p:animScale>
                                    <p:animScale>
                                      <p:cBhvr>
                                        <p:cTn id="23" dur="26">
                                          <p:stCondLst>
                                            <p:cond delay="1642"/>
                                          </p:stCondLst>
                                        </p:cTn>
                                        <p:tgtEl>
                                          <p:spTgt spid="31">
                                            <p:txEl>
                                              <p:pRg st="0" end="0"/>
                                            </p:txEl>
                                          </p:spTgt>
                                        </p:tgtEl>
                                      </p:cBhvr>
                                      <p:to x="100000" y="90000"/>
                                    </p:animScale>
                                    <p:animScale>
                                      <p:cBhvr>
                                        <p:cTn id="24" dur="166" decel="50000">
                                          <p:stCondLst>
                                            <p:cond delay="1668"/>
                                          </p:stCondLst>
                                        </p:cTn>
                                        <p:tgtEl>
                                          <p:spTgt spid="31">
                                            <p:txEl>
                                              <p:pRg st="0" end="0"/>
                                            </p:txEl>
                                          </p:spTgt>
                                        </p:tgtEl>
                                      </p:cBhvr>
                                      <p:to x="100000" y="100000"/>
                                    </p:animScale>
                                    <p:animScale>
                                      <p:cBhvr>
                                        <p:cTn id="25" dur="26">
                                          <p:stCondLst>
                                            <p:cond delay="1808"/>
                                          </p:stCondLst>
                                        </p:cTn>
                                        <p:tgtEl>
                                          <p:spTgt spid="31">
                                            <p:txEl>
                                              <p:pRg st="0" end="0"/>
                                            </p:txEl>
                                          </p:spTgt>
                                        </p:tgtEl>
                                      </p:cBhvr>
                                      <p:to x="100000" y="95000"/>
                                    </p:animScale>
                                    <p:animScale>
                                      <p:cBhvr>
                                        <p:cTn id="26" dur="166" decel="50000">
                                          <p:stCondLst>
                                            <p:cond delay="1834"/>
                                          </p:stCondLst>
                                        </p:cTn>
                                        <p:tgtEl>
                                          <p:spTgt spid="31">
                                            <p:txEl>
                                              <p:pRg st="0" end="0"/>
                                            </p:txEl>
                                          </p:spTgt>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down)">
                                      <p:cBhvr>
                                        <p:cTn id="29" dur="580">
                                          <p:stCondLst>
                                            <p:cond delay="0"/>
                                          </p:stCondLst>
                                        </p:cTn>
                                        <p:tgtEl>
                                          <p:spTgt spid="31">
                                            <p:txEl>
                                              <p:pRg st="1" end="1"/>
                                            </p:txEl>
                                          </p:spTgt>
                                        </p:tgtEl>
                                      </p:cBhvr>
                                    </p:animEffect>
                                    <p:anim calcmode="lin" valueType="num">
                                      <p:cBhvr>
                                        <p:cTn id="30" dur="1822" tmFilter="0,0; 0.14,0.36; 0.43,0.73; 0.71,0.91; 1.0,1.0">
                                          <p:stCondLst>
                                            <p:cond delay="0"/>
                                          </p:stCondLst>
                                        </p:cTn>
                                        <p:tgtEl>
                                          <p:spTgt spid="31">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1">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1">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1">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1">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1">
                                            <p:txEl>
                                              <p:pRg st="1" end="1"/>
                                            </p:txEl>
                                          </p:spTgt>
                                        </p:tgtEl>
                                      </p:cBhvr>
                                      <p:to x="100000" y="60000"/>
                                    </p:animScale>
                                    <p:animScale>
                                      <p:cBhvr>
                                        <p:cTn id="36" dur="166" decel="50000">
                                          <p:stCondLst>
                                            <p:cond delay="676"/>
                                          </p:stCondLst>
                                        </p:cTn>
                                        <p:tgtEl>
                                          <p:spTgt spid="31">
                                            <p:txEl>
                                              <p:pRg st="1" end="1"/>
                                            </p:txEl>
                                          </p:spTgt>
                                        </p:tgtEl>
                                      </p:cBhvr>
                                      <p:to x="100000" y="100000"/>
                                    </p:animScale>
                                    <p:animScale>
                                      <p:cBhvr>
                                        <p:cTn id="37" dur="26">
                                          <p:stCondLst>
                                            <p:cond delay="1312"/>
                                          </p:stCondLst>
                                        </p:cTn>
                                        <p:tgtEl>
                                          <p:spTgt spid="31">
                                            <p:txEl>
                                              <p:pRg st="1" end="1"/>
                                            </p:txEl>
                                          </p:spTgt>
                                        </p:tgtEl>
                                      </p:cBhvr>
                                      <p:to x="100000" y="80000"/>
                                    </p:animScale>
                                    <p:animScale>
                                      <p:cBhvr>
                                        <p:cTn id="38" dur="166" decel="50000">
                                          <p:stCondLst>
                                            <p:cond delay="1338"/>
                                          </p:stCondLst>
                                        </p:cTn>
                                        <p:tgtEl>
                                          <p:spTgt spid="31">
                                            <p:txEl>
                                              <p:pRg st="1" end="1"/>
                                            </p:txEl>
                                          </p:spTgt>
                                        </p:tgtEl>
                                      </p:cBhvr>
                                      <p:to x="100000" y="100000"/>
                                    </p:animScale>
                                    <p:animScale>
                                      <p:cBhvr>
                                        <p:cTn id="39" dur="26">
                                          <p:stCondLst>
                                            <p:cond delay="1642"/>
                                          </p:stCondLst>
                                        </p:cTn>
                                        <p:tgtEl>
                                          <p:spTgt spid="31">
                                            <p:txEl>
                                              <p:pRg st="1" end="1"/>
                                            </p:txEl>
                                          </p:spTgt>
                                        </p:tgtEl>
                                      </p:cBhvr>
                                      <p:to x="100000" y="90000"/>
                                    </p:animScale>
                                    <p:animScale>
                                      <p:cBhvr>
                                        <p:cTn id="40" dur="166" decel="50000">
                                          <p:stCondLst>
                                            <p:cond delay="1668"/>
                                          </p:stCondLst>
                                        </p:cTn>
                                        <p:tgtEl>
                                          <p:spTgt spid="31">
                                            <p:txEl>
                                              <p:pRg st="1" end="1"/>
                                            </p:txEl>
                                          </p:spTgt>
                                        </p:tgtEl>
                                      </p:cBhvr>
                                      <p:to x="100000" y="100000"/>
                                    </p:animScale>
                                    <p:animScale>
                                      <p:cBhvr>
                                        <p:cTn id="41" dur="26">
                                          <p:stCondLst>
                                            <p:cond delay="1808"/>
                                          </p:stCondLst>
                                        </p:cTn>
                                        <p:tgtEl>
                                          <p:spTgt spid="31">
                                            <p:txEl>
                                              <p:pRg st="1" end="1"/>
                                            </p:txEl>
                                          </p:spTgt>
                                        </p:tgtEl>
                                      </p:cBhvr>
                                      <p:to x="100000" y="95000"/>
                                    </p:animScale>
                                    <p:animScale>
                                      <p:cBhvr>
                                        <p:cTn id="42" dur="166" decel="50000">
                                          <p:stCondLst>
                                            <p:cond delay="1834"/>
                                          </p:stCondLst>
                                        </p:cTn>
                                        <p:tgtEl>
                                          <p:spTgt spid="31">
                                            <p:txEl>
                                              <p:pRg st="1" end="1"/>
                                            </p:txEl>
                                          </p:spTgt>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1">
                                            <p:txEl>
                                              <p:pRg st="2" end="2"/>
                                            </p:txEl>
                                          </p:spTgt>
                                        </p:tgtEl>
                                        <p:attrNameLst>
                                          <p:attrName>style.visibility</p:attrName>
                                        </p:attrNameLst>
                                      </p:cBhvr>
                                      <p:to>
                                        <p:strVal val="visible"/>
                                      </p:to>
                                    </p:set>
                                    <p:animEffect transition="in" filter="wipe(down)">
                                      <p:cBhvr>
                                        <p:cTn id="45" dur="580">
                                          <p:stCondLst>
                                            <p:cond delay="0"/>
                                          </p:stCondLst>
                                        </p:cTn>
                                        <p:tgtEl>
                                          <p:spTgt spid="31">
                                            <p:txEl>
                                              <p:pRg st="2" end="2"/>
                                            </p:txEl>
                                          </p:spTgt>
                                        </p:tgtEl>
                                      </p:cBhvr>
                                    </p:animEffect>
                                    <p:anim calcmode="lin" valueType="num">
                                      <p:cBhvr>
                                        <p:cTn id="46" dur="1822" tmFilter="0,0; 0.14,0.36; 0.43,0.73; 0.71,0.91; 1.0,1.0">
                                          <p:stCondLst>
                                            <p:cond delay="0"/>
                                          </p:stCondLst>
                                        </p:cTn>
                                        <p:tgtEl>
                                          <p:spTgt spid="31">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1">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1">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1">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1">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1">
                                            <p:txEl>
                                              <p:pRg st="2" end="2"/>
                                            </p:txEl>
                                          </p:spTgt>
                                        </p:tgtEl>
                                      </p:cBhvr>
                                      <p:to x="100000" y="60000"/>
                                    </p:animScale>
                                    <p:animScale>
                                      <p:cBhvr>
                                        <p:cTn id="52" dur="166" decel="50000">
                                          <p:stCondLst>
                                            <p:cond delay="676"/>
                                          </p:stCondLst>
                                        </p:cTn>
                                        <p:tgtEl>
                                          <p:spTgt spid="31">
                                            <p:txEl>
                                              <p:pRg st="2" end="2"/>
                                            </p:txEl>
                                          </p:spTgt>
                                        </p:tgtEl>
                                      </p:cBhvr>
                                      <p:to x="100000" y="100000"/>
                                    </p:animScale>
                                    <p:animScale>
                                      <p:cBhvr>
                                        <p:cTn id="53" dur="26">
                                          <p:stCondLst>
                                            <p:cond delay="1312"/>
                                          </p:stCondLst>
                                        </p:cTn>
                                        <p:tgtEl>
                                          <p:spTgt spid="31">
                                            <p:txEl>
                                              <p:pRg st="2" end="2"/>
                                            </p:txEl>
                                          </p:spTgt>
                                        </p:tgtEl>
                                      </p:cBhvr>
                                      <p:to x="100000" y="80000"/>
                                    </p:animScale>
                                    <p:animScale>
                                      <p:cBhvr>
                                        <p:cTn id="54" dur="166" decel="50000">
                                          <p:stCondLst>
                                            <p:cond delay="1338"/>
                                          </p:stCondLst>
                                        </p:cTn>
                                        <p:tgtEl>
                                          <p:spTgt spid="31">
                                            <p:txEl>
                                              <p:pRg st="2" end="2"/>
                                            </p:txEl>
                                          </p:spTgt>
                                        </p:tgtEl>
                                      </p:cBhvr>
                                      <p:to x="100000" y="100000"/>
                                    </p:animScale>
                                    <p:animScale>
                                      <p:cBhvr>
                                        <p:cTn id="55" dur="26">
                                          <p:stCondLst>
                                            <p:cond delay="1642"/>
                                          </p:stCondLst>
                                        </p:cTn>
                                        <p:tgtEl>
                                          <p:spTgt spid="31">
                                            <p:txEl>
                                              <p:pRg st="2" end="2"/>
                                            </p:txEl>
                                          </p:spTgt>
                                        </p:tgtEl>
                                      </p:cBhvr>
                                      <p:to x="100000" y="90000"/>
                                    </p:animScale>
                                    <p:animScale>
                                      <p:cBhvr>
                                        <p:cTn id="56" dur="166" decel="50000">
                                          <p:stCondLst>
                                            <p:cond delay="1668"/>
                                          </p:stCondLst>
                                        </p:cTn>
                                        <p:tgtEl>
                                          <p:spTgt spid="31">
                                            <p:txEl>
                                              <p:pRg st="2" end="2"/>
                                            </p:txEl>
                                          </p:spTgt>
                                        </p:tgtEl>
                                      </p:cBhvr>
                                      <p:to x="100000" y="100000"/>
                                    </p:animScale>
                                    <p:animScale>
                                      <p:cBhvr>
                                        <p:cTn id="57" dur="26">
                                          <p:stCondLst>
                                            <p:cond delay="1808"/>
                                          </p:stCondLst>
                                        </p:cTn>
                                        <p:tgtEl>
                                          <p:spTgt spid="31">
                                            <p:txEl>
                                              <p:pRg st="2" end="2"/>
                                            </p:txEl>
                                          </p:spTgt>
                                        </p:tgtEl>
                                      </p:cBhvr>
                                      <p:to x="100000" y="95000"/>
                                    </p:animScale>
                                    <p:animScale>
                                      <p:cBhvr>
                                        <p:cTn id="58" dur="166" decel="50000">
                                          <p:stCondLst>
                                            <p:cond delay="1834"/>
                                          </p:stCondLst>
                                        </p:cTn>
                                        <p:tgtEl>
                                          <p:spTgt spid="31">
                                            <p:txEl>
                                              <p:pRg st="2" end="2"/>
                                            </p:txEl>
                                          </p:spTgt>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1">
                                            <p:txEl>
                                              <p:pRg st="3" end="3"/>
                                            </p:txEl>
                                          </p:spTgt>
                                        </p:tgtEl>
                                        <p:attrNameLst>
                                          <p:attrName>style.visibility</p:attrName>
                                        </p:attrNameLst>
                                      </p:cBhvr>
                                      <p:to>
                                        <p:strVal val="visible"/>
                                      </p:to>
                                    </p:set>
                                    <p:animEffect transition="in" filter="wipe(down)">
                                      <p:cBhvr>
                                        <p:cTn id="61" dur="580">
                                          <p:stCondLst>
                                            <p:cond delay="0"/>
                                          </p:stCondLst>
                                        </p:cTn>
                                        <p:tgtEl>
                                          <p:spTgt spid="31">
                                            <p:txEl>
                                              <p:pRg st="3" end="3"/>
                                            </p:txEl>
                                          </p:spTgt>
                                        </p:tgtEl>
                                      </p:cBhvr>
                                    </p:animEffect>
                                    <p:anim calcmode="lin" valueType="num">
                                      <p:cBhvr>
                                        <p:cTn id="62" dur="1822" tmFilter="0,0; 0.14,0.36; 0.43,0.73; 0.71,0.91; 1.0,1.0">
                                          <p:stCondLst>
                                            <p:cond delay="0"/>
                                          </p:stCondLst>
                                        </p:cTn>
                                        <p:tgtEl>
                                          <p:spTgt spid="31">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1">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1">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1">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1">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1">
                                            <p:txEl>
                                              <p:pRg st="3" end="3"/>
                                            </p:txEl>
                                          </p:spTgt>
                                        </p:tgtEl>
                                      </p:cBhvr>
                                      <p:to x="100000" y="60000"/>
                                    </p:animScale>
                                    <p:animScale>
                                      <p:cBhvr>
                                        <p:cTn id="68" dur="166" decel="50000">
                                          <p:stCondLst>
                                            <p:cond delay="676"/>
                                          </p:stCondLst>
                                        </p:cTn>
                                        <p:tgtEl>
                                          <p:spTgt spid="31">
                                            <p:txEl>
                                              <p:pRg st="3" end="3"/>
                                            </p:txEl>
                                          </p:spTgt>
                                        </p:tgtEl>
                                      </p:cBhvr>
                                      <p:to x="100000" y="100000"/>
                                    </p:animScale>
                                    <p:animScale>
                                      <p:cBhvr>
                                        <p:cTn id="69" dur="26">
                                          <p:stCondLst>
                                            <p:cond delay="1312"/>
                                          </p:stCondLst>
                                        </p:cTn>
                                        <p:tgtEl>
                                          <p:spTgt spid="31">
                                            <p:txEl>
                                              <p:pRg st="3" end="3"/>
                                            </p:txEl>
                                          </p:spTgt>
                                        </p:tgtEl>
                                      </p:cBhvr>
                                      <p:to x="100000" y="80000"/>
                                    </p:animScale>
                                    <p:animScale>
                                      <p:cBhvr>
                                        <p:cTn id="70" dur="166" decel="50000">
                                          <p:stCondLst>
                                            <p:cond delay="1338"/>
                                          </p:stCondLst>
                                        </p:cTn>
                                        <p:tgtEl>
                                          <p:spTgt spid="31">
                                            <p:txEl>
                                              <p:pRg st="3" end="3"/>
                                            </p:txEl>
                                          </p:spTgt>
                                        </p:tgtEl>
                                      </p:cBhvr>
                                      <p:to x="100000" y="100000"/>
                                    </p:animScale>
                                    <p:animScale>
                                      <p:cBhvr>
                                        <p:cTn id="71" dur="26">
                                          <p:stCondLst>
                                            <p:cond delay="1642"/>
                                          </p:stCondLst>
                                        </p:cTn>
                                        <p:tgtEl>
                                          <p:spTgt spid="31">
                                            <p:txEl>
                                              <p:pRg st="3" end="3"/>
                                            </p:txEl>
                                          </p:spTgt>
                                        </p:tgtEl>
                                      </p:cBhvr>
                                      <p:to x="100000" y="90000"/>
                                    </p:animScale>
                                    <p:animScale>
                                      <p:cBhvr>
                                        <p:cTn id="72" dur="166" decel="50000">
                                          <p:stCondLst>
                                            <p:cond delay="1668"/>
                                          </p:stCondLst>
                                        </p:cTn>
                                        <p:tgtEl>
                                          <p:spTgt spid="31">
                                            <p:txEl>
                                              <p:pRg st="3" end="3"/>
                                            </p:txEl>
                                          </p:spTgt>
                                        </p:tgtEl>
                                      </p:cBhvr>
                                      <p:to x="100000" y="100000"/>
                                    </p:animScale>
                                    <p:animScale>
                                      <p:cBhvr>
                                        <p:cTn id="73" dur="26">
                                          <p:stCondLst>
                                            <p:cond delay="1808"/>
                                          </p:stCondLst>
                                        </p:cTn>
                                        <p:tgtEl>
                                          <p:spTgt spid="31">
                                            <p:txEl>
                                              <p:pRg st="3" end="3"/>
                                            </p:txEl>
                                          </p:spTgt>
                                        </p:tgtEl>
                                      </p:cBhvr>
                                      <p:to x="100000" y="95000"/>
                                    </p:animScale>
                                    <p:animScale>
                                      <p:cBhvr>
                                        <p:cTn id="74" dur="166" decel="50000">
                                          <p:stCondLst>
                                            <p:cond delay="1834"/>
                                          </p:stCondLst>
                                        </p:cTn>
                                        <p:tgtEl>
                                          <p:spTgt spid="31">
                                            <p:txEl>
                                              <p:pRg st="3" end="3"/>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31">
                                            <p:txEl>
                                              <p:pRg st="4" end="4"/>
                                            </p:txEl>
                                          </p:spTgt>
                                        </p:tgtEl>
                                        <p:attrNameLst>
                                          <p:attrName>style.visibility</p:attrName>
                                        </p:attrNameLst>
                                      </p:cBhvr>
                                      <p:to>
                                        <p:strVal val="visible"/>
                                      </p:to>
                                    </p:set>
                                    <p:animEffect transition="in" filter="wipe(down)">
                                      <p:cBhvr>
                                        <p:cTn id="77" dur="580">
                                          <p:stCondLst>
                                            <p:cond delay="0"/>
                                          </p:stCondLst>
                                        </p:cTn>
                                        <p:tgtEl>
                                          <p:spTgt spid="31">
                                            <p:txEl>
                                              <p:pRg st="4" end="4"/>
                                            </p:txEl>
                                          </p:spTgt>
                                        </p:tgtEl>
                                      </p:cBhvr>
                                    </p:animEffect>
                                    <p:anim calcmode="lin" valueType="num">
                                      <p:cBhvr>
                                        <p:cTn id="78" dur="1822" tmFilter="0,0; 0.14,0.36; 0.43,0.73; 0.71,0.91; 1.0,1.0">
                                          <p:stCondLst>
                                            <p:cond delay="0"/>
                                          </p:stCondLst>
                                        </p:cTn>
                                        <p:tgtEl>
                                          <p:spTgt spid="31">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1">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1">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1">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1">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1">
                                            <p:txEl>
                                              <p:pRg st="4" end="4"/>
                                            </p:txEl>
                                          </p:spTgt>
                                        </p:tgtEl>
                                      </p:cBhvr>
                                      <p:to x="100000" y="60000"/>
                                    </p:animScale>
                                    <p:animScale>
                                      <p:cBhvr>
                                        <p:cTn id="84" dur="166" decel="50000">
                                          <p:stCondLst>
                                            <p:cond delay="676"/>
                                          </p:stCondLst>
                                        </p:cTn>
                                        <p:tgtEl>
                                          <p:spTgt spid="31">
                                            <p:txEl>
                                              <p:pRg st="4" end="4"/>
                                            </p:txEl>
                                          </p:spTgt>
                                        </p:tgtEl>
                                      </p:cBhvr>
                                      <p:to x="100000" y="100000"/>
                                    </p:animScale>
                                    <p:animScale>
                                      <p:cBhvr>
                                        <p:cTn id="85" dur="26">
                                          <p:stCondLst>
                                            <p:cond delay="1312"/>
                                          </p:stCondLst>
                                        </p:cTn>
                                        <p:tgtEl>
                                          <p:spTgt spid="31">
                                            <p:txEl>
                                              <p:pRg st="4" end="4"/>
                                            </p:txEl>
                                          </p:spTgt>
                                        </p:tgtEl>
                                      </p:cBhvr>
                                      <p:to x="100000" y="80000"/>
                                    </p:animScale>
                                    <p:animScale>
                                      <p:cBhvr>
                                        <p:cTn id="86" dur="166" decel="50000">
                                          <p:stCondLst>
                                            <p:cond delay="1338"/>
                                          </p:stCondLst>
                                        </p:cTn>
                                        <p:tgtEl>
                                          <p:spTgt spid="31">
                                            <p:txEl>
                                              <p:pRg st="4" end="4"/>
                                            </p:txEl>
                                          </p:spTgt>
                                        </p:tgtEl>
                                      </p:cBhvr>
                                      <p:to x="100000" y="100000"/>
                                    </p:animScale>
                                    <p:animScale>
                                      <p:cBhvr>
                                        <p:cTn id="87" dur="26">
                                          <p:stCondLst>
                                            <p:cond delay="1642"/>
                                          </p:stCondLst>
                                        </p:cTn>
                                        <p:tgtEl>
                                          <p:spTgt spid="31">
                                            <p:txEl>
                                              <p:pRg st="4" end="4"/>
                                            </p:txEl>
                                          </p:spTgt>
                                        </p:tgtEl>
                                      </p:cBhvr>
                                      <p:to x="100000" y="90000"/>
                                    </p:animScale>
                                    <p:animScale>
                                      <p:cBhvr>
                                        <p:cTn id="88" dur="166" decel="50000">
                                          <p:stCondLst>
                                            <p:cond delay="1668"/>
                                          </p:stCondLst>
                                        </p:cTn>
                                        <p:tgtEl>
                                          <p:spTgt spid="31">
                                            <p:txEl>
                                              <p:pRg st="4" end="4"/>
                                            </p:txEl>
                                          </p:spTgt>
                                        </p:tgtEl>
                                      </p:cBhvr>
                                      <p:to x="100000" y="100000"/>
                                    </p:animScale>
                                    <p:animScale>
                                      <p:cBhvr>
                                        <p:cTn id="89" dur="26">
                                          <p:stCondLst>
                                            <p:cond delay="1808"/>
                                          </p:stCondLst>
                                        </p:cTn>
                                        <p:tgtEl>
                                          <p:spTgt spid="31">
                                            <p:txEl>
                                              <p:pRg st="4" end="4"/>
                                            </p:txEl>
                                          </p:spTgt>
                                        </p:tgtEl>
                                      </p:cBhvr>
                                      <p:to x="100000" y="95000"/>
                                    </p:animScale>
                                    <p:animScale>
                                      <p:cBhvr>
                                        <p:cTn id="90" dur="166" decel="50000">
                                          <p:stCondLst>
                                            <p:cond delay="1834"/>
                                          </p:stCondLst>
                                        </p:cTn>
                                        <p:tgtEl>
                                          <p:spTgt spid="31">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build="p">
        <p:tmplLst>
          <p:tmpl lvl="1">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2">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3">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4">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 lvl="5">
            <p:tnLst>
              <p:par>
                <p:cTn presetID="26"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80">
                          <p:stCondLst>
                            <p:cond delay="0"/>
                          </p:stCondLst>
                        </p:cTn>
                        <p:tgtEl>
                          <p:spTgt spid="31"/>
                        </p:tgtEl>
                      </p:cBhvr>
                    </p:animEffect>
                    <p:anim calcmode="lin" valueType="num">
                      <p:cBhvr>
                        <p:cTn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dur="26">
                          <p:stCondLst>
                            <p:cond delay="650"/>
                          </p:stCondLst>
                        </p:cTn>
                        <p:tgtEl>
                          <p:spTgt spid="31"/>
                        </p:tgtEl>
                      </p:cBhvr>
                      <p:to x="100000" y="60000"/>
                    </p:animScale>
                    <p:animScale>
                      <p:cBhvr>
                        <p:cTn dur="166" decel="50000">
                          <p:stCondLst>
                            <p:cond delay="676"/>
                          </p:stCondLst>
                        </p:cTn>
                        <p:tgtEl>
                          <p:spTgt spid="31"/>
                        </p:tgtEl>
                      </p:cBhvr>
                      <p:to x="100000" y="100000"/>
                    </p:animScale>
                    <p:animScale>
                      <p:cBhvr>
                        <p:cTn dur="26">
                          <p:stCondLst>
                            <p:cond delay="1312"/>
                          </p:stCondLst>
                        </p:cTn>
                        <p:tgtEl>
                          <p:spTgt spid="31"/>
                        </p:tgtEl>
                      </p:cBhvr>
                      <p:to x="100000" y="80000"/>
                    </p:animScale>
                    <p:animScale>
                      <p:cBhvr>
                        <p:cTn dur="166" decel="50000">
                          <p:stCondLst>
                            <p:cond delay="1338"/>
                          </p:stCondLst>
                        </p:cTn>
                        <p:tgtEl>
                          <p:spTgt spid="31"/>
                        </p:tgtEl>
                      </p:cBhvr>
                      <p:to x="100000" y="100000"/>
                    </p:animScale>
                    <p:animScale>
                      <p:cBhvr>
                        <p:cTn dur="26">
                          <p:stCondLst>
                            <p:cond delay="1642"/>
                          </p:stCondLst>
                        </p:cTn>
                        <p:tgtEl>
                          <p:spTgt spid="31"/>
                        </p:tgtEl>
                      </p:cBhvr>
                      <p:to x="100000" y="90000"/>
                    </p:animScale>
                    <p:animScale>
                      <p:cBhvr>
                        <p:cTn dur="166" decel="50000">
                          <p:stCondLst>
                            <p:cond delay="1668"/>
                          </p:stCondLst>
                        </p:cTn>
                        <p:tgtEl>
                          <p:spTgt spid="31"/>
                        </p:tgtEl>
                      </p:cBhvr>
                      <p:to x="100000" y="100000"/>
                    </p:animScale>
                    <p:animScale>
                      <p:cBhvr>
                        <p:cTn dur="26">
                          <p:stCondLst>
                            <p:cond delay="1808"/>
                          </p:stCondLst>
                        </p:cTn>
                        <p:tgtEl>
                          <p:spTgt spid="31"/>
                        </p:tgtEl>
                      </p:cBhvr>
                      <p:to x="100000" y="95000"/>
                    </p:animScale>
                    <p:animScale>
                      <p:cBhvr>
                        <p:cTn dur="166" decel="50000">
                          <p:stCondLst>
                            <p:cond delay="1834"/>
                          </p:stCondLst>
                        </p:cTn>
                        <p:tgtEl>
                          <p:spTgt spid="31"/>
                        </p:tgtEl>
                      </p:cBhvr>
                      <p:to x="100000" y="100000"/>
                    </p:animScale>
                  </p:childTnLst>
                </p:cTn>
              </p:par>
            </p:tnLst>
          </p:tmpl>
        </p:tmplLst>
      </p:bldP>
    </p:bld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Comic Sans MS" pitchFamily="66" charset="0"/>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4400" kern="1200" baseline="0">
          <a:solidFill>
            <a:schemeClr val="tx1"/>
          </a:solidFill>
          <a:latin typeface="Comic Sans MS" pitchFamily="66" charset="0"/>
          <a:ea typeface="+mn-ea"/>
          <a:cs typeface="+mn-cs"/>
        </a:defRPr>
      </a:lvl1pPr>
      <a:lvl2pPr marL="521208" indent="-228600" algn="l" rtl="0" eaLnBrk="1" latinLnBrk="0" hangingPunct="1">
        <a:spcBef>
          <a:spcPts val="500"/>
        </a:spcBef>
        <a:buClr>
          <a:schemeClr val="accent4"/>
        </a:buClr>
        <a:buSzPct val="80000"/>
        <a:buFont typeface="Wingdings 2"/>
        <a:buChar char=""/>
        <a:defRPr kumimoji="0" sz="3200" kern="1200">
          <a:solidFill>
            <a:schemeClr val="tx1">
              <a:tint val="85000"/>
            </a:schemeClr>
          </a:solidFill>
          <a:latin typeface="Comic Sans MS" pitchFamily="66" charset="0"/>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Comic Sans MS" pitchFamily="66" charset="0"/>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Comic Sans MS" pitchFamily="66" charset="0"/>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Comic Sans MS" pitchFamily="66" charset="0"/>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naturalabstraction.com/a11_09_2001Neg09CuriosityFarmMed.jpg&amp;imgrefurl=http://naturalabstraction.com/curiosityfarmmed.html&amp;usg=__bUUM-2uaDFhfhSseo3O_F2qLIKM=&amp;h=513&amp;w=770&amp;sz=65&amp;hl=en&amp;start=11&amp;um=1&amp;tbnid=iU-XdnZ7mZDw0M:&amp;tbnh=95&amp;tbnw=142&amp;prev=/images?q=pink+snapdragon&amp;hl=en&amp;safe=active&amp;rls=com.microsoft:en-us&amp;sa=N&amp;um=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naturalabstraction.com/a11_09_2001Neg09CuriosityFarmMed.jpg&amp;imgrefurl=http://naturalabstraction.com/curiosityfarmmed.html&amp;usg=__bUUM-2uaDFhfhSseo3O_F2qLIKM=&amp;h=513&amp;w=770&amp;sz=65&amp;hl=en&amp;start=11&amp;um=1&amp;tbnid=iU-XdnZ7mZDw0M:&amp;tbnh=95&amp;tbnw=142&amp;prev=/images?q=pink+snapdragon&amp;hl=en&amp;safe=active&amp;rls=com.microsoft:en-us&amp;sa=N&amp;um=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images.google.com/images?q=tbn:vQfLo8opbQ8J:history.nih.gov/exhibits/nirenberg/images/photos/01_mendel_pu.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img.tfd.com/dict/5F/66A26-blood-group.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biology.clc.uc.edu/graphics/bio105/incomplete%20dominance.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biology.clc.uc.edu/graphics/bio105/incomplete%20dominance.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611100">
            <a:off x="3051138" y="1526576"/>
            <a:ext cx="5805268" cy="2868168"/>
          </a:xfrm>
        </p:spPr>
        <p:txBody>
          <a:bodyPr/>
          <a:lstStyle/>
          <a:p>
            <a:pPr algn="ctr"/>
            <a:r>
              <a:rPr lang="en-US" sz="8000"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Patterns of Heredity</a:t>
            </a:r>
            <a:endParaRPr lang="en-US" sz="800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2706" name="Picture 2" descr="D:\Temporary Internet Files\Content.IE5\PXZMI70W\MC900332444[1].wmf"/>
          <p:cNvPicPr>
            <a:picLocks noChangeAspect="1" noChangeArrowheads="1"/>
          </p:cNvPicPr>
          <p:nvPr/>
        </p:nvPicPr>
        <p:blipFill>
          <a:blip r:embed="rId2" cstate="print"/>
          <a:srcRect/>
          <a:stretch>
            <a:fillRect/>
          </a:stretch>
        </p:blipFill>
        <p:spPr bwMode="auto">
          <a:xfrm>
            <a:off x="0" y="1752600"/>
            <a:ext cx="2743200" cy="2921348"/>
          </a:xfrm>
          <a:prstGeom prst="rect">
            <a:avLst/>
          </a:prstGeom>
          <a:noFill/>
        </p:spPr>
      </p:pic>
      <p:pic>
        <p:nvPicPr>
          <p:cNvPr id="72707" name="Picture 3" descr="D:\Temporary Internet Files\Content.IE5\50YDU24G\MC900237473[1].wmf"/>
          <p:cNvPicPr>
            <a:picLocks noChangeAspect="1" noChangeArrowheads="1"/>
          </p:cNvPicPr>
          <p:nvPr/>
        </p:nvPicPr>
        <p:blipFill>
          <a:blip r:embed="rId3" cstate="print"/>
          <a:srcRect/>
          <a:stretch>
            <a:fillRect/>
          </a:stretch>
        </p:blipFill>
        <p:spPr bwMode="auto">
          <a:xfrm>
            <a:off x="6257453" y="3922641"/>
            <a:ext cx="2886547" cy="2935359"/>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anim calcmode="lin" valueType="num">
                                      <p:cBhvr>
                                        <p:cTn id="8" dur="2000" fill="hold"/>
                                        <p:tgtEl>
                                          <p:spTgt spid="72706"/>
                                        </p:tgtEl>
                                        <p:attrNameLst>
                                          <p:attrName>style.rotation</p:attrName>
                                        </p:attrNameLst>
                                      </p:cBhvr>
                                      <p:tavLst>
                                        <p:tav tm="0">
                                          <p:val>
                                            <p:fltVal val="720"/>
                                          </p:val>
                                        </p:tav>
                                        <p:tav tm="100000">
                                          <p:val>
                                            <p:fltVal val="0"/>
                                          </p:val>
                                        </p:tav>
                                      </p:tavLst>
                                    </p:anim>
                                    <p:anim calcmode="lin" valueType="num">
                                      <p:cBhvr>
                                        <p:cTn id="9" dur="2000" fill="hold"/>
                                        <p:tgtEl>
                                          <p:spTgt spid="72706"/>
                                        </p:tgtEl>
                                        <p:attrNameLst>
                                          <p:attrName>ppt_h</p:attrName>
                                        </p:attrNameLst>
                                      </p:cBhvr>
                                      <p:tavLst>
                                        <p:tav tm="0">
                                          <p:val>
                                            <p:fltVal val="0"/>
                                          </p:val>
                                        </p:tav>
                                        <p:tav tm="100000">
                                          <p:val>
                                            <p:strVal val="#ppt_h"/>
                                          </p:val>
                                        </p:tav>
                                      </p:tavLst>
                                    </p:anim>
                                    <p:anim calcmode="lin" valueType="num">
                                      <p:cBhvr>
                                        <p:cTn id="10" dur="2000" fill="hold"/>
                                        <p:tgtEl>
                                          <p:spTgt spid="7270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72707"/>
                                        </p:tgtEl>
                                        <p:attrNameLst>
                                          <p:attrName>style.visibility</p:attrName>
                                        </p:attrNameLst>
                                      </p:cBhvr>
                                      <p:to>
                                        <p:strVal val="visible"/>
                                      </p:to>
                                    </p:set>
                                    <p:animEffect transition="in" filter="fade">
                                      <p:cBhvr>
                                        <p:cTn id="13" dur="2000"/>
                                        <p:tgtEl>
                                          <p:spTgt spid="72707"/>
                                        </p:tgtEl>
                                      </p:cBhvr>
                                    </p:animEffect>
                                    <p:anim calcmode="lin" valueType="num">
                                      <p:cBhvr>
                                        <p:cTn id="14" dur="2000" fill="hold"/>
                                        <p:tgtEl>
                                          <p:spTgt spid="72707"/>
                                        </p:tgtEl>
                                        <p:attrNameLst>
                                          <p:attrName>style.rotation</p:attrName>
                                        </p:attrNameLst>
                                      </p:cBhvr>
                                      <p:tavLst>
                                        <p:tav tm="0">
                                          <p:val>
                                            <p:fltVal val="720"/>
                                          </p:val>
                                        </p:tav>
                                        <p:tav tm="100000">
                                          <p:val>
                                            <p:fltVal val="0"/>
                                          </p:val>
                                        </p:tav>
                                      </p:tavLst>
                                    </p:anim>
                                    <p:anim calcmode="lin" valueType="num">
                                      <p:cBhvr>
                                        <p:cTn id="15" dur="2000" fill="hold"/>
                                        <p:tgtEl>
                                          <p:spTgt spid="72707"/>
                                        </p:tgtEl>
                                        <p:attrNameLst>
                                          <p:attrName>ppt_h</p:attrName>
                                        </p:attrNameLst>
                                      </p:cBhvr>
                                      <p:tavLst>
                                        <p:tav tm="0">
                                          <p:val>
                                            <p:fltVal val="0"/>
                                          </p:val>
                                        </p:tav>
                                        <p:tav tm="100000">
                                          <p:val>
                                            <p:strVal val="#ppt_h"/>
                                          </p:val>
                                        </p:tav>
                                      </p:tavLst>
                                    </p:anim>
                                    <p:anim calcmode="lin" valueType="num">
                                      <p:cBhvr>
                                        <p:cTn id="16" dur="2000" fill="hold"/>
                                        <p:tgtEl>
                                          <p:spTgt spid="72707"/>
                                        </p:tgtEl>
                                        <p:attrNameLst>
                                          <p:attrName>ppt_w</p:attrName>
                                        </p:attrNameLst>
                                      </p:cBhvr>
                                      <p:tavLst>
                                        <p:tav tm="0">
                                          <p:val>
                                            <p:fltVal val="0"/>
                                          </p:val>
                                        </p:tav>
                                        <p:tav tm="100000">
                                          <p:val>
                                            <p:strVal val="#ppt_w"/>
                                          </p:val>
                                        </p:tav>
                                      </p:tavLst>
                                    </p:anim>
                                  </p:childTnLst>
                                </p:cTn>
                              </p:par>
                              <p:par>
                                <p:cTn id="17"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8" dur="1000" accel="50000" decel="50000" autoRev="1" fill="hold">
                                          <p:stCondLst>
                                            <p:cond delay="0"/>
                                          </p:stCondLst>
                                        </p:cTn>
                                        <p:tgtEl>
                                          <p:spTgt spid="2"/>
                                        </p:tgtEl>
                                        <p:attrNameLst>
                                          <p:attrName>ppt_x</p:attrName>
                                          <p:attrName>ppt_y</p:attrName>
                                        </p:attrNameLst>
                                      </p:cBhvr>
                                    </p:animMotion>
                                    <p:animRot by="1500000">
                                      <p:cBhvr>
                                        <p:cTn id="19" dur="500" fill="hold">
                                          <p:stCondLst>
                                            <p:cond delay="0"/>
                                          </p:stCondLst>
                                        </p:cTn>
                                        <p:tgtEl>
                                          <p:spTgt spid="2"/>
                                        </p:tgtEl>
                                        <p:attrNameLst>
                                          <p:attrName>r</p:attrName>
                                        </p:attrNameLst>
                                      </p:cBhvr>
                                    </p:animRot>
                                    <p:animRot by="-1500000">
                                      <p:cBhvr>
                                        <p:cTn id="20" dur="500" fill="hold">
                                          <p:stCondLst>
                                            <p:cond delay="500"/>
                                          </p:stCondLst>
                                        </p:cTn>
                                        <p:tgtEl>
                                          <p:spTgt spid="2"/>
                                        </p:tgtEl>
                                        <p:attrNameLst>
                                          <p:attrName>r</p:attrName>
                                        </p:attrNameLst>
                                      </p:cBhvr>
                                    </p:animRot>
                                    <p:animRot by="-1500000">
                                      <p:cBhvr>
                                        <p:cTn id="21" dur="500" fill="hold">
                                          <p:stCondLst>
                                            <p:cond delay="1000"/>
                                          </p:stCondLst>
                                        </p:cTn>
                                        <p:tgtEl>
                                          <p:spTgt spid="2"/>
                                        </p:tgtEl>
                                        <p:attrNameLst>
                                          <p:attrName>r</p:attrName>
                                        </p:attrNameLst>
                                      </p:cBhvr>
                                    </p:animRot>
                                    <p:animRot by="1500000">
                                      <p:cBhvr>
                                        <p:cTn id="22"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graphicFrame>
        <p:nvGraphicFramePr>
          <p:cNvPr id="5" name="Table 4"/>
          <p:cNvGraphicFramePr>
            <a:graphicFrameLocks noGrp="1"/>
          </p:cNvGraphicFramePr>
          <p:nvPr/>
        </p:nvGraphicFramePr>
        <p:xfrm>
          <a:off x="1219200" y="3886200"/>
          <a:ext cx="3124200" cy="2743200"/>
        </p:xfrm>
        <a:graphic>
          <a:graphicData uri="http://schemas.openxmlformats.org/drawingml/2006/table">
            <a:tbl>
              <a:tblPr firstRow="1" bandRow="1">
                <a:tableStyleId>{2D5ABB26-0587-4C30-8999-92F81FD0307C}</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1463968" y="5586297"/>
            <a:ext cx="1018892" cy="707886"/>
          </a:xfrm>
          <a:prstGeom prst="rect">
            <a:avLst/>
          </a:prstGeom>
          <a:noFill/>
        </p:spPr>
        <p:txBody>
          <a:bodyPr wrap="square" rtlCol="0">
            <a:spAutoFit/>
          </a:bodyPr>
          <a:lstStyle/>
          <a:p>
            <a:r>
              <a:rPr lang="en-US" sz="4000" dirty="0" smtClean="0">
                <a:ln>
                  <a:solidFill>
                    <a:srgbClr val="FF0066"/>
                  </a:solidFill>
                </a:ln>
                <a:solidFill>
                  <a:srgbClr val="FF0066"/>
                </a:solidFill>
                <a:latin typeface="Comic Sans MS" pitchFamily="66" charset="0"/>
              </a:rPr>
              <a:t>RR’</a:t>
            </a:r>
            <a:endParaRPr lang="en-US" sz="4000" dirty="0">
              <a:ln>
                <a:solidFill>
                  <a:srgbClr val="FF0066"/>
                </a:solidFill>
              </a:ln>
              <a:solidFill>
                <a:srgbClr val="FF0066"/>
              </a:solidFill>
              <a:latin typeface="Comic Sans MS" pitchFamily="66" charset="0"/>
            </a:endParaRPr>
          </a:p>
        </p:txBody>
      </p:sp>
      <p:sp>
        <p:nvSpPr>
          <p:cNvPr id="8" name="TextBox 7"/>
          <p:cNvSpPr txBox="1"/>
          <p:nvPr/>
        </p:nvSpPr>
        <p:spPr>
          <a:xfrm>
            <a:off x="4648200" y="1524000"/>
            <a:ext cx="1066800" cy="369332"/>
          </a:xfrm>
          <a:prstGeom prst="rect">
            <a:avLst/>
          </a:prstGeom>
          <a:noFill/>
        </p:spPr>
        <p:txBody>
          <a:bodyPr wrap="square" rtlCol="0">
            <a:spAutoFit/>
          </a:bodyPr>
          <a:lstStyle/>
          <a:p>
            <a:endParaRPr lang="en-US" dirty="0"/>
          </a:p>
        </p:txBody>
      </p:sp>
      <p:sp>
        <p:nvSpPr>
          <p:cNvPr id="9" name="TextBox 8"/>
          <p:cNvSpPr txBox="1"/>
          <p:nvPr/>
        </p:nvSpPr>
        <p:spPr>
          <a:xfrm rot="162637">
            <a:off x="3064169" y="4214697"/>
            <a:ext cx="1018892" cy="707886"/>
          </a:xfrm>
          <a:prstGeom prst="rect">
            <a:avLst/>
          </a:prstGeom>
          <a:noFill/>
        </p:spPr>
        <p:txBody>
          <a:bodyPr wrap="square" rtlCol="0">
            <a:spAutoFit/>
          </a:bodyPr>
          <a:lstStyle/>
          <a:p>
            <a:r>
              <a:rPr lang="en-US" sz="4000" dirty="0" smtClean="0">
                <a:ln>
                  <a:solidFill>
                    <a:srgbClr val="FF0066"/>
                  </a:solidFill>
                </a:ln>
                <a:solidFill>
                  <a:srgbClr val="FF0066"/>
                </a:solidFill>
                <a:latin typeface="Comic Sans MS" pitchFamily="66" charset="0"/>
              </a:rPr>
              <a:t>RR’</a:t>
            </a:r>
            <a:endParaRPr lang="en-US" sz="4000" dirty="0">
              <a:ln>
                <a:solidFill>
                  <a:srgbClr val="FF0066"/>
                </a:solidFill>
              </a:ln>
              <a:solidFill>
                <a:srgbClr val="FF0066"/>
              </a:solidFill>
              <a:latin typeface="Comic Sans MS" pitchFamily="66" charset="0"/>
            </a:endParaRPr>
          </a:p>
        </p:txBody>
      </p:sp>
      <p:sp>
        <p:nvSpPr>
          <p:cNvPr id="11" name="TextBox 10"/>
          <p:cNvSpPr txBox="1"/>
          <p:nvPr/>
        </p:nvSpPr>
        <p:spPr>
          <a:xfrm rot="162637">
            <a:off x="3064168" y="5586297"/>
            <a:ext cx="1018892" cy="707886"/>
          </a:xfrm>
          <a:prstGeom prst="rect">
            <a:avLst/>
          </a:prstGeom>
          <a:noFill/>
        </p:spPr>
        <p:txBody>
          <a:bodyPr wrap="square" rtlCol="0">
            <a:spAutoFit/>
          </a:bodyPr>
          <a:lstStyle/>
          <a:p>
            <a:r>
              <a:rPr lang="en-US" sz="4000" dirty="0" smtClean="0">
                <a:ln>
                  <a:solidFill>
                    <a:srgbClr val="FF0066"/>
                  </a:solidFill>
                </a:ln>
                <a:solidFill>
                  <a:srgbClr val="FF0066"/>
                </a:solidFill>
                <a:latin typeface="Comic Sans MS" pitchFamily="66" charset="0"/>
              </a:rPr>
              <a:t>RR’</a:t>
            </a:r>
            <a:endParaRPr lang="en-US" sz="4000" dirty="0">
              <a:ln>
                <a:solidFill>
                  <a:srgbClr val="FF0066"/>
                </a:solidFill>
              </a:ln>
              <a:solidFill>
                <a:srgbClr val="FF0066"/>
              </a:solidFill>
              <a:latin typeface="Comic Sans MS" pitchFamily="66" charset="0"/>
            </a:endParaRPr>
          </a:p>
        </p:txBody>
      </p:sp>
      <p:sp>
        <p:nvSpPr>
          <p:cNvPr id="13" name="TextBox 12"/>
          <p:cNvSpPr txBox="1"/>
          <p:nvPr/>
        </p:nvSpPr>
        <p:spPr>
          <a:xfrm>
            <a:off x="4648200" y="3352800"/>
            <a:ext cx="3810000" cy="1938992"/>
          </a:xfrm>
          <a:prstGeom prst="rect">
            <a:avLst/>
          </a:prstGeom>
          <a:noFill/>
        </p:spPr>
        <p:txBody>
          <a:bodyPr wrap="square" rtlCol="0">
            <a:spAutoFit/>
          </a:bodyPr>
          <a:lstStyle/>
          <a:p>
            <a:r>
              <a:rPr lang="en-US" sz="4000" b="1" dirty="0" smtClean="0">
                <a:solidFill>
                  <a:srgbClr val="FF0066"/>
                </a:solidFill>
                <a:effectLst>
                  <a:outerShdw blurRad="38100" dist="38100" dir="2700000" algn="tl">
                    <a:srgbClr val="000000">
                      <a:alpha val="43137"/>
                    </a:srgbClr>
                  </a:outerShdw>
                </a:effectLst>
              </a:rPr>
              <a:t>G: 100% RR’</a:t>
            </a:r>
          </a:p>
          <a:p>
            <a:endParaRPr lang="en-US" sz="4000" b="1" dirty="0" smtClean="0">
              <a:effectLst>
                <a:outerShdw blurRad="38100" dist="38100" dir="2700000" algn="tl">
                  <a:srgbClr val="000000">
                    <a:alpha val="43137"/>
                  </a:srgbClr>
                </a:outerShdw>
              </a:effectLst>
            </a:endParaRPr>
          </a:p>
          <a:p>
            <a:r>
              <a:rPr lang="en-US" sz="4000" b="1" dirty="0" smtClean="0">
                <a:solidFill>
                  <a:srgbClr val="FF0066"/>
                </a:solidFill>
                <a:effectLst>
                  <a:outerShdw blurRad="38100" dist="38100" dir="2700000" algn="tl">
                    <a:srgbClr val="000000">
                      <a:alpha val="43137"/>
                    </a:srgbClr>
                  </a:outerShdw>
                </a:effectLst>
              </a:rPr>
              <a:t>P: 100% PINK</a:t>
            </a:r>
            <a:endParaRPr lang="en-US" sz="4000" b="1" dirty="0">
              <a:solidFill>
                <a:srgbClr val="FF0066"/>
              </a:solidFill>
              <a:effectLst>
                <a:outerShdw blurRad="38100" dist="38100" dir="2700000" algn="tl">
                  <a:srgbClr val="000000">
                    <a:alpha val="43137"/>
                  </a:srgbClr>
                </a:outerShdw>
              </a:effectLst>
            </a:endParaRPr>
          </a:p>
        </p:txBody>
      </p:sp>
      <p:sp>
        <p:nvSpPr>
          <p:cNvPr id="10" name="TextBox 9"/>
          <p:cNvSpPr txBox="1"/>
          <p:nvPr/>
        </p:nvSpPr>
        <p:spPr>
          <a:xfrm rot="162637">
            <a:off x="1463969" y="4214697"/>
            <a:ext cx="1018892" cy="707886"/>
          </a:xfrm>
          <a:prstGeom prst="rect">
            <a:avLst/>
          </a:prstGeom>
          <a:noFill/>
        </p:spPr>
        <p:txBody>
          <a:bodyPr wrap="square" rtlCol="0">
            <a:spAutoFit/>
          </a:bodyPr>
          <a:lstStyle/>
          <a:p>
            <a:r>
              <a:rPr lang="en-US" sz="4000" dirty="0" smtClean="0">
                <a:ln>
                  <a:solidFill>
                    <a:srgbClr val="FF0066"/>
                  </a:solidFill>
                </a:ln>
                <a:solidFill>
                  <a:srgbClr val="FF0066"/>
                </a:solidFill>
                <a:latin typeface="Comic Sans MS" pitchFamily="66" charset="0"/>
              </a:rPr>
              <a:t>RR’</a:t>
            </a:r>
            <a:endParaRPr lang="en-US" sz="4000" dirty="0">
              <a:ln>
                <a:solidFill>
                  <a:srgbClr val="FF0066"/>
                </a:solidFill>
              </a:ln>
              <a:solidFill>
                <a:srgbClr val="FF0066"/>
              </a:solidFill>
              <a:latin typeface="Comic Sans MS" pitchFamily="66" charset="0"/>
            </a:endParaRPr>
          </a:p>
        </p:txBody>
      </p:sp>
      <p:sp>
        <p:nvSpPr>
          <p:cNvPr id="14" name="TextBox 13"/>
          <p:cNvSpPr txBox="1"/>
          <p:nvPr/>
        </p:nvSpPr>
        <p:spPr>
          <a:xfrm>
            <a:off x="0" y="0"/>
            <a:ext cx="2895600" cy="2831544"/>
          </a:xfrm>
          <a:prstGeom prst="rect">
            <a:avLst/>
          </a:prstGeom>
          <a:solidFill>
            <a:schemeClr val="tx1"/>
          </a:solidFill>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b="1" dirty="0" smtClean="0">
                <a:solidFill>
                  <a:srgbClr val="FF0000"/>
                </a:solidFill>
                <a:latin typeface="Comic Sans MS" pitchFamily="66" charset="0"/>
              </a:rPr>
              <a:t>Red = RR</a:t>
            </a:r>
          </a:p>
          <a:p>
            <a:pPr>
              <a:buNone/>
            </a:pPr>
            <a:r>
              <a:rPr lang="en-US" sz="4000" b="1" dirty="0" smtClean="0">
                <a:solidFill>
                  <a:schemeClr val="bg1"/>
                </a:solidFill>
                <a:latin typeface="Comic Sans MS" pitchFamily="66" charset="0"/>
              </a:rPr>
              <a:t>White=R’R’</a:t>
            </a:r>
          </a:p>
          <a:p>
            <a:pPr>
              <a:buNone/>
            </a:pPr>
            <a:r>
              <a:rPr lang="en-US" sz="4000" b="1" dirty="0" smtClean="0">
                <a:solidFill>
                  <a:srgbClr val="FF0066"/>
                </a:solidFill>
                <a:latin typeface="Comic Sans MS" pitchFamily="66" charset="0"/>
              </a:rPr>
              <a:t>Pink = RR’</a:t>
            </a:r>
            <a:endParaRPr lang="en-US" dirty="0" smtClean="0"/>
          </a:p>
          <a:p>
            <a:endParaRPr lang="en-US" dirty="0"/>
          </a:p>
        </p:txBody>
      </p:sp>
      <p:sp>
        <p:nvSpPr>
          <p:cNvPr id="15" name="TextBox 14"/>
          <p:cNvSpPr txBox="1"/>
          <p:nvPr/>
        </p:nvSpPr>
        <p:spPr>
          <a:xfrm>
            <a:off x="3048000" y="1828800"/>
            <a:ext cx="5029200" cy="707886"/>
          </a:xfrm>
          <a:prstGeom prst="rect">
            <a:avLst/>
          </a:prstGeom>
          <a:noFill/>
        </p:spPr>
        <p:txBody>
          <a:bodyPr wrap="square" rtlCol="0">
            <a:spAutoFit/>
          </a:bodyPr>
          <a:lstStyle/>
          <a:p>
            <a:r>
              <a:rPr lang="en-US" sz="4000" b="1" dirty="0" smtClean="0">
                <a:latin typeface="Comic Sans MS" pitchFamily="66" charset="0"/>
              </a:rPr>
              <a:t>P cross = </a:t>
            </a:r>
            <a:r>
              <a:rPr lang="en-US" sz="4000" b="1" dirty="0" smtClean="0">
                <a:ln>
                  <a:solidFill>
                    <a:srgbClr val="FF0000"/>
                  </a:solidFill>
                </a:ln>
                <a:solidFill>
                  <a:srgbClr val="FF0000"/>
                </a:solidFill>
                <a:latin typeface="Comic Sans MS" pitchFamily="66" charset="0"/>
              </a:rPr>
              <a:t>RR</a:t>
            </a:r>
            <a:r>
              <a:rPr lang="en-US" sz="4000" b="1" dirty="0" smtClean="0">
                <a:latin typeface="Comic Sans MS" pitchFamily="66" charset="0"/>
              </a:rPr>
              <a:t> x </a:t>
            </a:r>
            <a:r>
              <a:rPr lang="en-US" sz="4000" b="1" dirty="0" smtClean="0">
                <a:ln>
                  <a:solidFill>
                    <a:schemeClr val="tx1"/>
                  </a:solidFill>
                </a:ln>
                <a:solidFill>
                  <a:schemeClr val="bg1"/>
                </a:solidFill>
                <a:latin typeface="Comic Sans MS" pitchFamily="66" charset="0"/>
              </a:rPr>
              <a:t>R’R’</a:t>
            </a:r>
            <a:endParaRPr lang="en-US" sz="4000" b="1" dirty="0">
              <a:ln>
                <a:solidFill>
                  <a:schemeClr val="tx1"/>
                </a:solidFill>
              </a:ln>
              <a:solidFill>
                <a:schemeClr val="bg1"/>
              </a:solidFill>
              <a:latin typeface="Comic Sans MS" pitchFamily="66" charset="0"/>
            </a:endParaRPr>
          </a:p>
        </p:txBody>
      </p:sp>
      <p:sp>
        <p:nvSpPr>
          <p:cNvPr id="16" name="TextBox 15"/>
          <p:cNvSpPr txBox="1"/>
          <p:nvPr/>
        </p:nvSpPr>
        <p:spPr>
          <a:xfrm>
            <a:off x="1219200" y="3200400"/>
            <a:ext cx="3124200" cy="707886"/>
          </a:xfrm>
          <a:prstGeom prst="rect">
            <a:avLst/>
          </a:prstGeom>
          <a:noFill/>
        </p:spPr>
        <p:txBody>
          <a:bodyPr wrap="square" rtlCol="0">
            <a:spAutoFit/>
          </a:bodyPr>
          <a:lstStyle/>
          <a:p>
            <a:r>
              <a:rPr lang="en-US" sz="4000" b="1" dirty="0" smtClean="0">
                <a:solidFill>
                  <a:srgbClr val="FF0000"/>
                </a:solidFill>
                <a:latin typeface="Comic Sans MS" pitchFamily="66" charset="0"/>
              </a:rPr>
              <a:t>R        </a:t>
            </a:r>
            <a:r>
              <a:rPr lang="en-US" sz="4000" b="1" dirty="0" err="1" smtClean="0">
                <a:solidFill>
                  <a:srgbClr val="FF0000"/>
                </a:solidFill>
                <a:latin typeface="Comic Sans MS" pitchFamily="66" charset="0"/>
              </a:rPr>
              <a:t>R</a:t>
            </a:r>
            <a:endParaRPr lang="en-US" sz="4000" b="1" dirty="0">
              <a:solidFill>
                <a:srgbClr val="FF0000"/>
              </a:solidFill>
              <a:latin typeface="Comic Sans MS" pitchFamily="66" charset="0"/>
            </a:endParaRPr>
          </a:p>
        </p:txBody>
      </p:sp>
      <p:sp>
        <p:nvSpPr>
          <p:cNvPr id="17" name="TextBox 16"/>
          <p:cNvSpPr txBox="1"/>
          <p:nvPr/>
        </p:nvSpPr>
        <p:spPr>
          <a:xfrm>
            <a:off x="457200" y="3810000"/>
            <a:ext cx="762000" cy="2554545"/>
          </a:xfrm>
          <a:prstGeom prst="rect">
            <a:avLst/>
          </a:prstGeom>
          <a:noFill/>
        </p:spPr>
        <p:txBody>
          <a:bodyPr wrap="square" rtlCol="0">
            <a:spAutoFit/>
          </a:bodyPr>
          <a:lstStyle/>
          <a:p>
            <a:pPr>
              <a:buNone/>
            </a:pPr>
            <a:r>
              <a:rPr lang="en-US" sz="4000" b="1" dirty="0" smtClean="0">
                <a:latin typeface="Comic Sans MS" pitchFamily="66" charset="0"/>
              </a:rPr>
              <a:t> </a:t>
            </a:r>
            <a:r>
              <a:rPr lang="en-US" sz="4000" b="1" dirty="0" smtClean="0">
                <a:ln>
                  <a:solidFill>
                    <a:schemeClr val="tx1"/>
                  </a:solidFill>
                </a:ln>
                <a:solidFill>
                  <a:schemeClr val="bg1"/>
                </a:solidFill>
                <a:latin typeface="Comic Sans MS" pitchFamily="66" charset="0"/>
              </a:rPr>
              <a:t>R’</a:t>
            </a:r>
          </a:p>
          <a:p>
            <a:endParaRPr lang="en-US" sz="4000" b="1" dirty="0" smtClean="0">
              <a:ln>
                <a:solidFill>
                  <a:schemeClr val="tx1"/>
                </a:solidFill>
              </a:ln>
              <a:solidFill>
                <a:schemeClr val="bg1"/>
              </a:solidFill>
              <a:latin typeface="Comic Sans MS" pitchFamily="66" charset="0"/>
            </a:endParaRPr>
          </a:p>
          <a:p>
            <a:pPr>
              <a:buNone/>
            </a:pPr>
            <a:r>
              <a:rPr lang="en-US" sz="4000" b="1" dirty="0" smtClean="0">
                <a:ln>
                  <a:solidFill>
                    <a:schemeClr val="tx1"/>
                  </a:solidFill>
                </a:ln>
                <a:solidFill>
                  <a:schemeClr val="bg1"/>
                </a:solidFill>
                <a:latin typeface="Comic Sans MS" pitchFamily="66" charset="0"/>
              </a:rPr>
              <a:t>R’</a:t>
            </a:r>
            <a:endParaRPr lang="en-US" sz="4000" b="1" dirty="0">
              <a:ln>
                <a:solidFill>
                  <a:schemeClr val="tx1"/>
                </a:solidFill>
              </a:ln>
              <a:solidFill>
                <a:schemeClr val="bg1"/>
              </a:solidFill>
              <a:latin typeface="Comic Sans MS" pitchFamily="66" charset="0"/>
            </a:endParaRPr>
          </a:p>
        </p:txBody>
      </p:sp>
      <p:pic>
        <p:nvPicPr>
          <p:cNvPr id="18" name="Picture 2" descr="http://tbn3.google.com/images?q=tbn:iU-XdnZ7mZDw0M:http://www.naturalabstraction.com/a11_09_2001Neg09CuriosityFarmMed.jpg">
            <a:hlinkClick r:id="rId2"/>
          </p:cNvPr>
          <p:cNvPicPr>
            <a:picLocks noChangeAspect="1" noChangeArrowheads="1"/>
          </p:cNvPicPr>
          <p:nvPr/>
        </p:nvPicPr>
        <p:blipFill>
          <a:blip r:embed="rId3" cstate="print"/>
          <a:srcRect/>
          <a:stretch>
            <a:fillRect/>
          </a:stretch>
        </p:blipFill>
        <p:spPr bwMode="auto">
          <a:xfrm>
            <a:off x="6638226" y="0"/>
            <a:ext cx="2505774" cy="16764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500" autoRev="1" fill="hold">
                                          <p:stCondLst>
                                            <p:cond delay="0"/>
                                          </p:stCondLst>
                                        </p:cTn>
                                        <p:tgtEl>
                                          <p:spTgt spid="15"/>
                                        </p:tgtEl>
                                        <p:attrNameLst>
                                          <p:attrName>ppt_w</p:attrName>
                                        </p:attrNameLst>
                                      </p:cBhvr>
                                    </p:anim>
                                    <p:anim by="(#ppt_w*0.50)" calcmode="lin" valueType="num">
                                      <p:cBhvr>
                                        <p:cTn id="26" dur="500" decel="50000" autoRev="1" fill="hold">
                                          <p:stCondLst>
                                            <p:cond delay="0"/>
                                          </p:stCondLst>
                                        </p:cTn>
                                        <p:tgtEl>
                                          <p:spTgt spid="15"/>
                                        </p:tgtEl>
                                        <p:attrNameLst>
                                          <p:attrName>ppt_x</p:attrName>
                                        </p:attrNameLst>
                                      </p:cBhvr>
                                    </p:anim>
                                    <p:anim from="(-#ppt_h/2)" to="(#ppt_y)" calcmode="lin" valueType="num">
                                      <p:cBhvr>
                                        <p:cTn id="27" dur="1000" fill="hold">
                                          <p:stCondLst>
                                            <p:cond delay="0"/>
                                          </p:stCondLst>
                                        </p:cTn>
                                        <p:tgtEl>
                                          <p:spTgt spid="15"/>
                                        </p:tgtEl>
                                        <p:attrNameLst>
                                          <p:attrName>ppt_y</p:attrName>
                                        </p:attrNameLst>
                                      </p:cBhvr>
                                    </p:anim>
                                    <p:animRot by="21600000">
                                      <p:cBhvr>
                                        <p:cTn id="28" dur="1000" fill="hold">
                                          <p:stCondLst>
                                            <p:cond delay="0"/>
                                          </p:stCondLst>
                                        </p:cTn>
                                        <p:tgtEl>
                                          <p:spTgt spid="1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Scale>
                                      <p:cBhvr>
                                        <p:cTn id="3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6"/>
                                        </p:tgtEl>
                                        <p:attrNameLst>
                                          <p:attrName>ppt_x</p:attrName>
                                          <p:attrName>ppt_y</p:attrName>
                                        </p:attrNameLst>
                                      </p:cBhvr>
                                    </p:animMotion>
                                    <p:animEffect transition="in" filter="fade">
                                      <p:cBhvr>
                                        <p:cTn id="35" dur="1000"/>
                                        <p:tgtEl>
                                          <p:spTgt spid="16"/>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Scale>
                                      <p:cBhvr>
                                        <p:cTn id="3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
                                        </p:tgtEl>
                                        <p:attrNameLst>
                                          <p:attrName>ppt_x</p:attrName>
                                          <p:attrName>ppt_y</p:attrName>
                                        </p:attrNameLst>
                                      </p:cBhvr>
                                    </p:animMotion>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by="(-#ppt_w*2)" calcmode="lin" valueType="num">
                                      <p:cBhvr rctx="PPT">
                                        <p:cTn id="45" dur="500" autoRev="1" fill="hold">
                                          <p:stCondLst>
                                            <p:cond delay="0"/>
                                          </p:stCondLst>
                                        </p:cTn>
                                        <p:tgtEl>
                                          <p:spTgt spid="10"/>
                                        </p:tgtEl>
                                        <p:attrNameLst>
                                          <p:attrName>ppt_w</p:attrName>
                                        </p:attrNameLst>
                                      </p:cBhvr>
                                    </p:anim>
                                    <p:anim by="(#ppt_w*0.50)" calcmode="lin" valueType="num">
                                      <p:cBhvr>
                                        <p:cTn id="46" dur="500" decel="50000" autoRev="1" fill="hold">
                                          <p:stCondLst>
                                            <p:cond delay="0"/>
                                          </p:stCondLst>
                                        </p:cTn>
                                        <p:tgtEl>
                                          <p:spTgt spid="10"/>
                                        </p:tgtEl>
                                        <p:attrNameLst>
                                          <p:attrName>ppt_x</p:attrName>
                                        </p:attrNameLst>
                                      </p:cBhvr>
                                    </p:anim>
                                    <p:anim from="(-#ppt_h/2)" to="(#ppt_y)" calcmode="lin" valueType="num">
                                      <p:cBhvr>
                                        <p:cTn id="47" dur="1000" fill="hold">
                                          <p:stCondLst>
                                            <p:cond delay="0"/>
                                          </p:stCondLst>
                                        </p:cTn>
                                        <p:tgtEl>
                                          <p:spTgt spid="10"/>
                                        </p:tgtEl>
                                        <p:attrNameLst>
                                          <p:attrName>ppt_y</p:attrName>
                                        </p:attrNameLst>
                                      </p:cBhvr>
                                    </p:anim>
                                    <p:animRot by="21600000">
                                      <p:cBhvr>
                                        <p:cTn id="48" dur="1000" fill="hold">
                                          <p:stCondLst>
                                            <p:cond delay="0"/>
                                          </p:stCondLst>
                                        </p:cTn>
                                        <p:tgtEl>
                                          <p:spTgt spid="10"/>
                                        </p:tgtEl>
                                        <p:attrNameLst>
                                          <p:attrName>r</p:attrName>
                                        </p:attrNameLst>
                                      </p:cBhvr>
                                    </p:animRot>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49" presetClass="entr" presetSubtype="0" decel="10000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 calcmode="lin" valueType="num">
                                      <p:cBhvr>
                                        <p:cTn id="57" dur="500" fill="hold"/>
                                        <p:tgtEl>
                                          <p:spTgt spid="7"/>
                                        </p:tgtEl>
                                        <p:attrNameLst>
                                          <p:attrName>style.rotation</p:attrName>
                                        </p:attrNameLst>
                                      </p:cBhvr>
                                      <p:tavLst>
                                        <p:tav tm="0">
                                          <p:val>
                                            <p:fltVal val="360"/>
                                          </p:val>
                                        </p:tav>
                                        <p:tav tm="100000">
                                          <p:val>
                                            <p:fltVal val="0"/>
                                          </p:val>
                                        </p:tav>
                                      </p:tavLst>
                                    </p:anim>
                                    <p:animEffect transition="in" filter="fade">
                                      <p:cBhvr>
                                        <p:cTn id="58" dur="500"/>
                                        <p:tgtEl>
                                          <p:spTgt spid="7"/>
                                        </p:tgtEl>
                                      </p:cBhvr>
                                    </p:animEffect>
                                  </p:childTnLst>
                                </p:cTn>
                              </p:par>
                              <p:par>
                                <p:cTn id="59" presetID="26"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 calcmode="lin" valueType="num">
                                      <p:cBhvr>
                                        <p:cTn id="81" dur="500" fill="hold"/>
                                        <p:tgtEl>
                                          <p:spTgt spid="13"/>
                                        </p:tgtEl>
                                        <p:attrNameLst>
                                          <p:attrName>style.rotation</p:attrName>
                                        </p:attrNameLst>
                                      </p:cBhvr>
                                      <p:tavLst>
                                        <p:tav tm="0">
                                          <p:val>
                                            <p:fltVal val="360"/>
                                          </p:val>
                                        </p:tav>
                                        <p:tav tm="100000">
                                          <p:val>
                                            <p:fltVal val="0"/>
                                          </p:val>
                                        </p:tav>
                                      </p:tavLst>
                                    </p:anim>
                                    <p:animEffect transition="in" filter="fade">
                                      <p:cBhvr>
                                        <p:cTn id="82" dur="500"/>
                                        <p:tgtEl>
                                          <p:spTgt spid="13"/>
                                        </p:tgtEl>
                                      </p:cBhvr>
                                    </p:animEffect>
                                  </p:childTnLst>
                                </p:cTn>
                              </p:par>
                              <p:par>
                                <p:cTn id="83" presetID="9"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dissolv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0" grpId="0"/>
      <p:bldP spid="14" grpId="0" animBg="1"/>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153400" cy="6227136"/>
          </a:xfrm>
        </p:spPr>
        <p:txBody>
          <a:bodyPr/>
          <a:lstStyle/>
          <a:p>
            <a:r>
              <a:rPr lang="en-US" i="1" dirty="0" smtClean="0"/>
              <a:t>Ex. 2) Then cross the F</a:t>
            </a:r>
            <a:r>
              <a:rPr lang="en-US" i="1" baseline="-25000" dirty="0" smtClean="0"/>
              <a:t>1  </a:t>
            </a:r>
            <a:r>
              <a:rPr lang="en-US" i="1" dirty="0" smtClean="0"/>
              <a:t>generation and what are the genotypic and phenotypic ratios of this cross?</a:t>
            </a:r>
            <a:endParaRPr lang="en-US" dirty="0" smtClean="0"/>
          </a:p>
          <a:p>
            <a:endParaRPr lang="en-US" dirty="0"/>
          </a:p>
        </p:txBody>
      </p:sp>
      <p:pic>
        <p:nvPicPr>
          <p:cNvPr id="51202" name="Picture 2" descr="http://tbn3.google.com/images?q=tbn:iU-XdnZ7mZDw0M:http://www.naturalabstraction.com/a11_09_2001Neg09CuriosityFarmMed.jpg">
            <a:hlinkClick r:id="rId2"/>
          </p:cNvPr>
          <p:cNvPicPr>
            <a:picLocks noChangeAspect="1" noChangeArrowheads="1"/>
          </p:cNvPicPr>
          <p:nvPr/>
        </p:nvPicPr>
        <p:blipFill>
          <a:blip r:embed="rId3" cstate="print"/>
          <a:srcRect/>
          <a:stretch>
            <a:fillRect/>
          </a:stretch>
        </p:blipFill>
        <p:spPr bwMode="auto">
          <a:xfrm>
            <a:off x="2438400" y="3276600"/>
            <a:ext cx="4267200" cy="285482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2000" fill="hold"/>
                                        <p:tgtEl>
                                          <p:spTgt spid="51202"/>
                                        </p:tgtEl>
                                        <p:attrNameLst>
                                          <p:attrName>ppt_x</p:attrName>
                                        </p:attrNameLst>
                                      </p:cBhvr>
                                      <p:tavLst>
                                        <p:tav tm="0">
                                          <p:val>
                                            <p:strVal val="#ppt_x"/>
                                          </p:val>
                                        </p:tav>
                                        <p:tav tm="100000">
                                          <p:val>
                                            <p:strVal val="#ppt_x"/>
                                          </p:val>
                                        </p:tav>
                                      </p:tavLst>
                                    </p:anim>
                                    <p:anim calcmode="lin" valueType="num">
                                      <p:cBhvr additive="base">
                                        <p:cTn id="8" dur="2000" fill="hold"/>
                                        <p:tgtEl>
                                          <p:spTgt spid="51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pic>
        <p:nvPicPr>
          <p:cNvPr id="4" name="Picture 1" descr="t:\Documents and Settings\ASIM\My Documents\My Pictures\Microsoft Clip Organizer\j0436868.png"/>
          <p:cNvPicPr>
            <a:picLocks noChangeAspect="1" noChangeArrowheads="1"/>
          </p:cNvPicPr>
          <p:nvPr/>
        </p:nvPicPr>
        <p:blipFill>
          <a:blip r:embed="rId2" cstate="print"/>
          <a:srcRect/>
          <a:stretch>
            <a:fillRect/>
          </a:stretch>
        </p:blipFill>
        <p:spPr bwMode="auto">
          <a:xfrm>
            <a:off x="7124700" y="0"/>
            <a:ext cx="2019300" cy="2019300"/>
          </a:xfrm>
          <a:prstGeom prst="rect">
            <a:avLst/>
          </a:prstGeom>
          <a:solidFill>
            <a:schemeClr val="bg1"/>
          </a:solidFill>
        </p:spPr>
      </p:pic>
      <p:graphicFrame>
        <p:nvGraphicFramePr>
          <p:cNvPr id="5" name="Table 4"/>
          <p:cNvGraphicFramePr>
            <a:graphicFrameLocks noGrp="1"/>
          </p:cNvGraphicFramePr>
          <p:nvPr/>
        </p:nvGraphicFramePr>
        <p:xfrm>
          <a:off x="762000" y="3886200"/>
          <a:ext cx="3124200" cy="2743200"/>
        </p:xfrm>
        <a:graphic>
          <a:graphicData uri="http://schemas.openxmlformats.org/drawingml/2006/table">
            <a:tbl>
              <a:tblPr firstRow="1" bandRow="1">
                <a:tableStyleId>{2D5ABB26-0587-4C30-8999-92F81FD0307C}</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1082969" y="5586297"/>
            <a:ext cx="1018892" cy="707886"/>
          </a:xfrm>
          <a:prstGeom prst="rect">
            <a:avLst/>
          </a:prstGeom>
          <a:noFill/>
        </p:spPr>
        <p:txBody>
          <a:bodyPr wrap="square" rtlCol="0">
            <a:spAutoFit/>
          </a:bodyPr>
          <a:lstStyle/>
          <a:p>
            <a:r>
              <a:rPr lang="en-US" sz="4000" dirty="0" smtClean="0">
                <a:solidFill>
                  <a:srgbClr val="FF0066"/>
                </a:solidFill>
                <a:latin typeface="Comic Sans MS" pitchFamily="66" charset="0"/>
              </a:rPr>
              <a:t>RR’</a:t>
            </a:r>
            <a:endParaRPr lang="en-US" sz="4000" dirty="0">
              <a:solidFill>
                <a:srgbClr val="FF0066"/>
              </a:solidFill>
              <a:latin typeface="Comic Sans MS" pitchFamily="66" charset="0"/>
            </a:endParaRPr>
          </a:p>
        </p:txBody>
      </p:sp>
      <p:sp>
        <p:nvSpPr>
          <p:cNvPr id="8" name="TextBox 7"/>
          <p:cNvSpPr txBox="1"/>
          <p:nvPr/>
        </p:nvSpPr>
        <p:spPr>
          <a:xfrm>
            <a:off x="4648200" y="1524000"/>
            <a:ext cx="1066800" cy="369332"/>
          </a:xfrm>
          <a:prstGeom prst="rect">
            <a:avLst/>
          </a:prstGeom>
          <a:noFill/>
        </p:spPr>
        <p:txBody>
          <a:bodyPr wrap="square" rtlCol="0">
            <a:spAutoFit/>
          </a:bodyPr>
          <a:lstStyle/>
          <a:p>
            <a:endParaRPr lang="en-US" dirty="0"/>
          </a:p>
        </p:txBody>
      </p:sp>
      <p:sp>
        <p:nvSpPr>
          <p:cNvPr id="9" name="TextBox 8"/>
          <p:cNvSpPr txBox="1"/>
          <p:nvPr/>
        </p:nvSpPr>
        <p:spPr>
          <a:xfrm rot="162637">
            <a:off x="2530768" y="4214697"/>
            <a:ext cx="1018892" cy="707886"/>
          </a:xfrm>
          <a:prstGeom prst="rect">
            <a:avLst/>
          </a:prstGeom>
          <a:noFill/>
        </p:spPr>
        <p:txBody>
          <a:bodyPr wrap="square" rtlCol="0">
            <a:spAutoFit/>
          </a:bodyPr>
          <a:lstStyle/>
          <a:p>
            <a:r>
              <a:rPr lang="en-US" sz="4000" dirty="0" smtClean="0">
                <a:solidFill>
                  <a:srgbClr val="FF0066"/>
                </a:solidFill>
                <a:latin typeface="Comic Sans MS" pitchFamily="66" charset="0"/>
              </a:rPr>
              <a:t>RR’</a:t>
            </a:r>
            <a:endParaRPr lang="en-US" sz="4000" dirty="0">
              <a:solidFill>
                <a:srgbClr val="FF0066"/>
              </a:solidFill>
              <a:latin typeface="Comic Sans MS" pitchFamily="66" charset="0"/>
            </a:endParaRPr>
          </a:p>
        </p:txBody>
      </p:sp>
      <p:sp>
        <p:nvSpPr>
          <p:cNvPr id="11" name="TextBox 10"/>
          <p:cNvSpPr txBox="1"/>
          <p:nvPr/>
        </p:nvSpPr>
        <p:spPr>
          <a:xfrm rot="162637">
            <a:off x="2530767" y="5586297"/>
            <a:ext cx="1018892" cy="707886"/>
          </a:xfrm>
          <a:prstGeom prst="rect">
            <a:avLst/>
          </a:prstGeom>
          <a:noFill/>
        </p:spPr>
        <p:txBody>
          <a:bodyPr wrap="square" rtlCol="0">
            <a:spAutoFit/>
          </a:bodyPr>
          <a:lstStyle/>
          <a:p>
            <a:r>
              <a:rPr lang="en-US" sz="4000" dirty="0" smtClean="0">
                <a:ln>
                  <a:solidFill>
                    <a:schemeClr val="tx1"/>
                  </a:solidFill>
                </a:ln>
                <a:solidFill>
                  <a:schemeClr val="bg1"/>
                </a:solidFill>
                <a:latin typeface="Comic Sans MS" pitchFamily="66" charset="0"/>
              </a:rPr>
              <a:t>R’R’</a:t>
            </a:r>
            <a:endParaRPr lang="en-US" sz="4000" dirty="0">
              <a:ln>
                <a:solidFill>
                  <a:schemeClr val="tx1"/>
                </a:solidFill>
              </a:ln>
              <a:solidFill>
                <a:schemeClr val="bg1"/>
              </a:solidFill>
              <a:latin typeface="Comic Sans MS" pitchFamily="66" charset="0"/>
            </a:endParaRPr>
          </a:p>
        </p:txBody>
      </p:sp>
      <p:sp>
        <p:nvSpPr>
          <p:cNvPr id="13" name="TextBox 12"/>
          <p:cNvSpPr txBox="1"/>
          <p:nvPr/>
        </p:nvSpPr>
        <p:spPr>
          <a:xfrm>
            <a:off x="4114800" y="3048000"/>
            <a:ext cx="5029200" cy="1938992"/>
          </a:xfrm>
          <a:prstGeom prst="rect">
            <a:avLst/>
          </a:prstGeom>
          <a:solidFill>
            <a:schemeClr val="bg1"/>
          </a:solidFill>
        </p:spPr>
        <p:txBody>
          <a:bodyPr wrap="square" rtlCol="0">
            <a:spAutoFit/>
          </a:bodyPr>
          <a:lstStyle/>
          <a:p>
            <a:r>
              <a:rPr lang="en-US" sz="4000" b="1" dirty="0" smtClean="0">
                <a:effectLst>
                  <a:outerShdw blurRad="38100" dist="38100" dir="2700000" algn="tl">
                    <a:srgbClr val="000000">
                      <a:alpha val="43137"/>
                    </a:srgbClr>
                  </a:outerShdw>
                </a:effectLst>
              </a:rPr>
              <a:t>G: </a:t>
            </a:r>
            <a:r>
              <a:rPr lang="en-US" sz="4000" b="1" dirty="0" smtClean="0">
                <a:solidFill>
                  <a:srgbClr val="FF0000"/>
                </a:solidFill>
                <a:effectLst>
                  <a:outerShdw blurRad="38100" dist="38100" dir="2700000" algn="tl">
                    <a:srgbClr val="000000">
                      <a:alpha val="43137"/>
                    </a:srgbClr>
                  </a:outerShdw>
                </a:effectLst>
              </a:rPr>
              <a:t>1RR</a:t>
            </a:r>
            <a:r>
              <a:rPr lang="en-US" sz="4000" b="1" dirty="0" smtClean="0">
                <a:effectLst>
                  <a:outerShdw blurRad="38100" dist="38100" dir="2700000" algn="tl">
                    <a:srgbClr val="000000">
                      <a:alpha val="43137"/>
                    </a:srgbClr>
                  </a:outerShdw>
                </a:effectLst>
              </a:rPr>
              <a:t>:</a:t>
            </a:r>
            <a:r>
              <a:rPr lang="en-US" sz="4000" b="1" dirty="0" smtClean="0">
                <a:solidFill>
                  <a:srgbClr val="FF0066"/>
                </a:solidFill>
                <a:effectLst>
                  <a:outerShdw blurRad="38100" dist="38100" dir="2700000" algn="tl">
                    <a:srgbClr val="000000">
                      <a:alpha val="43137"/>
                    </a:srgbClr>
                  </a:outerShdw>
                </a:effectLst>
              </a:rPr>
              <a:t>2RR’:</a:t>
            </a:r>
            <a:r>
              <a:rPr lang="en-US" sz="4000" b="1" dirty="0" smtClean="0">
                <a:ln>
                  <a:solidFill>
                    <a:schemeClr val="tx1"/>
                  </a:solidFill>
                </a:ln>
                <a:solidFill>
                  <a:schemeClr val="bg1"/>
                </a:solidFill>
                <a:effectLst>
                  <a:outerShdw blurRad="38100" dist="38100" dir="2700000" algn="tl">
                    <a:srgbClr val="000000">
                      <a:alpha val="43137"/>
                    </a:srgbClr>
                  </a:outerShdw>
                </a:effectLst>
              </a:rPr>
              <a:t>1R’R’</a:t>
            </a:r>
          </a:p>
          <a:p>
            <a:endParaRPr lang="en-US" sz="4000" b="1" dirty="0" smtClean="0">
              <a:effectLst>
                <a:outerShdw blurRad="38100" dist="38100" dir="2700000" algn="tl">
                  <a:srgbClr val="000000">
                    <a:alpha val="43137"/>
                  </a:srgbClr>
                </a:outerShdw>
              </a:effectLst>
            </a:endParaRPr>
          </a:p>
          <a:p>
            <a:r>
              <a:rPr lang="en-US" sz="4000" b="1" dirty="0" smtClean="0">
                <a:effectLst>
                  <a:outerShdw blurRad="38100" dist="38100" dir="2700000" algn="tl">
                    <a:srgbClr val="000000">
                      <a:alpha val="43137"/>
                    </a:srgbClr>
                  </a:outerShdw>
                </a:effectLst>
              </a:rPr>
              <a:t>P:</a:t>
            </a:r>
            <a:r>
              <a:rPr lang="en-US" sz="4000" b="1" dirty="0" smtClean="0">
                <a:solidFill>
                  <a:srgbClr val="FF0066"/>
                </a:solidFill>
                <a:effectLst>
                  <a:outerShdw blurRad="38100" dist="38100" dir="2700000" algn="tl">
                    <a:srgbClr val="000000">
                      <a:alpha val="43137"/>
                    </a:srgbClr>
                  </a:outerShdw>
                </a:effectLst>
              </a:rPr>
              <a:t> </a:t>
            </a:r>
            <a:r>
              <a:rPr lang="en-US" sz="3700" b="1" dirty="0" smtClean="0">
                <a:solidFill>
                  <a:srgbClr val="FF0000"/>
                </a:solidFill>
                <a:effectLst>
                  <a:outerShdw blurRad="38100" dist="38100" dir="2700000" algn="tl">
                    <a:srgbClr val="000000">
                      <a:alpha val="43137"/>
                    </a:srgbClr>
                  </a:outerShdw>
                </a:effectLst>
              </a:rPr>
              <a:t>1Red:</a:t>
            </a:r>
            <a:r>
              <a:rPr lang="en-US" sz="3700" b="1" dirty="0" smtClean="0">
                <a:solidFill>
                  <a:srgbClr val="FF0066"/>
                </a:solidFill>
                <a:effectLst>
                  <a:outerShdw blurRad="38100" dist="38100" dir="2700000" algn="tl">
                    <a:srgbClr val="000000">
                      <a:alpha val="43137"/>
                    </a:srgbClr>
                  </a:outerShdw>
                </a:effectLst>
              </a:rPr>
              <a:t>2Pink:</a:t>
            </a:r>
            <a:r>
              <a:rPr lang="en-US" sz="3700" b="1" dirty="0" smtClean="0">
                <a:ln>
                  <a:solidFill>
                    <a:schemeClr val="tx1"/>
                  </a:solidFill>
                </a:ln>
                <a:solidFill>
                  <a:schemeClr val="bg1"/>
                </a:solidFill>
                <a:effectLst>
                  <a:outerShdw blurRad="38100" dist="38100" dir="2700000" algn="tl">
                    <a:srgbClr val="000000">
                      <a:alpha val="43137"/>
                    </a:srgbClr>
                  </a:outerShdw>
                </a:effectLst>
              </a:rPr>
              <a:t>1white</a:t>
            </a:r>
            <a:endParaRPr lang="en-US" sz="3700" b="1" dirty="0">
              <a:ln>
                <a:solidFill>
                  <a:schemeClr val="tx1"/>
                </a:solidFill>
              </a:ln>
              <a:solidFill>
                <a:schemeClr val="bg1"/>
              </a:solidFill>
              <a:effectLst>
                <a:outerShdw blurRad="38100" dist="38100" dir="2700000" algn="tl">
                  <a:srgbClr val="000000">
                    <a:alpha val="43137"/>
                  </a:srgbClr>
                </a:outerShdw>
              </a:effectLst>
            </a:endParaRPr>
          </a:p>
        </p:txBody>
      </p:sp>
      <p:sp>
        <p:nvSpPr>
          <p:cNvPr id="10" name="TextBox 9"/>
          <p:cNvSpPr txBox="1"/>
          <p:nvPr/>
        </p:nvSpPr>
        <p:spPr>
          <a:xfrm rot="162637">
            <a:off x="1159169" y="4214696"/>
            <a:ext cx="1018892" cy="707886"/>
          </a:xfrm>
          <a:prstGeom prst="rect">
            <a:avLst/>
          </a:prstGeom>
          <a:noFill/>
        </p:spPr>
        <p:txBody>
          <a:bodyPr wrap="square" rtlCol="0">
            <a:spAutoFit/>
          </a:bodyPr>
          <a:lstStyle/>
          <a:p>
            <a:r>
              <a:rPr lang="en-US" sz="4000" dirty="0" smtClean="0">
                <a:solidFill>
                  <a:srgbClr val="FF0000"/>
                </a:solidFill>
                <a:latin typeface="Comic Sans MS" pitchFamily="66" charset="0"/>
              </a:rPr>
              <a:t>RR</a:t>
            </a:r>
            <a:endParaRPr lang="en-US" sz="4000" dirty="0">
              <a:solidFill>
                <a:srgbClr val="FF0000"/>
              </a:solidFill>
              <a:latin typeface="Comic Sans MS" pitchFamily="66" charset="0"/>
            </a:endParaRPr>
          </a:p>
        </p:txBody>
      </p:sp>
      <p:sp>
        <p:nvSpPr>
          <p:cNvPr id="14" name="TextBox 13"/>
          <p:cNvSpPr txBox="1"/>
          <p:nvPr/>
        </p:nvSpPr>
        <p:spPr>
          <a:xfrm>
            <a:off x="0" y="0"/>
            <a:ext cx="2895600" cy="2831544"/>
          </a:xfrm>
          <a:prstGeom prst="rect">
            <a:avLst/>
          </a:prstGeom>
          <a:solidFill>
            <a:schemeClr val="tx1"/>
          </a:solidFill>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b="1" dirty="0" smtClean="0">
                <a:solidFill>
                  <a:srgbClr val="FF0000"/>
                </a:solidFill>
                <a:latin typeface="Comic Sans MS" pitchFamily="66" charset="0"/>
              </a:rPr>
              <a:t>Red = RR</a:t>
            </a:r>
          </a:p>
          <a:p>
            <a:pPr>
              <a:buNone/>
            </a:pPr>
            <a:r>
              <a:rPr lang="en-US" sz="4000" b="1" dirty="0" smtClean="0">
                <a:solidFill>
                  <a:schemeClr val="bg1"/>
                </a:solidFill>
                <a:latin typeface="Comic Sans MS" pitchFamily="66" charset="0"/>
              </a:rPr>
              <a:t>White=R’R’</a:t>
            </a:r>
          </a:p>
          <a:p>
            <a:pPr>
              <a:buNone/>
            </a:pPr>
            <a:r>
              <a:rPr lang="en-US" sz="4000" b="1" dirty="0" smtClean="0">
                <a:solidFill>
                  <a:srgbClr val="FF0066"/>
                </a:solidFill>
                <a:latin typeface="Comic Sans MS" pitchFamily="66" charset="0"/>
              </a:rPr>
              <a:t>Pink = RR’</a:t>
            </a:r>
            <a:endParaRPr lang="en-US" dirty="0" smtClean="0"/>
          </a:p>
          <a:p>
            <a:endParaRPr lang="en-US" dirty="0"/>
          </a:p>
        </p:txBody>
      </p:sp>
      <p:sp>
        <p:nvSpPr>
          <p:cNvPr id="15" name="TextBox 14"/>
          <p:cNvSpPr txBox="1"/>
          <p:nvPr/>
        </p:nvSpPr>
        <p:spPr>
          <a:xfrm>
            <a:off x="3124200" y="1600200"/>
            <a:ext cx="5029200" cy="646331"/>
          </a:xfrm>
          <a:prstGeom prst="rect">
            <a:avLst/>
          </a:prstGeom>
          <a:noFill/>
        </p:spPr>
        <p:txBody>
          <a:bodyPr wrap="square" rtlCol="0">
            <a:spAutoFit/>
          </a:bodyPr>
          <a:lstStyle/>
          <a:p>
            <a:r>
              <a:rPr lang="en-US" sz="3600" b="1" dirty="0" smtClean="0">
                <a:latin typeface="Comic Sans MS" pitchFamily="66" charset="0"/>
              </a:rPr>
              <a:t>P cross = </a:t>
            </a:r>
            <a:r>
              <a:rPr lang="en-US" sz="3600" b="1" dirty="0" smtClean="0">
                <a:solidFill>
                  <a:srgbClr val="FF0066"/>
                </a:solidFill>
                <a:latin typeface="Comic Sans MS" pitchFamily="66" charset="0"/>
              </a:rPr>
              <a:t>RR’</a:t>
            </a:r>
            <a:r>
              <a:rPr lang="en-US" sz="3600" b="1" dirty="0" smtClean="0">
                <a:latin typeface="Comic Sans MS" pitchFamily="66" charset="0"/>
              </a:rPr>
              <a:t> x </a:t>
            </a:r>
            <a:r>
              <a:rPr lang="en-US" sz="3600" b="1" dirty="0" smtClean="0">
                <a:solidFill>
                  <a:srgbClr val="FF0066"/>
                </a:solidFill>
                <a:latin typeface="Comic Sans MS" pitchFamily="66" charset="0"/>
              </a:rPr>
              <a:t>RR’</a:t>
            </a:r>
            <a:endParaRPr lang="en-US" sz="3600" b="1" dirty="0">
              <a:solidFill>
                <a:srgbClr val="FF0066"/>
              </a:solidFill>
              <a:latin typeface="Comic Sans MS" pitchFamily="66" charset="0"/>
            </a:endParaRPr>
          </a:p>
        </p:txBody>
      </p:sp>
      <p:sp>
        <p:nvSpPr>
          <p:cNvPr id="16" name="TextBox 15"/>
          <p:cNvSpPr txBox="1"/>
          <p:nvPr/>
        </p:nvSpPr>
        <p:spPr>
          <a:xfrm>
            <a:off x="609600" y="3200400"/>
            <a:ext cx="3124200" cy="707886"/>
          </a:xfrm>
          <a:prstGeom prst="rect">
            <a:avLst/>
          </a:prstGeom>
          <a:noFill/>
        </p:spPr>
        <p:txBody>
          <a:bodyPr wrap="square" rtlCol="0">
            <a:spAutoFit/>
          </a:bodyPr>
          <a:lstStyle/>
          <a:p>
            <a:r>
              <a:rPr lang="en-US" sz="4000" b="1" dirty="0" smtClean="0">
                <a:latin typeface="Comic Sans MS" pitchFamily="66" charset="0"/>
              </a:rPr>
              <a:t>  </a:t>
            </a:r>
            <a:r>
              <a:rPr lang="en-US" sz="4000" b="1" dirty="0" smtClean="0">
                <a:solidFill>
                  <a:srgbClr val="FF0066"/>
                </a:solidFill>
                <a:latin typeface="Comic Sans MS" pitchFamily="66" charset="0"/>
              </a:rPr>
              <a:t>R      R’</a:t>
            </a:r>
            <a:endParaRPr lang="en-US" sz="4000" b="1" dirty="0">
              <a:solidFill>
                <a:srgbClr val="FF0066"/>
              </a:solidFill>
              <a:latin typeface="Comic Sans MS" pitchFamily="66" charset="0"/>
            </a:endParaRPr>
          </a:p>
        </p:txBody>
      </p:sp>
      <p:sp>
        <p:nvSpPr>
          <p:cNvPr id="17" name="TextBox 16"/>
          <p:cNvSpPr txBox="1"/>
          <p:nvPr/>
        </p:nvSpPr>
        <p:spPr>
          <a:xfrm>
            <a:off x="228600" y="3810000"/>
            <a:ext cx="762000" cy="2554545"/>
          </a:xfrm>
          <a:prstGeom prst="rect">
            <a:avLst/>
          </a:prstGeom>
          <a:noFill/>
        </p:spPr>
        <p:txBody>
          <a:bodyPr wrap="square" rtlCol="0">
            <a:spAutoFit/>
          </a:bodyPr>
          <a:lstStyle/>
          <a:p>
            <a:pPr>
              <a:buNone/>
            </a:pPr>
            <a:r>
              <a:rPr lang="en-US" sz="4000" b="1" dirty="0" smtClean="0">
                <a:latin typeface="Comic Sans MS" pitchFamily="66" charset="0"/>
              </a:rPr>
              <a:t> </a:t>
            </a:r>
          </a:p>
          <a:p>
            <a:pPr>
              <a:buNone/>
            </a:pPr>
            <a:r>
              <a:rPr lang="en-US" sz="4000" b="1" dirty="0" smtClean="0">
                <a:solidFill>
                  <a:srgbClr val="FF0066"/>
                </a:solidFill>
                <a:latin typeface="Comic Sans MS" pitchFamily="66" charset="0"/>
              </a:rPr>
              <a:t>R</a:t>
            </a:r>
          </a:p>
          <a:p>
            <a:endParaRPr lang="en-US" sz="4000" b="1" dirty="0" smtClean="0">
              <a:solidFill>
                <a:srgbClr val="FF0066"/>
              </a:solidFill>
              <a:latin typeface="Comic Sans MS" pitchFamily="66" charset="0"/>
            </a:endParaRPr>
          </a:p>
          <a:p>
            <a:pPr>
              <a:buNone/>
            </a:pPr>
            <a:r>
              <a:rPr lang="en-US" sz="4000" b="1" dirty="0" smtClean="0">
                <a:solidFill>
                  <a:srgbClr val="FF0066"/>
                </a:solidFill>
                <a:latin typeface="Comic Sans MS" pitchFamily="66" charset="0"/>
              </a:rPr>
              <a:t>R’</a:t>
            </a:r>
            <a:endParaRPr lang="en-US" sz="4000" b="1" dirty="0">
              <a:solidFill>
                <a:srgbClr val="FF0066"/>
              </a:solidFill>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0" fill="hold"/>
                                        <p:tgtEl>
                                          <p:spTgt spid="4"/>
                                        </p:tgtEl>
                                        <p:attrNameLst>
                                          <p:attrName>style.color</p:attrName>
                                        </p:attrNameLst>
                                      </p:cBhvr>
                                      <p:to>
                                        <a:schemeClr val="bg1"/>
                                      </p:to>
                                    </p:animClr>
                                    <p:animClr clrSpc="rgb" dir="cw">
                                      <p:cBhvr>
                                        <p:cTn id="7" dur="100" fill="hold"/>
                                        <p:tgtEl>
                                          <p:spTgt spid="4"/>
                                        </p:tgtEl>
                                        <p:attrNameLst>
                                          <p:attrName>fillcolor</p:attrName>
                                        </p:attrNameLst>
                                      </p:cBhvr>
                                      <p:to>
                                        <a:schemeClr val="bg1"/>
                                      </p:to>
                                    </p:animClr>
                                    <p:set>
                                      <p:cBhvr>
                                        <p:cTn id="8" dur="100" fill="hold"/>
                                        <p:tgtEl>
                                          <p:spTgt spid="4"/>
                                        </p:tgtEl>
                                        <p:attrNameLst>
                                          <p:attrName>fill.type</p:attrName>
                                        </p:attrNameLst>
                                      </p:cBhvr>
                                      <p:to>
                                        <p:strVal val="solid"/>
                                      </p:to>
                                    </p:set>
                                    <p:set>
                                      <p:cBhvr>
                                        <p:cTn id="9" dur="100" fill="hold"/>
                                        <p:tgtEl>
                                          <p:spTgt spid="4"/>
                                        </p:tgtEl>
                                        <p:attrNameLst>
                                          <p:attrName>fill.on</p:attrName>
                                        </p:attrNameLst>
                                      </p:cBhvr>
                                      <p:to>
                                        <p:strVal val="true"/>
                                      </p:to>
                                    </p:se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80">
                                          <p:stCondLst>
                                            <p:cond delay="0"/>
                                          </p:stCondLst>
                                        </p:cTn>
                                        <p:tgtEl>
                                          <p:spTgt spid="14"/>
                                        </p:tgtEl>
                                      </p:cBhvr>
                                    </p:animEffect>
                                    <p:anim calcmode="lin" valueType="num">
                                      <p:cBhvr>
                                        <p:cTn id="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5" dur="26">
                                          <p:stCondLst>
                                            <p:cond delay="650"/>
                                          </p:stCondLst>
                                        </p:cTn>
                                        <p:tgtEl>
                                          <p:spTgt spid="14"/>
                                        </p:tgtEl>
                                      </p:cBhvr>
                                      <p:to x="100000" y="60000"/>
                                    </p:animScale>
                                    <p:animScale>
                                      <p:cBhvr>
                                        <p:cTn id="26" dur="166" decel="50000">
                                          <p:stCondLst>
                                            <p:cond delay="676"/>
                                          </p:stCondLst>
                                        </p:cTn>
                                        <p:tgtEl>
                                          <p:spTgt spid="14"/>
                                        </p:tgtEl>
                                      </p:cBhvr>
                                      <p:to x="100000" y="100000"/>
                                    </p:animScale>
                                    <p:animScale>
                                      <p:cBhvr>
                                        <p:cTn id="27" dur="26">
                                          <p:stCondLst>
                                            <p:cond delay="1312"/>
                                          </p:stCondLst>
                                        </p:cTn>
                                        <p:tgtEl>
                                          <p:spTgt spid="14"/>
                                        </p:tgtEl>
                                      </p:cBhvr>
                                      <p:to x="100000" y="80000"/>
                                    </p:animScale>
                                    <p:animScale>
                                      <p:cBhvr>
                                        <p:cTn id="28" dur="166" decel="50000">
                                          <p:stCondLst>
                                            <p:cond delay="1338"/>
                                          </p:stCondLst>
                                        </p:cTn>
                                        <p:tgtEl>
                                          <p:spTgt spid="14"/>
                                        </p:tgtEl>
                                      </p:cBhvr>
                                      <p:to x="100000" y="100000"/>
                                    </p:animScale>
                                    <p:animScale>
                                      <p:cBhvr>
                                        <p:cTn id="29" dur="26">
                                          <p:stCondLst>
                                            <p:cond delay="1642"/>
                                          </p:stCondLst>
                                        </p:cTn>
                                        <p:tgtEl>
                                          <p:spTgt spid="14"/>
                                        </p:tgtEl>
                                      </p:cBhvr>
                                      <p:to x="100000" y="90000"/>
                                    </p:animScale>
                                    <p:animScale>
                                      <p:cBhvr>
                                        <p:cTn id="30" dur="166" decel="50000">
                                          <p:stCondLst>
                                            <p:cond delay="1668"/>
                                          </p:stCondLst>
                                        </p:cTn>
                                        <p:tgtEl>
                                          <p:spTgt spid="14"/>
                                        </p:tgtEl>
                                      </p:cBhvr>
                                      <p:to x="100000" y="100000"/>
                                    </p:animScale>
                                    <p:animScale>
                                      <p:cBhvr>
                                        <p:cTn id="31" dur="26">
                                          <p:stCondLst>
                                            <p:cond delay="1808"/>
                                          </p:stCondLst>
                                        </p:cTn>
                                        <p:tgtEl>
                                          <p:spTgt spid="14"/>
                                        </p:tgtEl>
                                      </p:cBhvr>
                                      <p:to x="100000" y="95000"/>
                                    </p:animScale>
                                    <p:animScale>
                                      <p:cBhvr>
                                        <p:cTn id="32" dur="166" decel="50000">
                                          <p:stCondLst>
                                            <p:cond delay="1834"/>
                                          </p:stCondLst>
                                        </p:cTn>
                                        <p:tgtEl>
                                          <p:spTgt spid="1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 by="(-#ppt_w*2)" calcmode="lin" valueType="num">
                                      <p:cBhvr rctx="PPT">
                                        <p:cTn id="37" dur="500" autoRev="1" fill="hold">
                                          <p:stCondLst>
                                            <p:cond delay="0"/>
                                          </p:stCondLst>
                                        </p:cTn>
                                        <p:tgtEl>
                                          <p:spTgt spid="15"/>
                                        </p:tgtEl>
                                        <p:attrNameLst>
                                          <p:attrName>ppt_w</p:attrName>
                                        </p:attrNameLst>
                                      </p:cBhvr>
                                    </p:anim>
                                    <p:anim by="(#ppt_w*0.50)" calcmode="lin" valueType="num">
                                      <p:cBhvr>
                                        <p:cTn id="38" dur="500" decel="50000" autoRev="1" fill="hold">
                                          <p:stCondLst>
                                            <p:cond delay="0"/>
                                          </p:stCondLst>
                                        </p:cTn>
                                        <p:tgtEl>
                                          <p:spTgt spid="15"/>
                                        </p:tgtEl>
                                        <p:attrNameLst>
                                          <p:attrName>ppt_x</p:attrName>
                                        </p:attrNameLst>
                                      </p:cBhvr>
                                    </p:anim>
                                    <p:anim from="(-#ppt_h/2)" to="(#ppt_y)" calcmode="lin" valueType="num">
                                      <p:cBhvr>
                                        <p:cTn id="39" dur="1000" fill="hold">
                                          <p:stCondLst>
                                            <p:cond delay="0"/>
                                          </p:stCondLst>
                                        </p:cTn>
                                        <p:tgtEl>
                                          <p:spTgt spid="15"/>
                                        </p:tgtEl>
                                        <p:attrNameLst>
                                          <p:attrName>ppt_y</p:attrName>
                                        </p:attrNameLst>
                                      </p:cBhvr>
                                    </p:anim>
                                    <p:animRot by="21600000">
                                      <p:cBhvr>
                                        <p:cTn id="40" dur="1000" fill="hold">
                                          <p:stCondLst>
                                            <p:cond delay="0"/>
                                          </p:stCondLst>
                                        </p:cTn>
                                        <p:tgtEl>
                                          <p:spTgt spid="15"/>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Scale>
                                      <p:cBhvr>
                                        <p:cTn id="4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6"/>
                                        </p:tgtEl>
                                        <p:attrNameLst>
                                          <p:attrName>ppt_x</p:attrName>
                                          <p:attrName>ppt_y</p:attrName>
                                        </p:attrNameLst>
                                      </p:cBhvr>
                                    </p:animMotion>
                                    <p:animEffect transition="in" filter="fade">
                                      <p:cBhvr>
                                        <p:cTn id="47" dur="1000"/>
                                        <p:tgtEl>
                                          <p:spTgt spid="16"/>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Scale>
                                      <p:cBhvr>
                                        <p:cTn id="5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7"/>
                                        </p:tgtEl>
                                        <p:attrNameLst>
                                          <p:attrName>ppt_x</p:attrName>
                                          <p:attrName>ppt_y</p:attrName>
                                        </p:attrNameLst>
                                      </p:cBhvr>
                                    </p:animMotion>
                                    <p:animEffect transition="in" filter="fade">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by="(-#ppt_w*2)" calcmode="lin" valueType="num">
                                      <p:cBhvr rctx="PPT">
                                        <p:cTn id="57" dur="500" autoRev="1" fill="hold">
                                          <p:stCondLst>
                                            <p:cond delay="0"/>
                                          </p:stCondLst>
                                        </p:cTn>
                                        <p:tgtEl>
                                          <p:spTgt spid="10"/>
                                        </p:tgtEl>
                                        <p:attrNameLst>
                                          <p:attrName>ppt_w</p:attrName>
                                        </p:attrNameLst>
                                      </p:cBhvr>
                                    </p:anim>
                                    <p:anim by="(#ppt_w*0.50)" calcmode="lin" valueType="num">
                                      <p:cBhvr>
                                        <p:cTn id="58" dur="500" decel="50000" autoRev="1" fill="hold">
                                          <p:stCondLst>
                                            <p:cond delay="0"/>
                                          </p:stCondLst>
                                        </p:cTn>
                                        <p:tgtEl>
                                          <p:spTgt spid="10"/>
                                        </p:tgtEl>
                                        <p:attrNameLst>
                                          <p:attrName>ppt_x</p:attrName>
                                        </p:attrNameLst>
                                      </p:cBhvr>
                                    </p:anim>
                                    <p:anim from="(-#ppt_h/2)" to="(#ppt_y)" calcmode="lin" valueType="num">
                                      <p:cBhvr>
                                        <p:cTn id="59" dur="1000" fill="hold">
                                          <p:stCondLst>
                                            <p:cond delay="0"/>
                                          </p:stCondLst>
                                        </p:cTn>
                                        <p:tgtEl>
                                          <p:spTgt spid="10"/>
                                        </p:tgtEl>
                                        <p:attrNameLst>
                                          <p:attrName>ppt_y</p:attrName>
                                        </p:attrNameLst>
                                      </p:cBhvr>
                                    </p:anim>
                                    <p:animRot by="21600000">
                                      <p:cBhvr>
                                        <p:cTn id="60" dur="1000" fill="hold">
                                          <p:stCondLst>
                                            <p:cond delay="0"/>
                                          </p:stCondLst>
                                        </p:cTn>
                                        <p:tgtEl>
                                          <p:spTgt spid="10"/>
                                        </p:tgtEl>
                                        <p:attrNameLst>
                                          <p:attrName>r</p:attrName>
                                        </p:attrNameLst>
                                      </p:cBhvr>
                                    </p:animRot>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49" presetClass="entr" presetSubtype="0" decel="10000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 calcmode="lin" valueType="num">
                                      <p:cBhvr>
                                        <p:cTn id="69" dur="500" fill="hold"/>
                                        <p:tgtEl>
                                          <p:spTgt spid="7"/>
                                        </p:tgtEl>
                                        <p:attrNameLst>
                                          <p:attrName>style.rotation</p:attrName>
                                        </p:attrNameLst>
                                      </p:cBhvr>
                                      <p:tavLst>
                                        <p:tav tm="0">
                                          <p:val>
                                            <p:fltVal val="360"/>
                                          </p:val>
                                        </p:tav>
                                        <p:tav tm="100000">
                                          <p:val>
                                            <p:fltVal val="0"/>
                                          </p:val>
                                        </p:tav>
                                      </p:tavLst>
                                    </p:anim>
                                    <p:animEffect transition="in" filter="fade">
                                      <p:cBhvr>
                                        <p:cTn id="70" dur="500"/>
                                        <p:tgtEl>
                                          <p:spTgt spid="7"/>
                                        </p:tgtEl>
                                      </p:cBhvr>
                                    </p:animEffect>
                                  </p:childTnLst>
                                </p:cTn>
                              </p:par>
                              <p:par>
                                <p:cTn id="71" presetID="26"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 calcmode="lin" valueType="num">
                                      <p:cBhvr>
                                        <p:cTn id="93" dur="500" fill="hold"/>
                                        <p:tgtEl>
                                          <p:spTgt spid="13"/>
                                        </p:tgtEl>
                                        <p:attrNameLst>
                                          <p:attrName>style.rotation</p:attrName>
                                        </p:attrNameLst>
                                      </p:cBhvr>
                                      <p:tavLst>
                                        <p:tav tm="0">
                                          <p:val>
                                            <p:fltVal val="360"/>
                                          </p:val>
                                        </p:tav>
                                        <p:tav tm="100000">
                                          <p:val>
                                            <p:fltVal val="0"/>
                                          </p:val>
                                        </p:tav>
                                      </p:tavLst>
                                    </p:anim>
                                    <p:animEffect transition="in" filter="fade">
                                      <p:cBhvr>
                                        <p:cTn id="9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animBg="1"/>
      <p:bldP spid="10" grpId="0"/>
      <p:bldP spid="14" grpId="0" animBg="1"/>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lstStyle/>
          <a:p>
            <a:pPr algn="ctr"/>
            <a:r>
              <a:rPr lang="en-US" dirty="0" smtClean="0"/>
              <a:t>2. </a:t>
            </a:r>
            <a:r>
              <a:rPr lang="en-US" dirty="0" err="1" smtClean="0"/>
              <a:t>CoDominance</a:t>
            </a:r>
            <a:endParaRPr lang="en-US" dirty="0"/>
          </a:p>
        </p:txBody>
      </p:sp>
      <p:sp>
        <p:nvSpPr>
          <p:cNvPr id="3" name="Content Placeholder 2"/>
          <p:cNvSpPr>
            <a:spLocks noGrp="1"/>
          </p:cNvSpPr>
          <p:nvPr>
            <p:ph idx="1"/>
          </p:nvPr>
        </p:nvSpPr>
        <p:spPr>
          <a:xfrm>
            <a:off x="152400" y="1295400"/>
            <a:ext cx="7467600" cy="4998720"/>
          </a:xfrm>
        </p:spPr>
        <p:txBody>
          <a:bodyPr/>
          <a:lstStyle/>
          <a:p>
            <a:pPr lvl="0"/>
            <a:r>
              <a:rPr lang="en-US" sz="4000" i="1" dirty="0" smtClean="0"/>
              <a:t>Definition</a:t>
            </a:r>
            <a:r>
              <a:rPr lang="en-US" i="1" dirty="0" smtClean="0"/>
              <a:t>:</a:t>
            </a:r>
            <a:r>
              <a:rPr lang="en-US" dirty="0" smtClean="0"/>
              <a:t> </a:t>
            </a:r>
            <a:endParaRPr lang="en-US" sz="3600" dirty="0" smtClean="0"/>
          </a:p>
          <a:p>
            <a:pPr lvl="1"/>
            <a:r>
              <a:rPr lang="en-US" dirty="0" smtClean="0">
                <a:solidFill>
                  <a:schemeClr val="tx1"/>
                </a:solidFill>
              </a:rPr>
              <a:t>Both </a:t>
            </a:r>
            <a:r>
              <a:rPr lang="en-US" b="1" u="sng" dirty="0" smtClean="0">
                <a:solidFill>
                  <a:schemeClr val="tx1"/>
                </a:solidFill>
              </a:rPr>
              <a:t>alleles</a:t>
            </a:r>
            <a:r>
              <a:rPr lang="en-US" b="1" dirty="0" smtClean="0">
                <a:solidFill>
                  <a:schemeClr val="tx1"/>
                </a:solidFill>
              </a:rPr>
              <a:t> </a:t>
            </a:r>
            <a:r>
              <a:rPr lang="en-US" dirty="0" smtClean="0">
                <a:solidFill>
                  <a:schemeClr val="tx1"/>
                </a:solidFill>
              </a:rPr>
              <a:t>are expressed </a:t>
            </a:r>
            <a:r>
              <a:rPr lang="en-US" b="1" u="sng" dirty="0" smtClean="0">
                <a:solidFill>
                  <a:schemeClr val="tx1"/>
                </a:solidFill>
              </a:rPr>
              <a:t>EQUALLY</a:t>
            </a:r>
            <a:r>
              <a:rPr lang="en-US" dirty="0" smtClean="0">
                <a:solidFill>
                  <a:schemeClr val="tx1"/>
                </a:solidFill>
              </a:rPr>
              <a:t> </a:t>
            </a:r>
            <a:endParaRPr lang="en-US" sz="2400" dirty="0" smtClean="0">
              <a:solidFill>
                <a:schemeClr val="tx1"/>
              </a:solidFill>
            </a:endParaRPr>
          </a:p>
          <a:p>
            <a:pPr>
              <a:buNone/>
            </a:pPr>
            <a:endParaRPr lang="en-US" dirty="0"/>
          </a:p>
        </p:txBody>
      </p:sp>
      <p:pic>
        <p:nvPicPr>
          <p:cNvPr id="3074" name="Picture 2" descr="roancow"/>
          <p:cNvPicPr>
            <a:picLocks noChangeAspect="1" noChangeArrowheads="1"/>
          </p:cNvPicPr>
          <p:nvPr/>
        </p:nvPicPr>
        <p:blipFill>
          <a:blip r:embed="rId2" cstate="print"/>
          <a:srcRect/>
          <a:stretch>
            <a:fillRect/>
          </a:stretch>
        </p:blipFill>
        <p:spPr bwMode="auto">
          <a:xfrm>
            <a:off x="3429000" y="2819400"/>
            <a:ext cx="5181600" cy="34945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
                                          </p:val>
                                        </p:tav>
                                        <p:tav tm="100000">
                                          <p:val>
                                            <p:fltVal val="0"/>
                                          </p:val>
                                        </p:tav>
                                      </p:tavLst>
                                    </p:anim>
                                    <p:anim calcmode="lin" valueType="num">
                                      <p:cBhvr>
                                        <p:cTn id="9" dur="2000" fill="hold"/>
                                        <p:tgtEl>
                                          <p:spTgt spid="3074"/>
                                        </p:tgtEl>
                                        <p:attrNameLst>
                                          <p:attrName>ppt_h</p:attrName>
                                        </p:attrNameLst>
                                      </p:cBhvr>
                                      <p:tavLst>
                                        <p:tav tm="0">
                                          <p:val>
                                            <p:fltVal val="0"/>
                                          </p:val>
                                        </p:tav>
                                        <p:tav tm="100000">
                                          <p:val>
                                            <p:strVal val="#ppt_h"/>
                                          </p:val>
                                        </p:tav>
                                      </p:tavLst>
                                    </p:anim>
                                    <p:anim calcmode="lin" valueType="num">
                                      <p:cBhvr>
                                        <p:cTn id="10" dur="2000" fill="hold"/>
                                        <p:tgtEl>
                                          <p:spTgt spid="30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7772400" cy="5465136"/>
          </a:xfrm>
        </p:spPr>
        <p:txBody>
          <a:bodyPr/>
          <a:lstStyle/>
          <a:p>
            <a:pPr lvl="1"/>
            <a:r>
              <a:rPr lang="en-US" sz="4000" dirty="0" smtClean="0">
                <a:solidFill>
                  <a:schemeClr val="tx1"/>
                </a:solidFill>
              </a:rPr>
              <a:t>Phenotypes of heterozygous offspring are showing both traits!</a:t>
            </a:r>
          </a:p>
          <a:p>
            <a:pPr>
              <a:buNone/>
            </a:pPr>
            <a:r>
              <a:rPr lang="en-US" sz="800" dirty="0" smtClean="0"/>
              <a:t> </a:t>
            </a:r>
            <a:endParaRPr lang="en-US" sz="7200" dirty="0" smtClean="0"/>
          </a:p>
          <a:p>
            <a:pPr lvl="2"/>
            <a:r>
              <a:rPr lang="en-US" sz="2800" dirty="0" smtClean="0"/>
              <a:t>Ex: red cows crossed with white will generate roan cows. </a:t>
            </a:r>
            <a:r>
              <a:rPr lang="en-US" sz="2800" b="1" u="sng" dirty="0" smtClean="0"/>
              <a:t>Roan</a:t>
            </a:r>
            <a:r>
              <a:rPr lang="en-US" sz="2800" dirty="0" smtClean="0"/>
              <a:t> refers to cows that have red coats with white blotches. </a:t>
            </a:r>
          </a:p>
          <a:p>
            <a:endParaRPr lang="en-US" dirty="0"/>
          </a:p>
        </p:txBody>
      </p:sp>
      <p:pic>
        <p:nvPicPr>
          <p:cNvPr id="2051" name="Picture 3" descr="roancow"/>
          <p:cNvPicPr>
            <a:picLocks noChangeAspect="1" noChangeArrowheads="1"/>
          </p:cNvPicPr>
          <p:nvPr/>
        </p:nvPicPr>
        <p:blipFill>
          <a:blip r:embed="rId2" cstate="print"/>
          <a:srcRect l="4298" r="6677" b="13200"/>
          <a:stretch>
            <a:fillRect/>
          </a:stretch>
        </p:blipFill>
        <p:spPr bwMode="auto">
          <a:xfrm>
            <a:off x="6096000" y="4853763"/>
            <a:ext cx="3048000" cy="2004237"/>
          </a:xfrm>
          <a:prstGeom prst="rect">
            <a:avLst/>
          </a:prstGeom>
          <a:noFill/>
          <a:ln w="9525">
            <a:noFill/>
            <a:miter lim="800000"/>
            <a:headEnd/>
            <a:tailEnd/>
          </a:ln>
        </p:spPr>
      </p:pic>
      <p:sp>
        <p:nvSpPr>
          <p:cNvPr id="5" name="Title 1"/>
          <p:cNvSpPr>
            <a:spLocks noGrp="1"/>
          </p:cNvSpPr>
          <p:nvPr>
            <p:ph type="title"/>
          </p:nvPr>
        </p:nvSpPr>
        <p:spPr>
          <a:xfrm>
            <a:off x="457200" y="0"/>
            <a:ext cx="7239000" cy="990600"/>
          </a:xfrm>
        </p:spPr>
        <p:txBody>
          <a:bodyPr/>
          <a:lstStyle/>
          <a:p>
            <a:pPr algn="ctr"/>
            <a:r>
              <a:rPr lang="en-US" dirty="0" err="1" smtClean="0"/>
              <a:t>CoDominance</a:t>
            </a:r>
            <a:endParaRPr lang="en-US" dirty="0"/>
          </a:p>
        </p:txBody>
      </p:sp>
      <p:pic>
        <p:nvPicPr>
          <p:cNvPr id="6" name="Picture 2" descr="http://www.vetmed.ucdavis.edu/cvec/foley_web_site/ef0030_white-cow.jpg"/>
          <p:cNvPicPr>
            <a:picLocks noChangeAspect="1" noChangeArrowheads="1"/>
          </p:cNvPicPr>
          <p:nvPr/>
        </p:nvPicPr>
        <p:blipFill>
          <a:blip r:embed="rId3" cstate="print"/>
          <a:srcRect r="19718"/>
          <a:stretch>
            <a:fillRect/>
          </a:stretch>
        </p:blipFill>
        <p:spPr bwMode="auto">
          <a:xfrm>
            <a:off x="3429000" y="4938963"/>
            <a:ext cx="2209800" cy="1919037"/>
          </a:xfrm>
          <a:prstGeom prst="rect">
            <a:avLst/>
          </a:prstGeom>
          <a:noFill/>
        </p:spPr>
      </p:pic>
      <p:pic>
        <p:nvPicPr>
          <p:cNvPr id="47106" name="Picture 2" descr="http://www.sss-mag.com/fernhill/images/0802muffet.jpg"/>
          <p:cNvPicPr>
            <a:picLocks noChangeAspect="1" noChangeArrowheads="1"/>
          </p:cNvPicPr>
          <p:nvPr/>
        </p:nvPicPr>
        <p:blipFill>
          <a:blip r:embed="rId4" cstate="print"/>
          <a:srcRect l="7895" t="16268" r="5263" b="10466"/>
          <a:stretch>
            <a:fillRect/>
          </a:stretch>
        </p:blipFill>
        <p:spPr bwMode="auto">
          <a:xfrm>
            <a:off x="0" y="4800600"/>
            <a:ext cx="2873829" cy="1828800"/>
          </a:xfrm>
          <a:prstGeom prst="rect">
            <a:avLst/>
          </a:prstGeom>
          <a:noFill/>
        </p:spPr>
      </p:pic>
      <p:sp>
        <p:nvSpPr>
          <p:cNvPr id="7" name="TextBox 6"/>
          <p:cNvSpPr txBox="1"/>
          <p:nvPr/>
        </p:nvSpPr>
        <p:spPr>
          <a:xfrm>
            <a:off x="2895600" y="5334000"/>
            <a:ext cx="304800"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X</a:t>
            </a:r>
            <a:endParaRPr lang="en-US" sz="5400" b="1" dirty="0">
              <a:effectLst>
                <a:outerShdw blurRad="38100" dist="38100" dir="2700000" algn="tl">
                  <a:srgbClr val="000000">
                    <a:alpha val="43137"/>
                  </a:srgbClr>
                </a:outerShdw>
              </a:effectLst>
            </a:endParaRPr>
          </a:p>
        </p:txBody>
      </p:sp>
      <p:sp>
        <p:nvSpPr>
          <p:cNvPr id="8" name="TextBox 7"/>
          <p:cNvSpPr txBox="1"/>
          <p:nvPr/>
        </p:nvSpPr>
        <p:spPr>
          <a:xfrm>
            <a:off x="5562600" y="5334000"/>
            <a:ext cx="304800"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par>
                                <p:cTn id="15" presetID="5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770" decel="100000"/>
                                        <p:tgtEl>
                                          <p:spTgt spid="2051"/>
                                        </p:tgtEl>
                                      </p:cBhvr>
                                    </p:animEffect>
                                    <p:animScale>
                                      <p:cBhvr>
                                        <p:cTn id="18" dur="770" decel="100000"/>
                                        <p:tgtEl>
                                          <p:spTgt spid="2051"/>
                                        </p:tgtEl>
                                      </p:cBhvr>
                                      <p:from x="10000" y="10000"/>
                                      <p:to x="200000" y="450000"/>
                                    </p:animScale>
                                    <p:animScale>
                                      <p:cBhvr>
                                        <p:cTn id="19" dur="1230" accel="100000" fill="hold">
                                          <p:stCondLst>
                                            <p:cond delay="770"/>
                                          </p:stCondLst>
                                        </p:cTn>
                                        <p:tgtEl>
                                          <p:spTgt spid="2051"/>
                                        </p:tgtEl>
                                      </p:cBhvr>
                                      <p:from x="200000" y="450000"/>
                                      <p:to x="100000" y="100000"/>
                                    </p:animScale>
                                    <p:set>
                                      <p:cBhvr>
                                        <p:cTn id="20" dur="770" fill="hold"/>
                                        <p:tgtEl>
                                          <p:spTgt spid="2051"/>
                                        </p:tgtEl>
                                        <p:attrNameLst>
                                          <p:attrName>ppt_x</p:attrName>
                                        </p:attrNameLst>
                                      </p:cBhvr>
                                      <p:to>
                                        <p:strVal val="(0.5)"/>
                                      </p:to>
                                    </p:set>
                                    <p:anim from="(0.5)" to="(#ppt_x)" calcmode="lin" valueType="num">
                                      <p:cBhvr>
                                        <p:cTn id="21" dur="1230" accel="100000" fill="hold">
                                          <p:stCondLst>
                                            <p:cond delay="770"/>
                                          </p:stCondLst>
                                        </p:cTn>
                                        <p:tgtEl>
                                          <p:spTgt spid="2051"/>
                                        </p:tgtEl>
                                        <p:attrNameLst>
                                          <p:attrName>ppt_x</p:attrName>
                                        </p:attrNameLst>
                                      </p:cBhvr>
                                    </p:anim>
                                    <p:set>
                                      <p:cBhvr>
                                        <p:cTn id="22" dur="770" fill="hold"/>
                                        <p:tgtEl>
                                          <p:spTgt spid="2051"/>
                                        </p:tgtEl>
                                        <p:attrNameLst>
                                          <p:attrName>ppt_y</p:attrName>
                                        </p:attrNameLst>
                                      </p:cBhvr>
                                      <p:to>
                                        <p:strVal val="(#ppt_y+0.4)"/>
                                      </p:to>
                                    </p:set>
                                    <p:anim from="(#ppt_y+0.4)" to="(#ppt_y)" calcmode="lin" valueType="num">
                                      <p:cBhvr>
                                        <p:cTn id="23" dur="1230" accel="100000" fill="hold">
                                          <p:stCondLst>
                                            <p:cond delay="770"/>
                                          </p:stCondLst>
                                        </p:cTn>
                                        <p:tgtEl>
                                          <p:spTgt spid="205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388936"/>
          </a:xfrm>
        </p:spPr>
        <p:txBody>
          <a:bodyPr/>
          <a:lstStyle/>
          <a:p>
            <a:pPr lvl="0"/>
            <a:r>
              <a:rPr lang="en-US" i="1" dirty="0" smtClean="0"/>
              <a:t>Notation:</a:t>
            </a:r>
            <a:r>
              <a:rPr lang="en-US" dirty="0" smtClean="0"/>
              <a:t> </a:t>
            </a:r>
            <a:endParaRPr lang="en-US" sz="3600" dirty="0" smtClean="0"/>
          </a:p>
          <a:p>
            <a:pPr lvl="1"/>
            <a:r>
              <a:rPr lang="en-US" dirty="0" smtClean="0">
                <a:solidFill>
                  <a:schemeClr val="tx1"/>
                </a:solidFill>
              </a:rPr>
              <a:t>2 </a:t>
            </a:r>
            <a:r>
              <a:rPr lang="en-US" b="1" u="sng" dirty="0" smtClean="0">
                <a:solidFill>
                  <a:schemeClr val="tx1"/>
                </a:solidFill>
              </a:rPr>
              <a:t>different</a:t>
            </a:r>
            <a:r>
              <a:rPr lang="en-US" dirty="0" smtClean="0">
                <a:solidFill>
                  <a:schemeClr val="tx1"/>
                </a:solidFill>
              </a:rPr>
              <a:t> alleles (capital letters) are used</a:t>
            </a:r>
            <a:endParaRPr lang="en-US" sz="2400" dirty="0" smtClean="0">
              <a:solidFill>
                <a:schemeClr val="tx1"/>
              </a:solidFill>
            </a:endParaRPr>
          </a:p>
          <a:p>
            <a:pPr lvl="1"/>
            <a:r>
              <a:rPr lang="en-US" dirty="0" smtClean="0">
                <a:solidFill>
                  <a:schemeClr val="tx1"/>
                </a:solidFill>
              </a:rPr>
              <a:t>Always make a </a:t>
            </a:r>
            <a:r>
              <a:rPr lang="en-US" b="1" u="sng" dirty="0" smtClean="0">
                <a:solidFill>
                  <a:schemeClr val="tx1"/>
                </a:solidFill>
              </a:rPr>
              <a:t>KEY</a:t>
            </a:r>
            <a:r>
              <a:rPr lang="en-US" dirty="0" smtClean="0">
                <a:solidFill>
                  <a:schemeClr val="tx1"/>
                </a:solidFill>
              </a:rPr>
              <a:t> to show the genotypes and the resulting phenotypes</a:t>
            </a:r>
            <a:endParaRPr lang="en-US" sz="2400" dirty="0" smtClean="0">
              <a:solidFill>
                <a:schemeClr val="tx1"/>
              </a:solidFill>
            </a:endParaRPr>
          </a:p>
          <a:p>
            <a:endParaRPr lang="en-US" dirty="0"/>
          </a:p>
        </p:txBody>
      </p:sp>
      <p:pic>
        <p:nvPicPr>
          <p:cNvPr id="7170" name="Picture 2" descr="t:\Documents and Settings\ASIM\My Documents\My Pictures\Microsoft Clip Organizer\j0436816.wmf"/>
          <p:cNvPicPr>
            <a:picLocks noChangeAspect="1" noChangeArrowheads="1"/>
          </p:cNvPicPr>
          <p:nvPr/>
        </p:nvPicPr>
        <p:blipFill>
          <a:blip r:embed="rId2" cstate="print"/>
          <a:srcRect/>
          <a:stretch>
            <a:fillRect/>
          </a:stretch>
        </p:blipFill>
        <p:spPr bwMode="auto">
          <a:xfrm>
            <a:off x="6705600" y="3015081"/>
            <a:ext cx="2438400" cy="3842919"/>
          </a:xfrm>
          <a:prstGeom prst="rect">
            <a:avLst/>
          </a:prstGeom>
          <a:noFill/>
        </p:spPr>
      </p:pic>
      <p:sp>
        <p:nvSpPr>
          <p:cNvPr id="4" name="Title 1"/>
          <p:cNvSpPr>
            <a:spLocks noGrp="1"/>
          </p:cNvSpPr>
          <p:nvPr>
            <p:ph type="title"/>
          </p:nvPr>
        </p:nvSpPr>
        <p:spPr>
          <a:xfrm>
            <a:off x="533400" y="0"/>
            <a:ext cx="7239000" cy="1143000"/>
          </a:xfrm>
        </p:spPr>
        <p:txBody>
          <a:bodyPr/>
          <a:lstStyle/>
          <a:p>
            <a:pPr algn="ctr"/>
            <a:r>
              <a:rPr lang="en-US" dirty="0" err="1" smtClean="0"/>
              <a:t>CoDominance</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2743200" y="4038600"/>
            <a:ext cx="1447800" cy="1447800"/>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0" fill="hold"/>
                                        <p:tgtEl>
                                          <p:spTgt spid="7170"/>
                                        </p:tgtEl>
                                        <p:attrNameLst>
                                          <p:attrName>ppt_w</p:attrName>
                                        </p:attrNameLst>
                                      </p:cBhvr>
                                      <p:tavLst>
                                        <p:tav tm="0" fmla="#ppt_w*sin(2.5*pi*$)">
                                          <p:val>
                                            <p:fltVal val="0"/>
                                          </p:val>
                                        </p:tav>
                                        <p:tav tm="100000">
                                          <p:val>
                                            <p:fltVal val="1"/>
                                          </p:val>
                                        </p:tav>
                                      </p:tavLst>
                                    </p:anim>
                                    <p:anim calcmode="lin" valueType="num">
                                      <p:cBhvr>
                                        <p:cTn id="8" dur="5000" fill="hold"/>
                                        <p:tgtEl>
                                          <p:spTgt spid="7170"/>
                                        </p:tgtEl>
                                        <p:attrNameLst>
                                          <p:attrName>ppt_h</p:attrName>
                                        </p:attrNameLst>
                                      </p:cBhvr>
                                      <p:tavLst>
                                        <p:tav tm="0">
                                          <p:val>
                                            <p:strVal val="#ppt_h"/>
                                          </p:val>
                                        </p:tav>
                                        <p:tav tm="100000">
                                          <p:val>
                                            <p:strVal val="#ppt_h"/>
                                          </p:val>
                                        </p:tav>
                                      </p:tavLst>
                                    </p:anim>
                                  </p:childTnLst>
                                </p:cTn>
                              </p:par>
                              <p:par>
                                <p:cTn id="9" presetID="35"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6629400" cy="6150936"/>
          </a:xfrm>
        </p:spPr>
        <p:txBody>
          <a:bodyPr>
            <a:normAutofit/>
          </a:bodyPr>
          <a:lstStyle/>
          <a:p>
            <a:r>
              <a:rPr lang="en-US" sz="3500" i="1" dirty="0" smtClean="0"/>
              <a:t>In chickens, black-feathered is not wholly dominant over white-feathered, so heterozygous chickens are black and white checkered. Cross two heterozygous chickens. What would the appearance of their offspring be?</a:t>
            </a:r>
            <a:endParaRPr lang="en-US" sz="3500" dirty="0" smtClean="0"/>
          </a:p>
          <a:p>
            <a:pPr>
              <a:buNone/>
            </a:pPr>
            <a:endParaRPr lang="en-US" dirty="0" smtClean="0"/>
          </a:p>
        </p:txBody>
      </p:sp>
      <p:pic>
        <p:nvPicPr>
          <p:cNvPr id="2" name="Picture 2" descr="http://www.caleigha.com/wp-content/uploads/2008/10/chickens.jpg"/>
          <p:cNvPicPr>
            <a:picLocks noChangeAspect="1" noChangeArrowheads="1"/>
          </p:cNvPicPr>
          <p:nvPr/>
        </p:nvPicPr>
        <p:blipFill>
          <a:blip r:embed="rId2" cstate="print"/>
          <a:srcRect/>
          <a:stretch>
            <a:fillRect/>
          </a:stretch>
        </p:blipFill>
        <p:spPr bwMode="auto">
          <a:xfrm>
            <a:off x="6477000" y="1447800"/>
            <a:ext cx="2667000" cy="2133600"/>
          </a:xfrm>
          <a:prstGeom prst="rect">
            <a:avLst/>
          </a:prstGeom>
          <a:noFill/>
        </p:spPr>
      </p:pic>
      <p:pic>
        <p:nvPicPr>
          <p:cNvPr id="46084" name="Picture 4" descr="http://www.scidev.net/scidev_images/white_chickens_USDA.jpg"/>
          <p:cNvPicPr>
            <a:picLocks noChangeAspect="1" noChangeArrowheads="1"/>
          </p:cNvPicPr>
          <p:nvPr/>
        </p:nvPicPr>
        <p:blipFill>
          <a:blip r:embed="rId3" cstate="print"/>
          <a:srcRect/>
          <a:stretch>
            <a:fillRect/>
          </a:stretch>
        </p:blipFill>
        <p:spPr bwMode="auto">
          <a:xfrm>
            <a:off x="3657600" y="4800600"/>
            <a:ext cx="1866900" cy="1866900"/>
          </a:xfrm>
          <a:prstGeom prst="rect">
            <a:avLst/>
          </a:prstGeom>
          <a:noFill/>
        </p:spPr>
      </p:pic>
      <p:pic>
        <p:nvPicPr>
          <p:cNvPr id="46086" name="Picture 6" descr="http://www.poultrypages.com/images/buff-orpington-chickens.gif"/>
          <p:cNvPicPr>
            <a:picLocks noChangeAspect="1" noChangeArrowheads="1"/>
          </p:cNvPicPr>
          <p:nvPr/>
        </p:nvPicPr>
        <p:blipFill>
          <a:blip r:embed="rId4" cstate="print"/>
          <a:srcRect/>
          <a:stretch>
            <a:fillRect/>
          </a:stretch>
        </p:blipFill>
        <p:spPr bwMode="auto">
          <a:xfrm>
            <a:off x="6781800" y="4267200"/>
            <a:ext cx="2362200" cy="23622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2000" fill="hold"/>
                                        <p:tgtEl>
                                          <p:spTgt spid="4608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608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608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608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6086"/>
                                        </p:tgtEl>
                                        <p:attrNameLst>
                                          <p:attrName>style.visibility</p:attrName>
                                        </p:attrNameLst>
                                      </p:cBhvr>
                                      <p:to>
                                        <p:strVal val="visible"/>
                                      </p:to>
                                    </p:set>
                                    <p:anim calcmode="lin" valueType="num">
                                      <p:cBhvr>
                                        <p:cTn id="13" dur="2000" fill="hold"/>
                                        <p:tgtEl>
                                          <p:spTgt spid="46086"/>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46086"/>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46086"/>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46086"/>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0"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1"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graphicFrame>
        <p:nvGraphicFramePr>
          <p:cNvPr id="5" name="Table 4"/>
          <p:cNvGraphicFramePr>
            <a:graphicFrameLocks noGrp="1"/>
          </p:cNvGraphicFramePr>
          <p:nvPr/>
        </p:nvGraphicFramePr>
        <p:xfrm>
          <a:off x="762000" y="3886200"/>
          <a:ext cx="3124200" cy="2743200"/>
        </p:xfrm>
        <a:graphic>
          <a:graphicData uri="http://schemas.openxmlformats.org/drawingml/2006/table">
            <a:tbl>
              <a:tblPr firstRow="1" bandRow="1">
                <a:tableStyleId>{2D5ABB26-0587-4C30-8999-92F81FD0307C}</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911810" y="5582248"/>
            <a:ext cx="1190147" cy="707886"/>
          </a:xfrm>
          <a:prstGeom prst="rect">
            <a:avLst/>
          </a:prstGeom>
          <a:noFill/>
        </p:spPr>
        <p:txBody>
          <a:bodyPr wrap="square" rtlCol="0">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BW</a:t>
            </a:r>
            <a:endParaRPr lang="en-US" sz="4000" dirty="0">
              <a:latin typeface="Comic Sans MS" pitchFamily="66" charset="0"/>
            </a:endParaRPr>
          </a:p>
        </p:txBody>
      </p:sp>
      <p:sp>
        <p:nvSpPr>
          <p:cNvPr id="9" name="TextBox 8"/>
          <p:cNvSpPr txBox="1"/>
          <p:nvPr/>
        </p:nvSpPr>
        <p:spPr>
          <a:xfrm rot="162637">
            <a:off x="2530623" y="4220836"/>
            <a:ext cx="1278530" cy="707886"/>
          </a:xfrm>
          <a:prstGeom prst="rect">
            <a:avLst/>
          </a:prstGeom>
          <a:noFill/>
        </p:spPr>
        <p:txBody>
          <a:bodyPr wrap="square" rtlCol="0">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BW</a:t>
            </a:r>
            <a:endParaRPr lang="en-US" sz="4000" dirty="0">
              <a:ln>
                <a:solidFill>
                  <a:schemeClr val="bg1"/>
                </a:solidFill>
              </a:ln>
              <a:latin typeface="Comic Sans MS" pitchFamily="66" charset="0"/>
            </a:endParaRPr>
          </a:p>
        </p:txBody>
      </p:sp>
      <p:sp>
        <p:nvSpPr>
          <p:cNvPr id="11" name="TextBox 10"/>
          <p:cNvSpPr txBox="1"/>
          <p:nvPr/>
        </p:nvSpPr>
        <p:spPr>
          <a:xfrm rot="162637">
            <a:off x="2454422" y="5592435"/>
            <a:ext cx="1278529" cy="707886"/>
          </a:xfrm>
          <a:prstGeom prst="rect">
            <a:avLst/>
          </a:prstGeom>
          <a:noFill/>
        </p:spPr>
        <p:txBody>
          <a:bodyPr wrap="square" rtlCol="0">
            <a:spAutoFit/>
          </a:bodyPr>
          <a:lstStyle/>
          <a:p>
            <a:r>
              <a:rPr lang="en-US" sz="4000" dirty="0" smtClean="0">
                <a:ln>
                  <a:solidFill>
                    <a:schemeClr val="tx1"/>
                  </a:solidFill>
                </a:ln>
                <a:solidFill>
                  <a:schemeClr val="bg1"/>
                </a:solidFill>
                <a:latin typeface="Comic Sans MS" pitchFamily="66" charset="0"/>
              </a:rPr>
              <a:t>WW</a:t>
            </a:r>
            <a:endParaRPr lang="en-US" sz="4000" dirty="0">
              <a:ln>
                <a:solidFill>
                  <a:schemeClr val="tx1"/>
                </a:solidFill>
              </a:ln>
              <a:solidFill>
                <a:schemeClr val="bg1"/>
              </a:solidFill>
              <a:latin typeface="Comic Sans MS" pitchFamily="66" charset="0"/>
            </a:endParaRPr>
          </a:p>
        </p:txBody>
      </p:sp>
      <p:sp>
        <p:nvSpPr>
          <p:cNvPr id="13" name="TextBox 12"/>
          <p:cNvSpPr txBox="1"/>
          <p:nvPr/>
        </p:nvSpPr>
        <p:spPr>
          <a:xfrm>
            <a:off x="5029200" y="2819400"/>
            <a:ext cx="3886200" cy="2416046"/>
          </a:xfrm>
          <a:prstGeom prst="rect">
            <a:avLst/>
          </a:prstGeom>
          <a:solidFill>
            <a:schemeClr val="bg1"/>
          </a:solidFill>
        </p:spPr>
        <p:txBody>
          <a:bodyPr wrap="square" rtlCol="0">
            <a:spAutoFit/>
          </a:bodyPr>
          <a:lstStyle/>
          <a:p>
            <a:r>
              <a:rPr lang="en-US" sz="4000" b="1" dirty="0" smtClean="0">
                <a:effectLst>
                  <a:outerShdw blurRad="38100" dist="38100" dir="2700000" algn="tl">
                    <a:srgbClr val="000000">
                      <a:alpha val="43137"/>
                    </a:srgbClr>
                  </a:outerShdw>
                </a:effectLst>
              </a:rPr>
              <a:t>   </a:t>
            </a:r>
            <a:r>
              <a:rPr lang="en-US" sz="4000" b="1" u="sng" dirty="0" smtClean="0">
                <a:effectLst>
                  <a:outerShdw blurRad="38100" dist="38100" dir="2700000" algn="tl">
                    <a:srgbClr val="000000">
                      <a:alpha val="43137"/>
                    </a:srgbClr>
                  </a:outerShdw>
                </a:effectLst>
              </a:rPr>
              <a:t> Phenotype:</a:t>
            </a:r>
            <a:r>
              <a:rPr lang="en-US" sz="4000" b="1" u="sng" dirty="0" smtClean="0">
                <a:solidFill>
                  <a:srgbClr val="FF0066"/>
                </a:solidFill>
                <a:effectLst>
                  <a:outerShdw blurRad="38100" dist="38100" dir="2700000" algn="tl">
                    <a:srgbClr val="000000">
                      <a:alpha val="43137"/>
                    </a:srgbClr>
                  </a:outerShdw>
                </a:effectLst>
              </a:rPr>
              <a:t> </a:t>
            </a:r>
          </a:p>
          <a:p>
            <a:r>
              <a:rPr lang="en-US" sz="3700" b="1" dirty="0" smtClean="0">
                <a:effectLst>
                  <a:outerShdw blurRad="38100" dist="38100" dir="2700000" algn="tl">
                    <a:srgbClr val="000000">
                      <a:alpha val="43137"/>
                    </a:srgbClr>
                  </a:outerShdw>
                </a:effectLst>
              </a:rPr>
              <a:t>1Black:</a:t>
            </a:r>
          </a:p>
          <a:p>
            <a:r>
              <a:rPr lang="en-US" sz="3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Checkered:</a:t>
            </a:r>
          </a:p>
          <a:p>
            <a:r>
              <a:rPr lang="en-US" sz="3700" dirty="0" smtClean="0">
                <a:ln w="18415" cmpd="sng">
                  <a:solidFill>
                    <a:schemeClr val="tx1"/>
                  </a:solidFill>
                  <a:prstDash val="solid"/>
                </a:ln>
                <a:solidFill>
                  <a:srgbClr val="FFFFFF"/>
                </a:solidFill>
              </a:rPr>
              <a:t>1white</a:t>
            </a:r>
            <a:endParaRPr lang="en-US" sz="3700" dirty="0">
              <a:ln w="18415" cmpd="sng">
                <a:solidFill>
                  <a:schemeClr val="tx1"/>
                </a:solidFill>
                <a:prstDash val="solid"/>
              </a:ln>
              <a:solidFill>
                <a:srgbClr val="FFFFFF"/>
              </a:solidFill>
            </a:endParaRPr>
          </a:p>
        </p:txBody>
      </p:sp>
      <p:sp>
        <p:nvSpPr>
          <p:cNvPr id="10" name="TextBox 9"/>
          <p:cNvSpPr txBox="1"/>
          <p:nvPr/>
        </p:nvSpPr>
        <p:spPr>
          <a:xfrm rot="162637">
            <a:off x="1159169" y="4214696"/>
            <a:ext cx="1018892" cy="707886"/>
          </a:xfrm>
          <a:prstGeom prst="rect">
            <a:avLst/>
          </a:prstGeom>
          <a:noFill/>
        </p:spPr>
        <p:txBody>
          <a:bodyPr wrap="square" rtlCol="0">
            <a:spAutoFit/>
          </a:bodyPr>
          <a:lstStyle/>
          <a:p>
            <a:r>
              <a:rPr lang="en-US" sz="4000" dirty="0" smtClean="0">
                <a:latin typeface="Comic Sans MS" pitchFamily="66" charset="0"/>
              </a:rPr>
              <a:t>BB</a:t>
            </a:r>
            <a:endParaRPr lang="en-US" sz="4000" dirty="0">
              <a:latin typeface="Comic Sans MS" pitchFamily="66" charset="0"/>
            </a:endParaRPr>
          </a:p>
        </p:txBody>
      </p:sp>
      <p:sp>
        <p:nvSpPr>
          <p:cNvPr id="14" name="TextBox 13"/>
          <p:cNvSpPr txBox="1"/>
          <p:nvPr/>
        </p:nvSpPr>
        <p:spPr>
          <a:xfrm>
            <a:off x="0" y="0"/>
            <a:ext cx="4343400" cy="2831544"/>
          </a:xfrm>
          <a:prstGeom prst="rect">
            <a:avLst/>
          </a:prstGeom>
          <a:noFill/>
          <a:ln>
            <a:solidFill>
              <a:schemeClr val="tx1"/>
            </a:solidFill>
            <a:prstDash val="dash"/>
          </a:ln>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dirty="0" smtClean="0">
                <a:ln w="18415" cmpd="sng">
                  <a:solidFill>
                    <a:schemeClr val="tx1"/>
                  </a:solidFill>
                  <a:prstDash val="solid"/>
                </a:ln>
                <a:effectLst>
                  <a:outerShdw blurRad="63500" dir="3600000" algn="tl" rotWithShape="0">
                    <a:srgbClr val="000000">
                      <a:alpha val="70000"/>
                    </a:srgbClr>
                  </a:outerShdw>
                </a:effectLst>
                <a:latin typeface="Comic Sans MS" pitchFamily="66" charset="0"/>
              </a:rPr>
              <a:t>Black= BB</a:t>
            </a:r>
          </a:p>
          <a:p>
            <a:pPr>
              <a:buNone/>
            </a:pPr>
            <a:r>
              <a:rPr lang="en-US" sz="4000" b="1" dirty="0" smtClean="0">
                <a:ln>
                  <a:solidFill>
                    <a:schemeClr val="tx1"/>
                  </a:solidFill>
                </a:ln>
                <a:solidFill>
                  <a:schemeClr val="bg1"/>
                </a:solidFill>
                <a:latin typeface="Comic Sans MS" pitchFamily="66" charset="0"/>
              </a:rPr>
              <a:t>White= WW</a:t>
            </a:r>
          </a:p>
          <a:p>
            <a:pPr>
              <a:buNone/>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Checkered= BW</a:t>
            </a: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dirty="0"/>
          </a:p>
        </p:txBody>
      </p:sp>
      <p:sp>
        <p:nvSpPr>
          <p:cNvPr id="15" name="TextBox 14"/>
          <p:cNvSpPr txBox="1"/>
          <p:nvPr/>
        </p:nvSpPr>
        <p:spPr>
          <a:xfrm>
            <a:off x="4495800" y="228600"/>
            <a:ext cx="4648200" cy="630942"/>
          </a:xfrm>
          <a:prstGeom prst="rect">
            <a:avLst/>
          </a:prstGeom>
          <a:solidFill>
            <a:schemeClr val="bg1"/>
          </a:solidFill>
        </p:spPr>
        <p:txBody>
          <a:bodyPr wrap="square" rtlCol="0">
            <a:spAutoFit/>
          </a:bodyPr>
          <a:lstStyle/>
          <a:p>
            <a:r>
              <a:rPr lang="en-US" sz="3500" b="1" dirty="0" smtClean="0">
                <a:latin typeface="Comic Sans MS" pitchFamily="66" charset="0"/>
              </a:rPr>
              <a:t>P cross = </a:t>
            </a: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BW </a:t>
            </a:r>
            <a:r>
              <a:rPr lang="en-US" sz="3500" b="1" dirty="0" smtClean="0">
                <a:ln w="17780" cmpd="sng">
                  <a:solidFill>
                    <a:srgbClr val="FFFFFF"/>
                  </a:solidFill>
                  <a:prstDash val="solid"/>
                  <a:miter lim="800000"/>
                </a:ln>
                <a:effectLst>
                  <a:outerShdw blurRad="50800" algn="tl" rotWithShape="0">
                    <a:srgbClr val="000000"/>
                  </a:outerShdw>
                </a:effectLst>
                <a:latin typeface="Comic Sans MS" pitchFamily="66" charset="0"/>
              </a:rPr>
              <a:t>x</a:t>
            </a: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BW</a:t>
            </a:r>
            <a:endParaRPr lang="en-US" sz="3500" b="1" dirty="0">
              <a:latin typeface="Comic Sans MS" pitchFamily="66" charset="0"/>
            </a:endParaRPr>
          </a:p>
        </p:txBody>
      </p:sp>
      <p:sp>
        <p:nvSpPr>
          <p:cNvPr id="16" name="TextBox 15"/>
          <p:cNvSpPr txBox="1"/>
          <p:nvPr/>
        </p:nvSpPr>
        <p:spPr>
          <a:xfrm>
            <a:off x="609600" y="3200400"/>
            <a:ext cx="3124200" cy="707886"/>
          </a:xfrm>
          <a:prstGeom prst="rect">
            <a:avLst/>
          </a:prstGeom>
          <a:noFill/>
        </p:spPr>
        <p:txBody>
          <a:bodyPr wrap="square" rtlCol="0">
            <a:spAutoFit/>
          </a:bodyPr>
          <a:lstStyle/>
          <a:p>
            <a:r>
              <a:rPr lang="en-US" sz="4000" b="1" dirty="0" smtClean="0">
                <a:latin typeface="Comic Sans MS" pitchFamily="66" charset="0"/>
              </a:rPr>
              <a:t> </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B        W</a:t>
            </a:r>
            <a:endParaRPr lang="en-US" sz="4000" b="1" dirty="0">
              <a:ln>
                <a:solidFill>
                  <a:schemeClr val="bg1"/>
                </a:solidFill>
              </a:ln>
              <a:latin typeface="Comic Sans MS" pitchFamily="66" charset="0"/>
            </a:endParaRPr>
          </a:p>
        </p:txBody>
      </p:sp>
      <p:sp>
        <p:nvSpPr>
          <p:cNvPr id="17" name="TextBox 16"/>
          <p:cNvSpPr txBox="1"/>
          <p:nvPr/>
        </p:nvSpPr>
        <p:spPr>
          <a:xfrm>
            <a:off x="0" y="3810000"/>
            <a:ext cx="762000" cy="3170099"/>
          </a:xfrm>
          <a:prstGeom prst="rect">
            <a:avLst/>
          </a:prstGeom>
          <a:noFill/>
        </p:spPr>
        <p:txBody>
          <a:bodyPr wrap="square" rtlCol="0">
            <a:spAutoFit/>
          </a:bodyPr>
          <a:lstStyle/>
          <a:p>
            <a:pPr>
              <a:buNone/>
            </a:pPr>
            <a:r>
              <a:rPr lang="en-US" sz="4000" b="1" dirty="0" smtClean="0">
                <a:latin typeface="Comic Sans MS" pitchFamily="66" charset="0"/>
              </a:rPr>
              <a:t> </a:t>
            </a:r>
          </a:p>
          <a:p>
            <a:pPr>
              <a:buNone/>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B</a:t>
            </a:r>
          </a:p>
          <a:p>
            <a:pPr>
              <a:buNone/>
            </a:pPr>
            <a:endPar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buNone/>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W</a:t>
            </a:r>
            <a:endParaRPr lang="en-US" sz="4000" b="1" dirty="0" smtClean="0">
              <a:latin typeface="Comic Sans MS" pitchFamily="66" charset="0"/>
            </a:endParaRPr>
          </a:p>
          <a:p>
            <a:pPr>
              <a:buNone/>
            </a:pPr>
            <a:endParaRPr lang="en-US" sz="4000" b="1" dirty="0">
              <a:latin typeface="Comic Sans MS" pitchFamily="66" charset="0"/>
            </a:endParaRPr>
          </a:p>
        </p:txBody>
      </p:sp>
      <p:pic>
        <p:nvPicPr>
          <p:cNvPr id="18" name="Picture 6" descr="http://www.poultrypages.com/images/buff-orpington-chickens.gif"/>
          <p:cNvPicPr>
            <a:picLocks noChangeAspect="1" noChangeArrowheads="1"/>
          </p:cNvPicPr>
          <p:nvPr/>
        </p:nvPicPr>
        <p:blipFill>
          <a:blip r:embed="rId2" cstate="print"/>
          <a:srcRect/>
          <a:stretch>
            <a:fillRect/>
          </a:stretch>
        </p:blipFill>
        <p:spPr bwMode="auto">
          <a:xfrm>
            <a:off x="7162800" y="5181600"/>
            <a:ext cx="1676400" cy="1676400"/>
          </a:xfrm>
          <a:prstGeom prst="rect">
            <a:avLst/>
          </a:prstGeom>
          <a:noFill/>
        </p:spPr>
      </p:pic>
      <p:pic>
        <p:nvPicPr>
          <p:cNvPr id="20" name="Picture 4" descr="http://www.scidev.net/scidev_images/white_chickens_USDA.jpg"/>
          <p:cNvPicPr>
            <a:picLocks noChangeAspect="1" noChangeArrowheads="1"/>
          </p:cNvPicPr>
          <p:nvPr/>
        </p:nvPicPr>
        <p:blipFill>
          <a:blip r:embed="rId3" cstate="print"/>
          <a:srcRect/>
          <a:stretch>
            <a:fillRect/>
          </a:stretch>
        </p:blipFill>
        <p:spPr bwMode="auto">
          <a:xfrm>
            <a:off x="5029200" y="5295900"/>
            <a:ext cx="1562100" cy="1562100"/>
          </a:xfrm>
          <a:prstGeom prst="rect">
            <a:avLst/>
          </a:prstGeom>
          <a:noFill/>
        </p:spPr>
      </p:pic>
      <p:pic>
        <p:nvPicPr>
          <p:cNvPr id="21" name="Picture 2" descr="http://www.caleigha.com/wp-content/uploads/2008/10/chickens.jpg"/>
          <p:cNvPicPr>
            <a:picLocks noChangeAspect="1" noChangeArrowheads="1"/>
          </p:cNvPicPr>
          <p:nvPr/>
        </p:nvPicPr>
        <p:blipFill>
          <a:blip r:embed="rId4" cstate="print"/>
          <a:srcRect l="8571" r="51429" b="21429"/>
          <a:stretch>
            <a:fillRect/>
          </a:stretch>
        </p:blipFill>
        <p:spPr bwMode="auto">
          <a:xfrm>
            <a:off x="8077200" y="3352800"/>
            <a:ext cx="1066800" cy="1676400"/>
          </a:xfrm>
          <a:prstGeom prst="rect">
            <a:avLst/>
          </a:prstGeom>
          <a:noFill/>
        </p:spPr>
      </p:pic>
      <p:pic>
        <p:nvPicPr>
          <p:cNvPr id="22" name="Picture 2" descr="http://www.caleigha.com/wp-content/uploads/2008/10/chickens.jpg"/>
          <p:cNvPicPr>
            <a:picLocks noChangeAspect="1" noChangeArrowheads="1"/>
          </p:cNvPicPr>
          <p:nvPr/>
        </p:nvPicPr>
        <p:blipFill>
          <a:blip r:embed="rId4" cstate="print"/>
          <a:srcRect l="8571" r="51429" b="21429"/>
          <a:stretch>
            <a:fillRect/>
          </a:stretch>
        </p:blipFill>
        <p:spPr bwMode="auto">
          <a:xfrm>
            <a:off x="6705600" y="914400"/>
            <a:ext cx="762000" cy="1197429"/>
          </a:xfrm>
          <a:prstGeom prst="rect">
            <a:avLst/>
          </a:prstGeom>
          <a:noFill/>
        </p:spPr>
      </p:pic>
      <p:pic>
        <p:nvPicPr>
          <p:cNvPr id="23" name="Picture 2" descr="http://www.caleigha.com/wp-content/uploads/2008/10/chickens.jpg"/>
          <p:cNvPicPr>
            <a:picLocks noChangeAspect="1" noChangeArrowheads="1"/>
          </p:cNvPicPr>
          <p:nvPr/>
        </p:nvPicPr>
        <p:blipFill>
          <a:blip r:embed="rId4" cstate="print"/>
          <a:srcRect l="8571" r="51429" b="21429"/>
          <a:stretch>
            <a:fillRect/>
          </a:stretch>
        </p:blipFill>
        <p:spPr bwMode="auto">
          <a:xfrm>
            <a:off x="8153400" y="914400"/>
            <a:ext cx="762000" cy="1197429"/>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500" autoRev="1" fill="hold">
                                          <p:stCondLst>
                                            <p:cond delay="0"/>
                                          </p:stCondLst>
                                        </p:cTn>
                                        <p:tgtEl>
                                          <p:spTgt spid="15"/>
                                        </p:tgtEl>
                                        <p:attrNameLst>
                                          <p:attrName>ppt_w</p:attrName>
                                        </p:attrNameLst>
                                      </p:cBhvr>
                                    </p:anim>
                                    <p:anim by="(#ppt_w*0.50)" calcmode="lin" valueType="num">
                                      <p:cBhvr>
                                        <p:cTn id="26" dur="500" decel="50000" autoRev="1" fill="hold">
                                          <p:stCondLst>
                                            <p:cond delay="0"/>
                                          </p:stCondLst>
                                        </p:cTn>
                                        <p:tgtEl>
                                          <p:spTgt spid="15"/>
                                        </p:tgtEl>
                                        <p:attrNameLst>
                                          <p:attrName>ppt_x</p:attrName>
                                        </p:attrNameLst>
                                      </p:cBhvr>
                                    </p:anim>
                                    <p:anim from="(-#ppt_h/2)" to="(#ppt_y)" calcmode="lin" valueType="num">
                                      <p:cBhvr>
                                        <p:cTn id="27" dur="1000" fill="hold">
                                          <p:stCondLst>
                                            <p:cond delay="0"/>
                                          </p:stCondLst>
                                        </p:cTn>
                                        <p:tgtEl>
                                          <p:spTgt spid="15"/>
                                        </p:tgtEl>
                                        <p:attrNameLst>
                                          <p:attrName>ppt_y</p:attrName>
                                        </p:attrNameLst>
                                      </p:cBhvr>
                                    </p:anim>
                                    <p:animRot by="21600000">
                                      <p:cBhvr>
                                        <p:cTn id="28" dur="1000" fill="hold">
                                          <p:stCondLst>
                                            <p:cond delay="0"/>
                                          </p:stCondLst>
                                        </p:cTn>
                                        <p:tgtEl>
                                          <p:spTgt spid="15"/>
                                        </p:tgtEl>
                                        <p:attrNameLst>
                                          <p:attrName>r</p:attrName>
                                        </p:attrNameLst>
                                      </p:cBhvr>
                                    </p:animRot>
                                  </p:childTnLst>
                                </p:cTn>
                              </p:par>
                              <p:par>
                                <p:cTn id="29" presetID="26"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80">
                                          <p:stCondLst>
                                            <p:cond delay="0"/>
                                          </p:stCondLst>
                                        </p:cTn>
                                        <p:tgtEl>
                                          <p:spTgt spid="22"/>
                                        </p:tgtEl>
                                      </p:cBhvr>
                                    </p:animEffect>
                                    <p:anim calcmode="lin" valueType="num">
                                      <p:cBhvr>
                                        <p:cTn id="3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7" dur="26">
                                          <p:stCondLst>
                                            <p:cond delay="650"/>
                                          </p:stCondLst>
                                        </p:cTn>
                                        <p:tgtEl>
                                          <p:spTgt spid="22"/>
                                        </p:tgtEl>
                                      </p:cBhvr>
                                      <p:to x="100000" y="60000"/>
                                    </p:animScale>
                                    <p:animScale>
                                      <p:cBhvr>
                                        <p:cTn id="38" dur="166" decel="50000">
                                          <p:stCondLst>
                                            <p:cond delay="676"/>
                                          </p:stCondLst>
                                        </p:cTn>
                                        <p:tgtEl>
                                          <p:spTgt spid="22"/>
                                        </p:tgtEl>
                                      </p:cBhvr>
                                      <p:to x="100000" y="100000"/>
                                    </p:animScale>
                                    <p:animScale>
                                      <p:cBhvr>
                                        <p:cTn id="39" dur="26">
                                          <p:stCondLst>
                                            <p:cond delay="1312"/>
                                          </p:stCondLst>
                                        </p:cTn>
                                        <p:tgtEl>
                                          <p:spTgt spid="22"/>
                                        </p:tgtEl>
                                      </p:cBhvr>
                                      <p:to x="100000" y="80000"/>
                                    </p:animScale>
                                    <p:animScale>
                                      <p:cBhvr>
                                        <p:cTn id="40" dur="166" decel="50000">
                                          <p:stCondLst>
                                            <p:cond delay="1338"/>
                                          </p:stCondLst>
                                        </p:cTn>
                                        <p:tgtEl>
                                          <p:spTgt spid="22"/>
                                        </p:tgtEl>
                                      </p:cBhvr>
                                      <p:to x="100000" y="100000"/>
                                    </p:animScale>
                                    <p:animScale>
                                      <p:cBhvr>
                                        <p:cTn id="41" dur="26">
                                          <p:stCondLst>
                                            <p:cond delay="1642"/>
                                          </p:stCondLst>
                                        </p:cTn>
                                        <p:tgtEl>
                                          <p:spTgt spid="22"/>
                                        </p:tgtEl>
                                      </p:cBhvr>
                                      <p:to x="100000" y="90000"/>
                                    </p:animScale>
                                    <p:animScale>
                                      <p:cBhvr>
                                        <p:cTn id="42" dur="166" decel="50000">
                                          <p:stCondLst>
                                            <p:cond delay="1668"/>
                                          </p:stCondLst>
                                        </p:cTn>
                                        <p:tgtEl>
                                          <p:spTgt spid="22"/>
                                        </p:tgtEl>
                                      </p:cBhvr>
                                      <p:to x="100000" y="100000"/>
                                    </p:animScale>
                                    <p:animScale>
                                      <p:cBhvr>
                                        <p:cTn id="43" dur="26">
                                          <p:stCondLst>
                                            <p:cond delay="1808"/>
                                          </p:stCondLst>
                                        </p:cTn>
                                        <p:tgtEl>
                                          <p:spTgt spid="22"/>
                                        </p:tgtEl>
                                      </p:cBhvr>
                                      <p:to x="100000" y="95000"/>
                                    </p:animScale>
                                    <p:animScale>
                                      <p:cBhvr>
                                        <p:cTn id="44" dur="166" decel="50000">
                                          <p:stCondLst>
                                            <p:cond delay="1834"/>
                                          </p:stCondLst>
                                        </p:cTn>
                                        <p:tgtEl>
                                          <p:spTgt spid="22"/>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80">
                                          <p:stCondLst>
                                            <p:cond delay="0"/>
                                          </p:stCondLst>
                                        </p:cTn>
                                        <p:tgtEl>
                                          <p:spTgt spid="23"/>
                                        </p:tgtEl>
                                      </p:cBhvr>
                                    </p:animEffect>
                                    <p:anim calcmode="lin" valueType="num">
                                      <p:cBhvr>
                                        <p:cTn id="4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3" dur="26">
                                          <p:stCondLst>
                                            <p:cond delay="650"/>
                                          </p:stCondLst>
                                        </p:cTn>
                                        <p:tgtEl>
                                          <p:spTgt spid="23"/>
                                        </p:tgtEl>
                                      </p:cBhvr>
                                      <p:to x="100000" y="60000"/>
                                    </p:animScale>
                                    <p:animScale>
                                      <p:cBhvr>
                                        <p:cTn id="54" dur="166" decel="50000">
                                          <p:stCondLst>
                                            <p:cond delay="676"/>
                                          </p:stCondLst>
                                        </p:cTn>
                                        <p:tgtEl>
                                          <p:spTgt spid="23"/>
                                        </p:tgtEl>
                                      </p:cBhvr>
                                      <p:to x="100000" y="100000"/>
                                    </p:animScale>
                                    <p:animScale>
                                      <p:cBhvr>
                                        <p:cTn id="55" dur="26">
                                          <p:stCondLst>
                                            <p:cond delay="1312"/>
                                          </p:stCondLst>
                                        </p:cTn>
                                        <p:tgtEl>
                                          <p:spTgt spid="23"/>
                                        </p:tgtEl>
                                      </p:cBhvr>
                                      <p:to x="100000" y="80000"/>
                                    </p:animScale>
                                    <p:animScale>
                                      <p:cBhvr>
                                        <p:cTn id="56" dur="166" decel="50000">
                                          <p:stCondLst>
                                            <p:cond delay="1338"/>
                                          </p:stCondLst>
                                        </p:cTn>
                                        <p:tgtEl>
                                          <p:spTgt spid="23"/>
                                        </p:tgtEl>
                                      </p:cBhvr>
                                      <p:to x="100000" y="100000"/>
                                    </p:animScale>
                                    <p:animScale>
                                      <p:cBhvr>
                                        <p:cTn id="57" dur="26">
                                          <p:stCondLst>
                                            <p:cond delay="1642"/>
                                          </p:stCondLst>
                                        </p:cTn>
                                        <p:tgtEl>
                                          <p:spTgt spid="23"/>
                                        </p:tgtEl>
                                      </p:cBhvr>
                                      <p:to x="100000" y="90000"/>
                                    </p:animScale>
                                    <p:animScale>
                                      <p:cBhvr>
                                        <p:cTn id="58" dur="166" decel="50000">
                                          <p:stCondLst>
                                            <p:cond delay="1668"/>
                                          </p:stCondLst>
                                        </p:cTn>
                                        <p:tgtEl>
                                          <p:spTgt spid="23"/>
                                        </p:tgtEl>
                                      </p:cBhvr>
                                      <p:to x="100000" y="100000"/>
                                    </p:animScale>
                                    <p:animScale>
                                      <p:cBhvr>
                                        <p:cTn id="59" dur="26">
                                          <p:stCondLst>
                                            <p:cond delay="1808"/>
                                          </p:stCondLst>
                                        </p:cTn>
                                        <p:tgtEl>
                                          <p:spTgt spid="23"/>
                                        </p:tgtEl>
                                      </p:cBhvr>
                                      <p:to x="100000" y="95000"/>
                                    </p:animScale>
                                    <p:animScale>
                                      <p:cBhvr>
                                        <p:cTn id="60" dur="166" decel="50000">
                                          <p:stCondLst>
                                            <p:cond delay="1834"/>
                                          </p:stCondLst>
                                        </p:cTn>
                                        <p:tgtEl>
                                          <p:spTgt spid="23"/>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Scale>
                                      <p:cBhvr>
                                        <p:cTn id="6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6"/>
                                        </p:tgtEl>
                                        <p:attrNameLst>
                                          <p:attrName>ppt_x</p:attrName>
                                          <p:attrName>ppt_y</p:attrName>
                                        </p:attrNameLst>
                                      </p:cBhvr>
                                    </p:animMotion>
                                    <p:animEffect transition="in" filter="fade">
                                      <p:cBhvr>
                                        <p:cTn id="67" dur="1000"/>
                                        <p:tgtEl>
                                          <p:spTgt spid="16"/>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Scale>
                                      <p:cBhvr>
                                        <p:cTn id="7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7"/>
                                        </p:tgtEl>
                                        <p:attrNameLst>
                                          <p:attrName>ppt_x</p:attrName>
                                          <p:attrName>ppt_y</p:attrName>
                                        </p:attrNameLst>
                                      </p:cBhvr>
                                    </p:animMotion>
                                    <p:animEffect transition="in" filter="fade">
                                      <p:cBhvr>
                                        <p:cTn id="72" dur="1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10"/>
                                        </p:tgtEl>
                                        <p:attrNameLst>
                                          <p:attrName>style.visibility</p:attrName>
                                        </p:attrNameLst>
                                      </p:cBhvr>
                                      <p:to>
                                        <p:strVal val="visible"/>
                                      </p:to>
                                    </p:set>
                                    <p:anim by="(-#ppt_w*2)" calcmode="lin" valueType="num">
                                      <p:cBhvr rctx="PPT">
                                        <p:cTn id="77" dur="500" autoRev="1" fill="hold">
                                          <p:stCondLst>
                                            <p:cond delay="0"/>
                                          </p:stCondLst>
                                        </p:cTn>
                                        <p:tgtEl>
                                          <p:spTgt spid="10"/>
                                        </p:tgtEl>
                                        <p:attrNameLst>
                                          <p:attrName>ppt_w</p:attrName>
                                        </p:attrNameLst>
                                      </p:cBhvr>
                                    </p:anim>
                                    <p:anim by="(#ppt_w*0.50)" calcmode="lin" valueType="num">
                                      <p:cBhvr>
                                        <p:cTn id="78" dur="500" decel="50000" autoRev="1" fill="hold">
                                          <p:stCondLst>
                                            <p:cond delay="0"/>
                                          </p:stCondLst>
                                        </p:cTn>
                                        <p:tgtEl>
                                          <p:spTgt spid="10"/>
                                        </p:tgtEl>
                                        <p:attrNameLst>
                                          <p:attrName>ppt_x</p:attrName>
                                        </p:attrNameLst>
                                      </p:cBhvr>
                                    </p:anim>
                                    <p:anim from="(-#ppt_h/2)" to="(#ppt_y)" calcmode="lin" valueType="num">
                                      <p:cBhvr>
                                        <p:cTn id="79" dur="1000" fill="hold">
                                          <p:stCondLst>
                                            <p:cond delay="0"/>
                                          </p:stCondLst>
                                        </p:cTn>
                                        <p:tgtEl>
                                          <p:spTgt spid="10"/>
                                        </p:tgtEl>
                                        <p:attrNameLst>
                                          <p:attrName>ppt_y</p:attrName>
                                        </p:attrNameLst>
                                      </p:cBhvr>
                                    </p:anim>
                                    <p:animRot by="21600000">
                                      <p:cBhvr>
                                        <p:cTn id="80" dur="1000" fill="hold">
                                          <p:stCondLst>
                                            <p:cond delay="0"/>
                                          </p:stCondLst>
                                        </p:cTn>
                                        <p:tgtEl>
                                          <p:spTgt spid="10"/>
                                        </p:tgtEl>
                                        <p:attrNameLst>
                                          <p:attrName>r</p:attrName>
                                        </p:attrNameLst>
                                      </p:cBhvr>
                                    </p:animRot>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par>
                                <p:cTn id="85" presetID="49" presetClass="entr" presetSubtype="0" decel="10000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500" fill="hold"/>
                                        <p:tgtEl>
                                          <p:spTgt spid="7"/>
                                        </p:tgtEl>
                                        <p:attrNameLst>
                                          <p:attrName>ppt_w</p:attrName>
                                        </p:attrNameLst>
                                      </p:cBhvr>
                                      <p:tavLst>
                                        <p:tav tm="0">
                                          <p:val>
                                            <p:fltVal val="0"/>
                                          </p:val>
                                        </p:tav>
                                        <p:tav tm="100000">
                                          <p:val>
                                            <p:strVal val="#ppt_w"/>
                                          </p:val>
                                        </p:tav>
                                      </p:tavLst>
                                    </p:anim>
                                    <p:anim calcmode="lin" valueType="num">
                                      <p:cBhvr>
                                        <p:cTn id="88" dur="500" fill="hold"/>
                                        <p:tgtEl>
                                          <p:spTgt spid="7"/>
                                        </p:tgtEl>
                                        <p:attrNameLst>
                                          <p:attrName>ppt_h</p:attrName>
                                        </p:attrNameLst>
                                      </p:cBhvr>
                                      <p:tavLst>
                                        <p:tav tm="0">
                                          <p:val>
                                            <p:fltVal val="0"/>
                                          </p:val>
                                        </p:tav>
                                        <p:tav tm="100000">
                                          <p:val>
                                            <p:strVal val="#ppt_h"/>
                                          </p:val>
                                        </p:tav>
                                      </p:tavLst>
                                    </p:anim>
                                    <p:anim calcmode="lin" valueType="num">
                                      <p:cBhvr>
                                        <p:cTn id="89" dur="500" fill="hold"/>
                                        <p:tgtEl>
                                          <p:spTgt spid="7"/>
                                        </p:tgtEl>
                                        <p:attrNameLst>
                                          <p:attrName>style.rotation</p:attrName>
                                        </p:attrNameLst>
                                      </p:cBhvr>
                                      <p:tavLst>
                                        <p:tav tm="0">
                                          <p:val>
                                            <p:fltVal val="360"/>
                                          </p:val>
                                        </p:tav>
                                        <p:tav tm="100000">
                                          <p:val>
                                            <p:fltVal val="0"/>
                                          </p:val>
                                        </p:tav>
                                      </p:tavLst>
                                    </p:anim>
                                    <p:animEffect transition="in" filter="fade">
                                      <p:cBhvr>
                                        <p:cTn id="90" dur="500"/>
                                        <p:tgtEl>
                                          <p:spTgt spid="7"/>
                                        </p:tgtEl>
                                      </p:cBhvr>
                                    </p:animEffect>
                                  </p:childTnLst>
                                </p:cTn>
                              </p:par>
                              <p:par>
                                <p:cTn id="91" presetID="26"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down)">
                                      <p:cBhvr>
                                        <p:cTn id="93" dur="580">
                                          <p:stCondLst>
                                            <p:cond delay="0"/>
                                          </p:stCondLst>
                                        </p:cTn>
                                        <p:tgtEl>
                                          <p:spTgt spid="11"/>
                                        </p:tgtEl>
                                      </p:cBhvr>
                                    </p:animEffect>
                                    <p:anim calcmode="lin" valueType="num">
                                      <p:cBhvr>
                                        <p:cTn id="9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9" dur="26">
                                          <p:stCondLst>
                                            <p:cond delay="650"/>
                                          </p:stCondLst>
                                        </p:cTn>
                                        <p:tgtEl>
                                          <p:spTgt spid="11"/>
                                        </p:tgtEl>
                                      </p:cBhvr>
                                      <p:to x="100000" y="60000"/>
                                    </p:animScale>
                                    <p:animScale>
                                      <p:cBhvr>
                                        <p:cTn id="100" dur="166" decel="50000">
                                          <p:stCondLst>
                                            <p:cond delay="676"/>
                                          </p:stCondLst>
                                        </p:cTn>
                                        <p:tgtEl>
                                          <p:spTgt spid="11"/>
                                        </p:tgtEl>
                                      </p:cBhvr>
                                      <p:to x="100000" y="100000"/>
                                    </p:animScale>
                                    <p:animScale>
                                      <p:cBhvr>
                                        <p:cTn id="101" dur="26">
                                          <p:stCondLst>
                                            <p:cond delay="1312"/>
                                          </p:stCondLst>
                                        </p:cTn>
                                        <p:tgtEl>
                                          <p:spTgt spid="11"/>
                                        </p:tgtEl>
                                      </p:cBhvr>
                                      <p:to x="100000" y="80000"/>
                                    </p:animScale>
                                    <p:animScale>
                                      <p:cBhvr>
                                        <p:cTn id="102" dur="166" decel="50000">
                                          <p:stCondLst>
                                            <p:cond delay="1338"/>
                                          </p:stCondLst>
                                        </p:cTn>
                                        <p:tgtEl>
                                          <p:spTgt spid="11"/>
                                        </p:tgtEl>
                                      </p:cBhvr>
                                      <p:to x="100000" y="100000"/>
                                    </p:animScale>
                                    <p:animScale>
                                      <p:cBhvr>
                                        <p:cTn id="103" dur="26">
                                          <p:stCondLst>
                                            <p:cond delay="1642"/>
                                          </p:stCondLst>
                                        </p:cTn>
                                        <p:tgtEl>
                                          <p:spTgt spid="11"/>
                                        </p:tgtEl>
                                      </p:cBhvr>
                                      <p:to x="100000" y="90000"/>
                                    </p:animScale>
                                    <p:animScale>
                                      <p:cBhvr>
                                        <p:cTn id="104" dur="166" decel="50000">
                                          <p:stCondLst>
                                            <p:cond delay="1668"/>
                                          </p:stCondLst>
                                        </p:cTn>
                                        <p:tgtEl>
                                          <p:spTgt spid="11"/>
                                        </p:tgtEl>
                                      </p:cBhvr>
                                      <p:to x="100000" y="100000"/>
                                    </p:animScale>
                                    <p:animScale>
                                      <p:cBhvr>
                                        <p:cTn id="105" dur="26">
                                          <p:stCondLst>
                                            <p:cond delay="1808"/>
                                          </p:stCondLst>
                                        </p:cTn>
                                        <p:tgtEl>
                                          <p:spTgt spid="11"/>
                                        </p:tgtEl>
                                      </p:cBhvr>
                                      <p:to x="100000" y="95000"/>
                                    </p:animScale>
                                    <p:animScale>
                                      <p:cBhvr>
                                        <p:cTn id="106" dur="166" decel="50000">
                                          <p:stCondLst>
                                            <p:cond delay="1834"/>
                                          </p:stCondLst>
                                        </p:cTn>
                                        <p:tgtEl>
                                          <p:spTgt spid="11"/>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500" fill="hold"/>
                                        <p:tgtEl>
                                          <p:spTgt spid="13"/>
                                        </p:tgtEl>
                                        <p:attrNameLst>
                                          <p:attrName>ppt_w</p:attrName>
                                        </p:attrNameLst>
                                      </p:cBhvr>
                                      <p:tavLst>
                                        <p:tav tm="0">
                                          <p:val>
                                            <p:fltVal val="0"/>
                                          </p:val>
                                        </p:tav>
                                        <p:tav tm="100000">
                                          <p:val>
                                            <p:strVal val="#ppt_w"/>
                                          </p:val>
                                        </p:tav>
                                      </p:tavLst>
                                    </p:anim>
                                    <p:anim calcmode="lin" valueType="num">
                                      <p:cBhvr>
                                        <p:cTn id="112" dur="500" fill="hold"/>
                                        <p:tgtEl>
                                          <p:spTgt spid="13"/>
                                        </p:tgtEl>
                                        <p:attrNameLst>
                                          <p:attrName>ppt_h</p:attrName>
                                        </p:attrNameLst>
                                      </p:cBhvr>
                                      <p:tavLst>
                                        <p:tav tm="0">
                                          <p:val>
                                            <p:fltVal val="0"/>
                                          </p:val>
                                        </p:tav>
                                        <p:tav tm="100000">
                                          <p:val>
                                            <p:strVal val="#ppt_h"/>
                                          </p:val>
                                        </p:tav>
                                      </p:tavLst>
                                    </p:anim>
                                    <p:anim calcmode="lin" valueType="num">
                                      <p:cBhvr>
                                        <p:cTn id="113" dur="500" fill="hold"/>
                                        <p:tgtEl>
                                          <p:spTgt spid="13"/>
                                        </p:tgtEl>
                                        <p:attrNameLst>
                                          <p:attrName>style.rotation</p:attrName>
                                        </p:attrNameLst>
                                      </p:cBhvr>
                                      <p:tavLst>
                                        <p:tav tm="0">
                                          <p:val>
                                            <p:fltVal val="360"/>
                                          </p:val>
                                        </p:tav>
                                        <p:tav tm="100000">
                                          <p:val>
                                            <p:fltVal val="0"/>
                                          </p:val>
                                        </p:tav>
                                      </p:tavLst>
                                    </p:anim>
                                    <p:animEffect transition="in" filter="fade">
                                      <p:cBhvr>
                                        <p:cTn id="114" dur="500"/>
                                        <p:tgtEl>
                                          <p:spTgt spid="13"/>
                                        </p:tgtEl>
                                      </p:cBhvr>
                                    </p:animEffect>
                                  </p:childTnLst>
                                </p:cTn>
                              </p:par>
                              <p:par>
                                <p:cTn id="115" presetID="26" presetClass="entr" presetSubtype="0" fill="hold" nodeType="with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down)">
                                      <p:cBhvr>
                                        <p:cTn id="117" dur="580">
                                          <p:stCondLst>
                                            <p:cond delay="0"/>
                                          </p:stCondLst>
                                        </p:cTn>
                                        <p:tgtEl>
                                          <p:spTgt spid="18"/>
                                        </p:tgtEl>
                                      </p:cBhvr>
                                    </p:animEffect>
                                    <p:anim calcmode="lin" valueType="num">
                                      <p:cBhvr>
                                        <p:cTn id="1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3" dur="26">
                                          <p:stCondLst>
                                            <p:cond delay="650"/>
                                          </p:stCondLst>
                                        </p:cTn>
                                        <p:tgtEl>
                                          <p:spTgt spid="18"/>
                                        </p:tgtEl>
                                      </p:cBhvr>
                                      <p:to x="100000" y="60000"/>
                                    </p:animScale>
                                    <p:animScale>
                                      <p:cBhvr>
                                        <p:cTn id="124" dur="166" decel="50000">
                                          <p:stCondLst>
                                            <p:cond delay="676"/>
                                          </p:stCondLst>
                                        </p:cTn>
                                        <p:tgtEl>
                                          <p:spTgt spid="18"/>
                                        </p:tgtEl>
                                      </p:cBhvr>
                                      <p:to x="100000" y="100000"/>
                                    </p:animScale>
                                    <p:animScale>
                                      <p:cBhvr>
                                        <p:cTn id="125" dur="26">
                                          <p:stCondLst>
                                            <p:cond delay="1312"/>
                                          </p:stCondLst>
                                        </p:cTn>
                                        <p:tgtEl>
                                          <p:spTgt spid="18"/>
                                        </p:tgtEl>
                                      </p:cBhvr>
                                      <p:to x="100000" y="80000"/>
                                    </p:animScale>
                                    <p:animScale>
                                      <p:cBhvr>
                                        <p:cTn id="126" dur="166" decel="50000">
                                          <p:stCondLst>
                                            <p:cond delay="1338"/>
                                          </p:stCondLst>
                                        </p:cTn>
                                        <p:tgtEl>
                                          <p:spTgt spid="18"/>
                                        </p:tgtEl>
                                      </p:cBhvr>
                                      <p:to x="100000" y="100000"/>
                                    </p:animScale>
                                    <p:animScale>
                                      <p:cBhvr>
                                        <p:cTn id="127" dur="26">
                                          <p:stCondLst>
                                            <p:cond delay="1642"/>
                                          </p:stCondLst>
                                        </p:cTn>
                                        <p:tgtEl>
                                          <p:spTgt spid="18"/>
                                        </p:tgtEl>
                                      </p:cBhvr>
                                      <p:to x="100000" y="90000"/>
                                    </p:animScale>
                                    <p:animScale>
                                      <p:cBhvr>
                                        <p:cTn id="128" dur="166" decel="50000">
                                          <p:stCondLst>
                                            <p:cond delay="1668"/>
                                          </p:stCondLst>
                                        </p:cTn>
                                        <p:tgtEl>
                                          <p:spTgt spid="18"/>
                                        </p:tgtEl>
                                      </p:cBhvr>
                                      <p:to x="100000" y="100000"/>
                                    </p:animScale>
                                    <p:animScale>
                                      <p:cBhvr>
                                        <p:cTn id="129" dur="26">
                                          <p:stCondLst>
                                            <p:cond delay="1808"/>
                                          </p:stCondLst>
                                        </p:cTn>
                                        <p:tgtEl>
                                          <p:spTgt spid="18"/>
                                        </p:tgtEl>
                                      </p:cBhvr>
                                      <p:to x="100000" y="95000"/>
                                    </p:animScale>
                                    <p:animScale>
                                      <p:cBhvr>
                                        <p:cTn id="130" dur="166" decel="50000">
                                          <p:stCondLst>
                                            <p:cond delay="1834"/>
                                          </p:stCondLst>
                                        </p:cTn>
                                        <p:tgtEl>
                                          <p:spTgt spid="18"/>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wipe(down)">
                                      <p:cBhvr>
                                        <p:cTn id="133" dur="580">
                                          <p:stCondLst>
                                            <p:cond delay="0"/>
                                          </p:stCondLst>
                                        </p:cTn>
                                        <p:tgtEl>
                                          <p:spTgt spid="20"/>
                                        </p:tgtEl>
                                      </p:cBhvr>
                                    </p:animEffect>
                                    <p:anim calcmode="lin" valueType="num">
                                      <p:cBhvr>
                                        <p:cTn id="13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9" dur="26">
                                          <p:stCondLst>
                                            <p:cond delay="650"/>
                                          </p:stCondLst>
                                        </p:cTn>
                                        <p:tgtEl>
                                          <p:spTgt spid="20"/>
                                        </p:tgtEl>
                                      </p:cBhvr>
                                      <p:to x="100000" y="60000"/>
                                    </p:animScale>
                                    <p:animScale>
                                      <p:cBhvr>
                                        <p:cTn id="140" dur="166" decel="50000">
                                          <p:stCondLst>
                                            <p:cond delay="676"/>
                                          </p:stCondLst>
                                        </p:cTn>
                                        <p:tgtEl>
                                          <p:spTgt spid="20"/>
                                        </p:tgtEl>
                                      </p:cBhvr>
                                      <p:to x="100000" y="100000"/>
                                    </p:animScale>
                                    <p:animScale>
                                      <p:cBhvr>
                                        <p:cTn id="141" dur="26">
                                          <p:stCondLst>
                                            <p:cond delay="1312"/>
                                          </p:stCondLst>
                                        </p:cTn>
                                        <p:tgtEl>
                                          <p:spTgt spid="20"/>
                                        </p:tgtEl>
                                      </p:cBhvr>
                                      <p:to x="100000" y="80000"/>
                                    </p:animScale>
                                    <p:animScale>
                                      <p:cBhvr>
                                        <p:cTn id="142" dur="166" decel="50000">
                                          <p:stCondLst>
                                            <p:cond delay="1338"/>
                                          </p:stCondLst>
                                        </p:cTn>
                                        <p:tgtEl>
                                          <p:spTgt spid="20"/>
                                        </p:tgtEl>
                                      </p:cBhvr>
                                      <p:to x="100000" y="100000"/>
                                    </p:animScale>
                                    <p:animScale>
                                      <p:cBhvr>
                                        <p:cTn id="143" dur="26">
                                          <p:stCondLst>
                                            <p:cond delay="1642"/>
                                          </p:stCondLst>
                                        </p:cTn>
                                        <p:tgtEl>
                                          <p:spTgt spid="20"/>
                                        </p:tgtEl>
                                      </p:cBhvr>
                                      <p:to x="100000" y="90000"/>
                                    </p:animScale>
                                    <p:animScale>
                                      <p:cBhvr>
                                        <p:cTn id="144" dur="166" decel="50000">
                                          <p:stCondLst>
                                            <p:cond delay="1668"/>
                                          </p:stCondLst>
                                        </p:cTn>
                                        <p:tgtEl>
                                          <p:spTgt spid="20"/>
                                        </p:tgtEl>
                                      </p:cBhvr>
                                      <p:to x="100000" y="100000"/>
                                    </p:animScale>
                                    <p:animScale>
                                      <p:cBhvr>
                                        <p:cTn id="145" dur="26">
                                          <p:stCondLst>
                                            <p:cond delay="1808"/>
                                          </p:stCondLst>
                                        </p:cTn>
                                        <p:tgtEl>
                                          <p:spTgt spid="20"/>
                                        </p:tgtEl>
                                      </p:cBhvr>
                                      <p:to x="100000" y="95000"/>
                                    </p:animScale>
                                    <p:animScale>
                                      <p:cBhvr>
                                        <p:cTn id="146" dur="166" decel="50000">
                                          <p:stCondLst>
                                            <p:cond delay="1834"/>
                                          </p:stCondLst>
                                        </p:cTn>
                                        <p:tgtEl>
                                          <p:spTgt spid="2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wipe(down)">
                                      <p:cBhvr>
                                        <p:cTn id="149" dur="580">
                                          <p:stCondLst>
                                            <p:cond delay="0"/>
                                          </p:stCondLst>
                                        </p:cTn>
                                        <p:tgtEl>
                                          <p:spTgt spid="21"/>
                                        </p:tgtEl>
                                      </p:cBhvr>
                                    </p:animEffect>
                                    <p:anim calcmode="lin" valueType="num">
                                      <p:cBhvr>
                                        <p:cTn id="15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55" dur="26">
                                          <p:stCondLst>
                                            <p:cond delay="650"/>
                                          </p:stCondLst>
                                        </p:cTn>
                                        <p:tgtEl>
                                          <p:spTgt spid="21"/>
                                        </p:tgtEl>
                                      </p:cBhvr>
                                      <p:to x="100000" y="60000"/>
                                    </p:animScale>
                                    <p:animScale>
                                      <p:cBhvr>
                                        <p:cTn id="156" dur="166" decel="50000">
                                          <p:stCondLst>
                                            <p:cond delay="676"/>
                                          </p:stCondLst>
                                        </p:cTn>
                                        <p:tgtEl>
                                          <p:spTgt spid="21"/>
                                        </p:tgtEl>
                                      </p:cBhvr>
                                      <p:to x="100000" y="100000"/>
                                    </p:animScale>
                                    <p:animScale>
                                      <p:cBhvr>
                                        <p:cTn id="157" dur="26">
                                          <p:stCondLst>
                                            <p:cond delay="1312"/>
                                          </p:stCondLst>
                                        </p:cTn>
                                        <p:tgtEl>
                                          <p:spTgt spid="21"/>
                                        </p:tgtEl>
                                      </p:cBhvr>
                                      <p:to x="100000" y="80000"/>
                                    </p:animScale>
                                    <p:animScale>
                                      <p:cBhvr>
                                        <p:cTn id="158" dur="166" decel="50000">
                                          <p:stCondLst>
                                            <p:cond delay="1338"/>
                                          </p:stCondLst>
                                        </p:cTn>
                                        <p:tgtEl>
                                          <p:spTgt spid="21"/>
                                        </p:tgtEl>
                                      </p:cBhvr>
                                      <p:to x="100000" y="100000"/>
                                    </p:animScale>
                                    <p:animScale>
                                      <p:cBhvr>
                                        <p:cTn id="159" dur="26">
                                          <p:stCondLst>
                                            <p:cond delay="1642"/>
                                          </p:stCondLst>
                                        </p:cTn>
                                        <p:tgtEl>
                                          <p:spTgt spid="21"/>
                                        </p:tgtEl>
                                      </p:cBhvr>
                                      <p:to x="100000" y="90000"/>
                                    </p:animScale>
                                    <p:animScale>
                                      <p:cBhvr>
                                        <p:cTn id="160" dur="166" decel="50000">
                                          <p:stCondLst>
                                            <p:cond delay="1668"/>
                                          </p:stCondLst>
                                        </p:cTn>
                                        <p:tgtEl>
                                          <p:spTgt spid="21"/>
                                        </p:tgtEl>
                                      </p:cBhvr>
                                      <p:to x="100000" y="100000"/>
                                    </p:animScale>
                                    <p:animScale>
                                      <p:cBhvr>
                                        <p:cTn id="161" dur="26">
                                          <p:stCondLst>
                                            <p:cond delay="1808"/>
                                          </p:stCondLst>
                                        </p:cTn>
                                        <p:tgtEl>
                                          <p:spTgt spid="21"/>
                                        </p:tgtEl>
                                      </p:cBhvr>
                                      <p:to x="100000" y="95000"/>
                                    </p:animScale>
                                    <p:animScale>
                                      <p:cBhvr>
                                        <p:cTn id="16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animBg="1"/>
      <p:bldP spid="10" grpId="0"/>
      <p:bldP spid="14" grpId="0" animBg="1"/>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7239000" cy="6227136"/>
          </a:xfrm>
        </p:spPr>
        <p:txBody>
          <a:bodyPr>
            <a:normAutofit/>
          </a:bodyPr>
          <a:lstStyle/>
          <a:p>
            <a:r>
              <a:rPr lang="en-US" i="1" dirty="0" smtClean="0"/>
              <a:t>In shorthorn cattle, the hybrid between red and white is called a roan. What phenotypes would result in the cross of a roan and a white? </a:t>
            </a:r>
            <a:endParaRPr lang="en-US" dirty="0" smtClean="0"/>
          </a:p>
          <a:p>
            <a:pPr>
              <a:buNone/>
            </a:pPr>
            <a:endParaRPr lang="en-US" dirty="0" smtClean="0"/>
          </a:p>
        </p:txBody>
      </p:sp>
      <p:pic>
        <p:nvPicPr>
          <p:cNvPr id="4" name="Picture 3" descr="roancow"/>
          <p:cNvPicPr>
            <a:picLocks noChangeAspect="1" noChangeArrowheads="1"/>
          </p:cNvPicPr>
          <p:nvPr/>
        </p:nvPicPr>
        <p:blipFill>
          <a:blip r:embed="rId2" cstate="print"/>
          <a:srcRect/>
          <a:stretch>
            <a:fillRect/>
          </a:stretch>
        </p:blipFill>
        <p:spPr bwMode="auto">
          <a:xfrm>
            <a:off x="5302469" y="4267200"/>
            <a:ext cx="3841531" cy="25908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a:bodyPr>
          <a:lstStyle/>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graphicFrame>
        <p:nvGraphicFramePr>
          <p:cNvPr id="5" name="Table 4"/>
          <p:cNvGraphicFramePr>
            <a:graphicFrameLocks noGrp="1"/>
          </p:cNvGraphicFramePr>
          <p:nvPr/>
        </p:nvGraphicFramePr>
        <p:xfrm>
          <a:off x="762000" y="3886200"/>
          <a:ext cx="3124200" cy="2743200"/>
        </p:xfrm>
        <a:graphic>
          <a:graphicData uri="http://schemas.openxmlformats.org/drawingml/2006/table">
            <a:tbl>
              <a:tblPr firstRow="1" bandRow="1">
                <a:tableStyleId>{2D5ABB26-0587-4C30-8999-92F81FD0307C}</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1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5"/>
          <p:cNvSpPr txBox="1"/>
          <p:nvPr/>
        </p:nvSpPr>
        <p:spPr>
          <a:xfrm>
            <a:off x="4114800" y="2133600"/>
            <a:ext cx="990600" cy="369332"/>
          </a:xfrm>
          <a:prstGeom prst="rect">
            <a:avLst/>
          </a:prstGeom>
          <a:noFill/>
        </p:spPr>
        <p:txBody>
          <a:bodyPr wrap="square" rtlCol="0">
            <a:spAutoFit/>
          </a:bodyPr>
          <a:lstStyle/>
          <a:p>
            <a:endParaRPr lang="en-US" dirty="0"/>
          </a:p>
        </p:txBody>
      </p:sp>
      <p:sp>
        <p:nvSpPr>
          <p:cNvPr id="7" name="TextBox 6"/>
          <p:cNvSpPr txBox="1"/>
          <p:nvPr/>
        </p:nvSpPr>
        <p:spPr>
          <a:xfrm rot="162637">
            <a:off x="854273" y="5514146"/>
            <a:ext cx="1190147" cy="707886"/>
          </a:xfrm>
          <a:prstGeom prst="rect">
            <a:avLst/>
          </a:prstGeom>
          <a:noFill/>
        </p:spPr>
        <p:txBody>
          <a:bodyPr wrap="square" rtlCol="0">
            <a:spAutoFit/>
          </a:bodyPr>
          <a:lstStyle/>
          <a:p>
            <a:r>
              <a:rPr lang="en-US" sz="4000" b="1" dirty="0" smtClean="0">
                <a:ln>
                  <a:solidFill>
                    <a:srgbClr val="FF0000"/>
                  </a:solidFill>
                </a:ln>
                <a:solidFill>
                  <a:schemeClr val="bg1"/>
                </a:solidFill>
                <a:effectLst>
                  <a:outerShdw blurRad="38100" dist="38100" dir="2700000" algn="tl">
                    <a:srgbClr val="000000">
                      <a:alpha val="43137"/>
                    </a:srgbClr>
                  </a:outerShdw>
                </a:effectLst>
                <a:latin typeface="Comic Sans MS" pitchFamily="66" charset="0"/>
              </a:rPr>
              <a:t>RW</a:t>
            </a:r>
            <a:endParaRPr lang="en-US" sz="4000" b="1" dirty="0">
              <a:ln>
                <a:solidFill>
                  <a:srgbClr val="FF0000"/>
                </a:solidFill>
              </a:ln>
              <a:solidFill>
                <a:schemeClr val="bg1"/>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rot="162637">
            <a:off x="2530623" y="4220836"/>
            <a:ext cx="1278530" cy="707886"/>
          </a:xfrm>
          <a:prstGeom prst="rect">
            <a:avLst/>
          </a:prstGeom>
          <a:noFill/>
        </p:spPr>
        <p:txBody>
          <a:bodyPr wrap="square" rtlCol="0">
            <a:spAutoFit/>
          </a:bodyPr>
          <a:lstStyle/>
          <a:p>
            <a:r>
              <a:rPr lang="en-US" sz="4000" dirty="0" smtClean="0">
                <a:ln>
                  <a:solidFill>
                    <a:schemeClr val="tx1"/>
                  </a:solidFill>
                </a:ln>
                <a:solidFill>
                  <a:schemeClr val="bg1"/>
                </a:solidFill>
                <a:latin typeface="Comic Sans MS" pitchFamily="66" charset="0"/>
              </a:rPr>
              <a:t>WW</a:t>
            </a:r>
            <a:endParaRPr lang="en-US" sz="4000" dirty="0">
              <a:ln>
                <a:solidFill>
                  <a:schemeClr val="tx1"/>
                </a:solidFill>
              </a:ln>
              <a:solidFill>
                <a:schemeClr val="bg1"/>
              </a:solidFill>
              <a:latin typeface="Comic Sans MS" pitchFamily="66" charset="0"/>
            </a:endParaRPr>
          </a:p>
        </p:txBody>
      </p:sp>
      <p:sp>
        <p:nvSpPr>
          <p:cNvPr id="11" name="TextBox 10"/>
          <p:cNvSpPr txBox="1"/>
          <p:nvPr/>
        </p:nvSpPr>
        <p:spPr>
          <a:xfrm rot="162637">
            <a:off x="2606822" y="5592433"/>
            <a:ext cx="1278529" cy="707886"/>
          </a:xfrm>
          <a:prstGeom prst="rect">
            <a:avLst/>
          </a:prstGeom>
          <a:noFill/>
        </p:spPr>
        <p:txBody>
          <a:bodyPr wrap="square" rtlCol="0">
            <a:spAutoFit/>
          </a:bodyPr>
          <a:lstStyle/>
          <a:p>
            <a:r>
              <a:rPr lang="en-US" sz="4000" dirty="0" smtClean="0">
                <a:ln>
                  <a:solidFill>
                    <a:schemeClr val="tx1"/>
                  </a:solidFill>
                </a:ln>
                <a:solidFill>
                  <a:schemeClr val="bg1"/>
                </a:solidFill>
                <a:latin typeface="Comic Sans MS" pitchFamily="66" charset="0"/>
              </a:rPr>
              <a:t>WW</a:t>
            </a:r>
            <a:endParaRPr lang="en-US" sz="4000" dirty="0">
              <a:ln>
                <a:solidFill>
                  <a:schemeClr val="tx1"/>
                </a:solidFill>
              </a:ln>
              <a:solidFill>
                <a:schemeClr val="bg1"/>
              </a:solidFill>
              <a:latin typeface="Comic Sans MS" pitchFamily="66" charset="0"/>
            </a:endParaRPr>
          </a:p>
        </p:txBody>
      </p:sp>
      <p:sp>
        <p:nvSpPr>
          <p:cNvPr id="13" name="TextBox 12"/>
          <p:cNvSpPr txBox="1"/>
          <p:nvPr/>
        </p:nvSpPr>
        <p:spPr>
          <a:xfrm>
            <a:off x="4724400" y="2590800"/>
            <a:ext cx="3886200" cy="1846659"/>
          </a:xfrm>
          <a:prstGeom prst="rect">
            <a:avLst/>
          </a:prstGeom>
          <a:solidFill>
            <a:schemeClr val="bg1"/>
          </a:solidFill>
        </p:spPr>
        <p:txBody>
          <a:bodyPr wrap="square" rtlCol="0">
            <a:spAutoFit/>
          </a:bodyPr>
          <a:lstStyle/>
          <a:p>
            <a:r>
              <a:rPr lang="en-US" sz="4000" b="1" dirty="0" smtClean="0">
                <a:effectLst>
                  <a:outerShdw blurRad="38100" dist="38100" dir="2700000" algn="tl">
                    <a:srgbClr val="000000">
                      <a:alpha val="43137"/>
                    </a:srgbClr>
                  </a:outerShdw>
                </a:effectLst>
              </a:rPr>
              <a:t>   </a:t>
            </a:r>
            <a:r>
              <a:rPr lang="en-US" sz="4000" b="1" u="sng" dirty="0" smtClean="0">
                <a:effectLst>
                  <a:outerShdw blurRad="38100" dist="38100" dir="2700000" algn="tl">
                    <a:srgbClr val="000000">
                      <a:alpha val="43137"/>
                    </a:srgbClr>
                  </a:outerShdw>
                </a:effectLst>
              </a:rPr>
              <a:t> Phenotype:</a:t>
            </a:r>
            <a:r>
              <a:rPr lang="en-US" sz="4000" b="1" u="sng" dirty="0" smtClean="0">
                <a:solidFill>
                  <a:srgbClr val="FF0066"/>
                </a:solidFill>
                <a:effectLst>
                  <a:outerShdw blurRad="38100" dist="38100" dir="2700000" algn="tl">
                    <a:srgbClr val="000000">
                      <a:alpha val="43137"/>
                    </a:srgbClr>
                  </a:outerShdw>
                </a:effectLst>
              </a:rPr>
              <a:t> </a:t>
            </a:r>
          </a:p>
          <a:p>
            <a:endParaRPr lang="en-US" sz="3700" b="1" dirty="0" smtClean="0">
              <a:ln w="28575" cmpd="sng">
                <a:solidFill>
                  <a:srgbClr val="FF0000"/>
                </a:solidFill>
                <a:prstDash val="solid"/>
                <a:miter lim="800000"/>
              </a:ln>
              <a:solidFill>
                <a:schemeClr val="bg1"/>
              </a:solidFill>
              <a:effectLst>
                <a:outerShdw blurRad="50800" algn="tl" rotWithShape="0">
                  <a:srgbClr val="000000"/>
                </a:outerShdw>
              </a:effectLst>
            </a:endParaRPr>
          </a:p>
          <a:p>
            <a:r>
              <a:rPr lang="en-US" sz="3700" b="1" dirty="0" smtClean="0">
                <a:ln w="28575" cmpd="sng">
                  <a:solidFill>
                    <a:srgbClr val="FF0000"/>
                  </a:solidFill>
                  <a:prstDash val="solid"/>
                  <a:miter lim="800000"/>
                </a:ln>
                <a:solidFill>
                  <a:schemeClr val="bg1"/>
                </a:solidFill>
                <a:effectLst>
                  <a:outerShdw blurRad="50800" algn="tl" rotWithShape="0">
                    <a:srgbClr val="000000"/>
                  </a:outerShdw>
                </a:effectLst>
              </a:rPr>
              <a:t>2 Roan: </a:t>
            </a:r>
            <a:r>
              <a:rPr lang="en-US" sz="3700" b="1" dirty="0" smtClean="0">
                <a:ln w="12700" cmpd="sng">
                  <a:solidFill>
                    <a:schemeClr val="tx1"/>
                  </a:solidFill>
                  <a:prstDash val="solid"/>
                  <a:miter lim="800000"/>
                </a:ln>
                <a:solidFill>
                  <a:schemeClr val="bg1"/>
                </a:solidFill>
                <a:effectLst>
                  <a:outerShdw blurRad="50800" algn="tl" rotWithShape="0">
                    <a:srgbClr val="000000"/>
                  </a:outerShdw>
                </a:effectLst>
              </a:rPr>
              <a:t>2 white</a:t>
            </a:r>
            <a:endParaRPr lang="en-US" sz="3700" dirty="0">
              <a:ln w="12700" cmpd="sng">
                <a:solidFill>
                  <a:schemeClr val="tx1"/>
                </a:solidFill>
                <a:prstDash val="solid"/>
                <a:miter lim="800000"/>
              </a:ln>
              <a:solidFill>
                <a:schemeClr val="bg1"/>
              </a:solidFill>
              <a:effectLst>
                <a:outerShdw blurRad="63500" dir="3600000" algn="tl" rotWithShape="0">
                  <a:srgbClr val="000000">
                    <a:alpha val="70000"/>
                  </a:srgbClr>
                </a:outerShdw>
              </a:effectLst>
            </a:endParaRPr>
          </a:p>
        </p:txBody>
      </p:sp>
      <p:sp>
        <p:nvSpPr>
          <p:cNvPr id="10" name="TextBox 9"/>
          <p:cNvSpPr txBox="1"/>
          <p:nvPr/>
        </p:nvSpPr>
        <p:spPr>
          <a:xfrm rot="162637">
            <a:off x="911938" y="4208847"/>
            <a:ext cx="1266262" cy="707886"/>
          </a:xfrm>
          <a:prstGeom prst="rect">
            <a:avLst/>
          </a:prstGeom>
          <a:noFill/>
        </p:spPr>
        <p:txBody>
          <a:bodyPr wrap="square" rtlCol="0">
            <a:spAutoFit/>
          </a:bodyPr>
          <a:lstStyle/>
          <a:p>
            <a:r>
              <a:rPr lang="en-US" sz="4000" b="1" dirty="0" smtClean="0">
                <a:ln>
                  <a:solidFill>
                    <a:srgbClr val="FF0000"/>
                  </a:solidFill>
                </a:ln>
                <a:solidFill>
                  <a:schemeClr val="bg1"/>
                </a:solidFill>
                <a:effectLst>
                  <a:outerShdw blurRad="38100" dist="38100" dir="2700000" algn="tl">
                    <a:srgbClr val="000000">
                      <a:alpha val="43137"/>
                    </a:srgbClr>
                  </a:outerShdw>
                </a:effectLst>
                <a:latin typeface="Comic Sans MS" pitchFamily="66" charset="0"/>
              </a:rPr>
              <a:t>RW</a:t>
            </a:r>
            <a:endParaRPr lang="en-US" sz="4000" b="1" dirty="0">
              <a:ln>
                <a:solidFill>
                  <a:srgbClr val="FF0000"/>
                </a:solidFill>
              </a:ln>
              <a:solidFill>
                <a:schemeClr val="bg1"/>
              </a:solidFill>
              <a:effectLst>
                <a:outerShdw blurRad="38100" dist="38100" dir="2700000" algn="tl">
                  <a:srgbClr val="000000">
                    <a:alpha val="43137"/>
                  </a:srgbClr>
                </a:outerShdw>
              </a:effectLst>
              <a:latin typeface="Comic Sans MS" pitchFamily="66" charset="0"/>
            </a:endParaRPr>
          </a:p>
        </p:txBody>
      </p:sp>
      <p:sp>
        <p:nvSpPr>
          <p:cNvPr id="14" name="TextBox 13"/>
          <p:cNvSpPr txBox="1"/>
          <p:nvPr/>
        </p:nvSpPr>
        <p:spPr>
          <a:xfrm>
            <a:off x="0" y="0"/>
            <a:ext cx="4419600" cy="2831544"/>
          </a:xfrm>
          <a:prstGeom prst="rect">
            <a:avLst/>
          </a:prstGeom>
          <a:noFill/>
          <a:ln>
            <a:solidFill>
              <a:schemeClr val="tx1"/>
            </a:solidFill>
            <a:prstDash val="dash"/>
          </a:ln>
        </p:spPr>
        <p:txBody>
          <a:bodyPr wrap="square" rtlCol="0">
            <a:spAutoFit/>
          </a:bodyPr>
          <a:lstStyle/>
          <a:p>
            <a:r>
              <a:rPr lang="en-US" sz="4000" b="1" dirty="0" smtClean="0">
                <a:solidFill>
                  <a:schemeClr val="tx2"/>
                </a:solidFill>
                <a:latin typeface="Comic Sans MS" pitchFamily="66" charset="0"/>
              </a:rPr>
              <a:t>    </a:t>
            </a:r>
            <a:r>
              <a:rPr lang="en-US" sz="4000" b="1" u="sng" dirty="0" smtClean="0">
                <a:solidFill>
                  <a:schemeClr val="tx2"/>
                </a:solidFill>
                <a:latin typeface="Comic Sans MS" pitchFamily="66" charset="0"/>
              </a:rPr>
              <a:t>Key:</a:t>
            </a:r>
          </a:p>
          <a:p>
            <a:pPr>
              <a:buNone/>
            </a:pPr>
            <a:r>
              <a:rPr lang="en-US" sz="400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Comic Sans MS" pitchFamily="66" charset="0"/>
              </a:rPr>
              <a:t>Red= RR</a:t>
            </a:r>
          </a:p>
          <a:p>
            <a:pPr>
              <a:buNone/>
            </a:pPr>
            <a:r>
              <a:rPr lang="en-US" sz="4000" b="1" dirty="0" smtClean="0">
                <a:ln>
                  <a:solidFill>
                    <a:schemeClr val="tx1"/>
                  </a:solidFill>
                </a:ln>
                <a:solidFill>
                  <a:schemeClr val="bg1"/>
                </a:solidFill>
                <a:latin typeface="Comic Sans MS" pitchFamily="66" charset="0"/>
              </a:rPr>
              <a:t>White= WW</a:t>
            </a:r>
          </a:p>
          <a:p>
            <a:pPr>
              <a:buNone/>
            </a:pPr>
            <a:r>
              <a:rPr lang="en-US" sz="4000" b="1" dirty="0" smtClean="0">
                <a:ln w="38100" cmpd="sng">
                  <a:solidFill>
                    <a:srgbClr val="FF0000"/>
                  </a:solidFill>
                  <a:prstDash val="solid"/>
                  <a:miter lim="800000"/>
                </a:ln>
                <a:solidFill>
                  <a:schemeClr val="bg1"/>
                </a:solidFill>
                <a:effectLst>
                  <a:outerShdw blurRad="50800" algn="tl" rotWithShape="0">
                    <a:srgbClr val="000000"/>
                  </a:outerShdw>
                </a:effectLst>
                <a:latin typeface="Comic Sans MS" pitchFamily="66" charset="0"/>
              </a:rPr>
              <a:t>Roan= RW</a:t>
            </a:r>
            <a:endParaRPr lang="en-US" b="1" dirty="0" smtClean="0">
              <a:ln w="38100" cmpd="sng">
                <a:solidFill>
                  <a:srgbClr val="FF0000"/>
                </a:solidFill>
                <a:prstDash val="solid"/>
                <a:miter lim="800000"/>
              </a:ln>
              <a:solidFill>
                <a:schemeClr val="bg1"/>
              </a:solidFill>
              <a:effectLst>
                <a:outerShdw blurRad="50800" algn="tl" rotWithShape="0">
                  <a:srgbClr val="000000"/>
                </a:outerShdw>
              </a:effectLst>
            </a:endParaRPr>
          </a:p>
          <a:p>
            <a:endParaRPr lang="en-US" dirty="0"/>
          </a:p>
        </p:txBody>
      </p:sp>
      <p:sp>
        <p:nvSpPr>
          <p:cNvPr id="15" name="TextBox 14"/>
          <p:cNvSpPr txBox="1"/>
          <p:nvPr/>
        </p:nvSpPr>
        <p:spPr>
          <a:xfrm>
            <a:off x="4495800" y="228600"/>
            <a:ext cx="4648200" cy="630942"/>
          </a:xfrm>
          <a:prstGeom prst="rect">
            <a:avLst/>
          </a:prstGeom>
          <a:solidFill>
            <a:schemeClr val="bg1"/>
          </a:solidFill>
        </p:spPr>
        <p:txBody>
          <a:bodyPr wrap="square" rtlCol="0">
            <a:spAutoFit/>
          </a:bodyPr>
          <a:lstStyle/>
          <a:p>
            <a:r>
              <a:rPr lang="en-US" sz="3500" b="1" dirty="0" smtClean="0">
                <a:latin typeface="Comic Sans MS" pitchFamily="66" charset="0"/>
              </a:rPr>
              <a:t>P cross= </a:t>
            </a:r>
            <a:r>
              <a:rPr lang="en-US" sz="3500" b="1" dirty="0" smtClean="0">
                <a:ln>
                  <a:solidFill>
                    <a:srgbClr val="FF0000"/>
                  </a:solidFill>
                </a:ln>
                <a:solidFill>
                  <a:schemeClr val="bg1"/>
                </a:solidFill>
                <a:latin typeface="Comic Sans MS" pitchFamily="66" charset="0"/>
              </a:rPr>
              <a:t>RW</a:t>
            </a:r>
            <a:r>
              <a:rPr lang="en-US" sz="3500" b="1" dirty="0" smtClean="0">
                <a:latin typeface="Comic Sans MS" pitchFamily="66" charset="0"/>
              </a:rPr>
              <a:t> x </a:t>
            </a:r>
            <a:r>
              <a:rPr lang="en-US" sz="3500" b="1" dirty="0" smtClean="0">
                <a:ln>
                  <a:solidFill>
                    <a:schemeClr val="tx1"/>
                  </a:solidFill>
                </a:ln>
                <a:solidFill>
                  <a:schemeClr val="bg1"/>
                </a:solidFill>
                <a:latin typeface="Comic Sans MS" pitchFamily="66" charset="0"/>
              </a:rPr>
              <a:t>WW</a:t>
            </a:r>
            <a:endParaRPr lang="en-US" sz="3500" b="1" dirty="0">
              <a:ln>
                <a:solidFill>
                  <a:schemeClr val="tx1"/>
                </a:solidFill>
              </a:ln>
              <a:solidFill>
                <a:schemeClr val="bg1"/>
              </a:solidFill>
              <a:latin typeface="Comic Sans MS" pitchFamily="66" charset="0"/>
            </a:endParaRPr>
          </a:p>
        </p:txBody>
      </p:sp>
      <p:sp>
        <p:nvSpPr>
          <p:cNvPr id="16" name="TextBox 15"/>
          <p:cNvSpPr txBox="1"/>
          <p:nvPr/>
        </p:nvSpPr>
        <p:spPr>
          <a:xfrm>
            <a:off x="609600" y="3200400"/>
            <a:ext cx="3124200" cy="707886"/>
          </a:xfrm>
          <a:prstGeom prst="rect">
            <a:avLst/>
          </a:prstGeom>
          <a:noFill/>
        </p:spPr>
        <p:txBody>
          <a:bodyPr wrap="square" rtlCol="0">
            <a:spAutoFit/>
          </a:bodyPr>
          <a:lstStyle/>
          <a:p>
            <a:r>
              <a:rPr lang="en-US" sz="4000" b="1" dirty="0" smtClean="0">
                <a:latin typeface="Comic Sans MS" pitchFamily="66" charset="0"/>
              </a:rPr>
              <a:t>  </a:t>
            </a:r>
            <a:r>
              <a:rPr lang="en-US" sz="4000" b="1" dirty="0" smtClean="0">
                <a:ln>
                  <a:solidFill>
                    <a:srgbClr val="FF0000"/>
                  </a:solidFill>
                </a:ln>
                <a:solidFill>
                  <a:schemeClr val="bg1"/>
                </a:solidFill>
                <a:latin typeface="Comic Sans MS" pitchFamily="66" charset="0"/>
              </a:rPr>
              <a:t>R       W</a:t>
            </a:r>
            <a:endParaRPr lang="en-US" sz="4000" b="1" dirty="0">
              <a:ln>
                <a:solidFill>
                  <a:srgbClr val="FF0000"/>
                </a:solidFill>
              </a:ln>
              <a:solidFill>
                <a:schemeClr val="bg1"/>
              </a:solidFill>
              <a:latin typeface="Comic Sans MS" pitchFamily="66" charset="0"/>
            </a:endParaRPr>
          </a:p>
        </p:txBody>
      </p:sp>
      <p:sp>
        <p:nvSpPr>
          <p:cNvPr id="17" name="TextBox 16"/>
          <p:cNvSpPr txBox="1"/>
          <p:nvPr/>
        </p:nvSpPr>
        <p:spPr>
          <a:xfrm>
            <a:off x="0" y="3810000"/>
            <a:ext cx="762000" cy="2554545"/>
          </a:xfrm>
          <a:prstGeom prst="rect">
            <a:avLst/>
          </a:prstGeom>
          <a:noFill/>
        </p:spPr>
        <p:txBody>
          <a:bodyPr wrap="square" rtlCol="0">
            <a:spAutoFit/>
          </a:bodyPr>
          <a:lstStyle/>
          <a:p>
            <a:pPr>
              <a:buNone/>
            </a:pPr>
            <a:r>
              <a:rPr lang="en-US" sz="4000" b="1" dirty="0" smtClean="0">
                <a:latin typeface="Comic Sans MS" pitchFamily="66" charset="0"/>
              </a:rPr>
              <a:t> </a:t>
            </a:r>
          </a:p>
          <a:p>
            <a:pPr>
              <a:buNone/>
            </a:pPr>
            <a:r>
              <a:rPr lang="en-US" sz="4000" b="1" dirty="0" smtClean="0">
                <a:ln>
                  <a:solidFill>
                    <a:schemeClr val="tx1"/>
                  </a:solidFill>
                </a:ln>
                <a:solidFill>
                  <a:schemeClr val="bg1"/>
                </a:solidFill>
                <a:latin typeface="Comic Sans MS" pitchFamily="66" charset="0"/>
              </a:rPr>
              <a:t>W</a:t>
            </a:r>
          </a:p>
          <a:p>
            <a:pPr>
              <a:buNone/>
            </a:pPr>
            <a:endParaRPr lang="en-US" sz="4000" b="1" dirty="0" smtClean="0">
              <a:ln>
                <a:solidFill>
                  <a:schemeClr val="tx1"/>
                </a:solidFill>
              </a:ln>
              <a:solidFill>
                <a:schemeClr val="bg1"/>
              </a:solidFill>
              <a:latin typeface="Comic Sans MS" pitchFamily="66" charset="0"/>
            </a:endParaRPr>
          </a:p>
          <a:p>
            <a:pPr>
              <a:buNone/>
            </a:pPr>
            <a:r>
              <a:rPr lang="en-US" sz="4000" b="1" dirty="0" smtClean="0">
                <a:ln>
                  <a:solidFill>
                    <a:schemeClr val="tx1"/>
                  </a:solidFill>
                </a:ln>
                <a:solidFill>
                  <a:schemeClr val="bg1"/>
                </a:solidFill>
                <a:latin typeface="Comic Sans MS" pitchFamily="66" charset="0"/>
              </a:rPr>
              <a:t>W</a:t>
            </a:r>
            <a:endParaRPr lang="en-US" sz="4000" b="1" dirty="0">
              <a:ln>
                <a:solidFill>
                  <a:schemeClr val="tx1"/>
                </a:solidFill>
              </a:ln>
              <a:solidFill>
                <a:schemeClr val="bg1"/>
              </a:solidFill>
              <a:latin typeface="Comic Sans MS" pitchFamily="66" charset="0"/>
            </a:endParaRPr>
          </a:p>
        </p:txBody>
      </p:sp>
      <p:pic>
        <p:nvPicPr>
          <p:cNvPr id="18" name="Picture 17" descr="roancow"/>
          <p:cNvPicPr>
            <a:picLocks noChangeAspect="1" noChangeArrowheads="1"/>
          </p:cNvPicPr>
          <p:nvPr/>
        </p:nvPicPr>
        <p:blipFill>
          <a:blip r:embed="rId2" cstate="print"/>
          <a:srcRect/>
          <a:stretch>
            <a:fillRect/>
          </a:stretch>
        </p:blipFill>
        <p:spPr bwMode="auto">
          <a:xfrm>
            <a:off x="4038600" y="4876800"/>
            <a:ext cx="2937642" cy="1981200"/>
          </a:xfrm>
          <a:prstGeom prst="rect">
            <a:avLst/>
          </a:prstGeom>
          <a:noFill/>
          <a:ln w="9525">
            <a:noFill/>
            <a:miter lim="800000"/>
            <a:headEnd/>
            <a:tailEnd/>
          </a:ln>
        </p:spPr>
      </p:pic>
      <p:pic>
        <p:nvPicPr>
          <p:cNvPr id="41986" name="Picture 2" descr="http://www.vetmed.ucdavis.edu/cvec/foley_web_site/ef0030_white-cow.jpg"/>
          <p:cNvPicPr>
            <a:picLocks noChangeAspect="1" noChangeArrowheads="1"/>
          </p:cNvPicPr>
          <p:nvPr/>
        </p:nvPicPr>
        <p:blipFill>
          <a:blip r:embed="rId3" cstate="print"/>
          <a:srcRect r="19718"/>
          <a:stretch>
            <a:fillRect/>
          </a:stretch>
        </p:blipFill>
        <p:spPr bwMode="auto">
          <a:xfrm>
            <a:off x="7213600" y="4953000"/>
            <a:ext cx="1930400" cy="1676400"/>
          </a:xfrm>
          <a:prstGeom prst="rect">
            <a:avLst/>
          </a:prstGeom>
          <a:noFill/>
        </p:spPr>
      </p:pic>
      <p:pic>
        <p:nvPicPr>
          <p:cNvPr id="19" name="Picture 18" descr="roancow"/>
          <p:cNvPicPr>
            <a:picLocks noChangeAspect="1" noChangeArrowheads="1"/>
          </p:cNvPicPr>
          <p:nvPr/>
        </p:nvPicPr>
        <p:blipFill>
          <a:blip r:embed="rId2" cstate="print"/>
          <a:srcRect l="58104" r="6619" b="40220"/>
          <a:stretch>
            <a:fillRect/>
          </a:stretch>
        </p:blipFill>
        <p:spPr bwMode="auto">
          <a:xfrm>
            <a:off x="6629400" y="914400"/>
            <a:ext cx="1066800" cy="1219200"/>
          </a:xfrm>
          <a:prstGeom prst="rect">
            <a:avLst/>
          </a:prstGeom>
          <a:noFill/>
          <a:ln w="9525">
            <a:noFill/>
            <a:miter lim="800000"/>
            <a:headEnd/>
            <a:tailEnd/>
          </a:ln>
        </p:spPr>
      </p:pic>
      <p:pic>
        <p:nvPicPr>
          <p:cNvPr id="20" name="Picture 2" descr="http://www.vetmed.ucdavis.edu/cvec/foley_web_site/ef0030_white-cow.jpg"/>
          <p:cNvPicPr>
            <a:picLocks noChangeAspect="1" noChangeArrowheads="1"/>
          </p:cNvPicPr>
          <p:nvPr/>
        </p:nvPicPr>
        <p:blipFill>
          <a:blip r:embed="rId3" cstate="print"/>
          <a:srcRect r="19718"/>
          <a:stretch>
            <a:fillRect/>
          </a:stretch>
        </p:blipFill>
        <p:spPr bwMode="auto">
          <a:xfrm>
            <a:off x="7827818" y="990600"/>
            <a:ext cx="1316182" cy="11430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by="(-#ppt_w*2)" calcmode="lin" valueType="num">
                                      <p:cBhvr rctx="PPT">
                                        <p:cTn id="25" dur="500" autoRev="1" fill="hold">
                                          <p:stCondLst>
                                            <p:cond delay="0"/>
                                          </p:stCondLst>
                                        </p:cTn>
                                        <p:tgtEl>
                                          <p:spTgt spid="15"/>
                                        </p:tgtEl>
                                        <p:attrNameLst>
                                          <p:attrName>ppt_w</p:attrName>
                                        </p:attrNameLst>
                                      </p:cBhvr>
                                    </p:anim>
                                    <p:anim by="(#ppt_w*0.50)" calcmode="lin" valueType="num">
                                      <p:cBhvr>
                                        <p:cTn id="26" dur="500" decel="50000" autoRev="1" fill="hold">
                                          <p:stCondLst>
                                            <p:cond delay="0"/>
                                          </p:stCondLst>
                                        </p:cTn>
                                        <p:tgtEl>
                                          <p:spTgt spid="15"/>
                                        </p:tgtEl>
                                        <p:attrNameLst>
                                          <p:attrName>ppt_x</p:attrName>
                                        </p:attrNameLst>
                                      </p:cBhvr>
                                    </p:anim>
                                    <p:anim from="(-#ppt_h/2)" to="(#ppt_y)" calcmode="lin" valueType="num">
                                      <p:cBhvr>
                                        <p:cTn id="27" dur="1000" fill="hold">
                                          <p:stCondLst>
                                            <p:cond delay="0"/>
                                          </p:stCondLst>
                                        </p:cTn>
                                        <p:tgtEl>
                                          <p:spTgt spid="15"/>
                                        </p:tgtEl>
                                        <p:attrNameLst>
                                          <p:attrName>ppt_y</p:attrName>
                                        </p:attrNameLst>
                                      </p:cBhvr>
                                    </p:anim>
                                    <p:animRot by="21600000">
                                      <p:cBhvr>
                                        <p:cTn id="28" dur="1000" fill="hold">
                                          <p:stCondLst>
                                            <p:cond delay="0"/>
                                          </p:stCondLst>
                                        </p:cTn>
                                        <p:tgtEl>
                                          <p:spTgt spid="15"/>
                                        </p:tgtEl>
                                        <p:attrNameLst>
                                          <p:attrName>r</p:attrName>
                                        </p:attrNameLst>
                                      </p:cBhvr>
                                    </p:animRot>
                                  </p:childTnLst>
                                </p:cTn>
                              </p:par>
                              <p:par>
                                <p:cTn id="29" presetID="26"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80">
                                          <p:stCondLst>
                                            <p:cond delay="0"/>
                                          </p:stCondLst>
                                        </p:cTn>
                                        <p:tgtEl>
                                          <p:spTgt spid="19"/>
                                        </p:tgtEl>
                                      </p:cBhvr>
                                    </p:animEffect>
                                    <p:anim calcmode="lin" valueType="num">
                                      <p:cBhvr>
                                        <p:cTn id="3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7" dur="26">
                                          <p:stCondLst>
                                            <p:cond delay="650"/>
                                          </p:stCondLst>
                                        </p:cTn>
                                        <p:tgtEl>
                                          <p:spTgt spid="19"/>
                                        </p:tgtEl>
                                      </p:cBhvr>
                                      <p:to x="100000" y="60000"/>
                                    </p:animScale>
                                    <p:animScale>
                                      <p:cBhvr>
                                        <p:cTn id="38" dur="166" decel="50000">
                                          <p:stCondLst>
                                            <p:cond delay="676"/>
                                          </p:stCondLst>
                                        </p:cTn>
                                        <p:tgtEl>
                                          <p:spTgt spid="19"/>
                                        </p:tgtEl>
                                      </p:cBhvr>
                                      <p:to x="100000" y="100000"/>
                                    </p:animScale>
                                    <p:animScale>
                                      <p:cBhvr>
                                        <p:cTn id="39" dur="26">
                                          <p:stCondLst>
                                            <p:cond delay="1312"/>
                                          </p:stCondLst>
                                        </p:cTn>
                                        <p:tgtEl>
                                          <p:spTgt spid="19"/>
                                        </p:tgtEl>
                                      </p:cBhvr>
                                      <p:to x="100000" y="80000"/>
                                    </p:animScale>
                                    <p:animScale>
                                      <p:cBhvr>
                                        <p:cTn id="40" dur="166" decel="50000">
                                          <p:stCondLst>
                                            <p:cond delay="1338"/>
                                          </p:stCondLst>
                                        </p:cTn>
                                        <p:tgtEl>
                                          <p:spTgt spid="19"/>
                                        </p:tgtEl>
                                      </p:cBhvr>
                                      <p:to x="100000" y="100000"/>
                                    </p:animScale>
                                    <p:animScale>
                                      <p:cBhvr>
                                        <p:cTn id="41" dur="26">
                                          <p:stCondLst>
                                            <p:cond delay="1642"/>
                                          </p:stCondLst>
                                        </p:cTn>
                                        <p:tgtEl>
                                          <p:spTgt spid="19"/>
                                        </p:tgtEl>
                                      </p:cBhvr>
                                      <p:to x="100000" y="90000"/>
                                    </p:animScale>
                                    <p:animScale>
                                      <p:cBhvr>
                                        <p:cTn id="42" dur="166" decel="50000">
                                          <p:stCondLst>
                                            <p:cond delay="1668"/>
                                          </p:stCondLst>
                                        </p:cTn>
                                        <p:tgtEl>
                                          <p:spTgt spid="19"/>
                                        </p:tgtEl>
                                      </p:cBhvr>
                                      <p:to x="100000" y="100000"/>
                                    </p:animScale>
                                    <p:animScale>
                                      <p:cBhvr>
                                        <p:cTn id="43" dur="26">
                                          <p:stCondLst>
                                            <p:cond delay="1808"/>
                                          </p:stCondLst>
                                        </p:cTn>
                                        <p:tgtEl>
                                          <p:spTgt spid="19"/>
                                        </p:tgtEl>
                                      </p:cBhvr>
                                      <p:to x="100000" y="95000"/>
                                    </p:animScale>
                                    <p:animScale>
                                      <p:cBhvr>
                                        <p:cTn id="44" dur="166" decel="50000">
                                          <p:stCondLst>
                                            <p:cond delay="1834"/>
                                          </p:stCondLst>
                                        </p:cTn>
                                        <p:tgtEl>
                                          <p:spTgt spid="19"/>
                                        </p:tgtEl>
                                      </p:cBhvr>
                                      <p:to x="100000" y="100000"/>
                                    </p:animScale>
                                  </p:childTnLst>
                                </p:cTn>
                              </p:par>
                              <p:par>
                                <p:cTn id="45" presetID="35"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anim calcmode="lin" valueType="num">
                                      <p:cBhvr>
                                        <p:cTn id="48" dur="2000" fill="hold"/>
                                        <p:tgtEl>
                                          <p:spTgt spid="20"/>
                                        </p:tgtEl>
                                        <p:attrNameLst>
                                          <p:attrName>style.rotation</p:attrName>
                                        </p:attrNameLst>
                                      </p:cBhvr>
                                      <p:tavLst>
                                        <p:tav tm="0">
                                          <p:val>
                                            <p:fltVal val="720"/>
                                          </p:val>
                                        </p:tav>
                                        <p:tav tm="100000">
                                          <p:val>
                                            <p:fltVal val="0"/>
                                          </p:val>
                                        </p:tav>
                                      </p:tavLst>
                                    </p:anim>
                                    <p:anim calcmode="lin" valueType="num">
                                      <p:cBhvr>
                                        <p:cTn id="49" dur="2000" fill="hold"/>
                                        <p:tgtEl>
                                          <p:spTgt spid="20"/>
                                        </p:tgtEl>
                                        <p:attrNameLst>
                                          <p:attrName>ppt_h</p:attrName>
                                        </p:attrNameLst>
                                      </p:cBhvr>
                                      <p:tavLst>
                                        <p:tav tm="0">
                                          <p:val>
                                            <p:fltVal val="0"/>
                                          </p:val>
                                        </p:tav>
                                        <p:tav tm="100000">
                                          <p:val>
                                            <p:strVal val="#ppt_h"/>
                                          </p:val>
                                        </p:tav>
                                      </p:tavLst>
                                    </p:anim>
                                    <p:anim calcmode="lin" valueType="num">
                                      <p:cBhvr>
                                        <p:cTn id="50"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Scale>
                                      <p:cBhvr>
                                        <p:cTn id="5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6"/>
                                        </p:tgtEl>
                                        <p:attrNameLst>
                                          <p:attrName>ppt_x</p:attrName>
                                          <p:attrName>ppt_y</p:attrName>
                                        </p:attrNameLst>
                                      </p:cBhvr>
                                    </p:animMotion>
                                    <p:animEffect transition="in" filter="fade">
                                      <p:cBhvr>
                                        <p:cTn id="57" dur="1000"/>
                                        <p:tgtEl>
                                          <p:spTgt spid="16"/>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Scale>
                                      <p:cBhvr>
                                        <p:cTn id="6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7"/>
                                        </p:tgtEl>
                                        <p:attrNameLst>
                                          <p:attrName>ppt_x</p:attrName>
                                          <p:attrName>ppt_y</p:attrName>
                                        </p:attrNameLst>
                                      </p:cBhvr>
                                    </p:animMotion>
                                    <p:animEffect transition="in" filter="fade">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10"/>
                                        </p:tgtEl>
                                        <p:attrNameLst>
                                          <p:attrName>style.visibility</p:attrName>
                                        </p:attrNameLst>
                                      </p:cBhvr>
                                      <p:to>
                                        <p:strVal val="visible"/>
                                      </p:to>
                                    </p:set>
                                    <p:anim by="(-#ppt_w*2)" calcmode="lin" valueType="num">
                                      <p:cBhvr rctx="PPT">
                                        <p:cTn id="67" dur="500" autoRev="1" fill="hold">
                                          <p:stCondLst>
                                            <p:cond delay="0"/>
                                          </p:stCondLst>
                                        </p:cTn>
                                        <p:tgtEl>
                                          <p:spTgt spid="10"/>
                                        </p:tgtEl>
                                        <p:attrNameLst>
                                          <p:attrName>ppt_w</p:attrName>
                                        </p:attrNameLst>
                                      </p:cBhvr>
                                    </p:anim>
                                    <p:anim by="(#ppt_w*0.50)" calcmode="lin" valueType="num">
                                      <p:cBhvr>
                                        <p:cTn id="68" dur="500" decel="50000" autoRev="1" fill="hold">
                                          <p:stCondLst>
                                            <p:cond delay="0"/>
                                          </p:stCondLst>
                                        </p:cTn>
                                        <p:tgtEl>
                                          <p:spTgt spid="10"/>
                                        </p:tgtEl>
                                        <p:attrNameLst>
                                          <p:attrName>ppt_x</p:attrName>
                                        </p:attrNameLst>
                                      </p:cBhvr>
                                    </p:anim>
                                    <p:anim from="(-#ppt_h/2)" to="(#ppt_y)" calcmode="lin" valueType="num">
                                      <p:cBhvr>
                                        <p:cTn id="69" dur="1000" fill="hold">
                                          <p:stCondLst>
                                            <p:cond delay="0"/>
                                          </p:stCondLst>
                                        </p:cTn>
                                        <p:tgtEl>
                                          <p:spTgt spid="10"/>
                                        </p:tgtEl>
                                        <p:attrNameLst>
                                          <p:attrName>ppt_y</p:attrName>
                                        </p:attrNameLst>
                                      </p:cBhvr>
                                    </p:anim>
                                    <p:animRot by="21600000">
                                      <p:cBhvr>
                                        <p:cTn id="70" dur="1000" fill="hold">
                                          <p:stCondLst>
                                            <p:cond delay="0"/>
                                          </p:stCondLst>
                                        </p:cTn>
                                        <p:tgtEl>
                                          <p:spTgt spid="10"/>
                                        </p:tgtEl>
                                        <p:attrNameLst>
                                          <p:attrName>r</p:attrName>
                                        </p:attrNameLst>
                                      </p:cBhvr>
                                    </p:animRot>
                                  </p:childTnLst>
                                </p:cTn>
                              </p:par>
                              <p:par>
                                <p:cTn id="71" presetID="2" presetClass="entr" presetSubtype="4"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49" presetClass="entr" presetSubtype="0" decel="10000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 calcmode="lin" valueType="num">
                                      <p:cBhvr>
                                        <p:cTn id="79" dur="500" fill="hold"/>
                                        <p:tgtEl>
                                          <p:spTgt spid="7"/>
                                        </p:tgtEl>
                                        <p:attrNameLst>
                                          <p:attrName>style.rotation</p:attrName>
                                        </p:attrNameLst>
                                      </p:cBhvr>
                                      <p:tavLst>
                                        <p:tav tm="0">
                                          <p:val>
                                            <p:fltVal val="360"/>
                                          </p:val>
                                        </p:tav>
                                        <p:tav tm="100000">
                                          <p:val>
                                            <p:fltVal val="0"/>
                                          </p:val>
                                        </p:tav>
                                      </p:tavLst>
                                    </p:anim>
                                    <p:animEffect transition="in" filter="fade">
                                      <p:cBhvr>
                                        <p:cTn id="80" dur="500"/>
                                        <p:tgtEl>
                                          <p:spTgt spid="7"/>
                                        </p:tgtEl>
                                      </p:cBhvr>
                                    </p:animEffect>
                                  </p:childTnLst>
                                </p:cTn>
                              </p:par>
                              <p:par>
                                <p:cTn id="81" presetID="26"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580">
                                          <p:stCondLst>
                                            <p:cond delay="0"/>
                                          </p:stCondLst>
                                        </p:cTn>
                                        <p:tgtEl>
                                          <p:spTgt spid="11"/>
                                        </p:tgtEl>
                                      </p:cBhvr>
                                    </p:animEffect>
                                    <p:anim calcmode="lin" valueType="num">
                                      <p:cBhvr>
                                        <p:cTn id="8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9" dur="26">
                                          <p:stCondLst>
                                            <p:cond delay="650"/>
                                          </p:stCondLst>
                                        </p:cTn>
                                        <p:tgtEl>
                                          <p:spTgt spid="11"/>
                                        </p:tgtEl>
                                      </p:cBhvr>
                                      <p:to x="100000" y="60000"/>
                                    </p:animScale>
                                    <p:animScale>
                                      <p:cBhvr>
                                        <p:cTn id="90" dur="166" decel="50000">
                                          <p:stCondLst>
                                            <p:cond delay="676"/>
                                          </p:stCondLst>
                                        </p:cTn>
                                        <p:tgtEl>
                                          <p:spTgt spid="11"/>
                                        </p:tgtEl>
                                      </p:cBhvr>
                                      <p:to x="100000" y="100000"/>
                                    </p:animScale>
                                    <p:animScale>
                                      <p:cBhvr>
                                        <p:cTn id="91" dur="26">
                                          <p:stCondLst>
                                            <p:cond delay="1312"/>
                                          </p:stCondLst>
                                        </p:cTn>
                                        <p:tgtEl>
                                          <p:spTgt spid="11"/>
                                        </p:tgtEl>
                                      </p:cBhvr>
                                      <p:to x="100000" y="80000"/>
                                    </p:animScale>
                                    <p:animScale>
                                      <p:cBhvr>
                                        <p:cTn id="92" dur="166" decel="50000">
                                          <p:stCondLst>
                                            <p:cond delay="1338"/>
                                          </p:stCondLst>
                                        </p:cTn>
                                        <p:tgtEl>
                                          <p:spTgt spid="11"/>
                                        </p:tgtEl>
                                      </p:cBhvr>
                                      <p:to x="100000" y="100000"/>
                                    </p:animScale>
                                    <p:animScale>
                                      <p:cBhvr>
                                        <p:cTn id="93" dur="26">
                                          <p:stCondLst>
                                            <p:cond delay="1642"/>
                                          </p:stCondLst>
                                        </p:cTn>
                                        <p:tgtEl>
                                          <p:spTgt spid="11"/>
                                        </p:tgtEl>
                                      </p:cBhvr>
                                      <p:to x="100000" y="90000"/>
                                    </p:animScale>
                                    <p:animScale>
                                      <p:cBhvr>
                                        <p:cTn id="94" dur="166" decel="50000">
                                          <p:stCondLst>
                                            <p:cond delay="1668"/>
                                          </p:stCondLst>
                                        </p:cTn>
                                        <p:tgtEl>
                                          <p:spTgt spid="11"/>
                                        </p:tgtEl>
                                      </p:cBhvr>
                                      <p:to x="100000" y="100000"/>
                                    </p:animScale>
                                    <p:animScale>
                                      <p:cBhvr>
                                        <p:cTn id="95" dur="26">
                                          <p:stCondLst>
                                            <p:cond delay="1808"/>
                                          </p:stCondLst>
                                        </p:cTn>
                                        <p:tgtEl>
                                          <p:spTgt spid="11"/>
                                        </p:tgtEl>
                                      </p:cBhvr>
                                      <p:to x="100000" y="95000"/>
                                    </p:animScale>
                                    <p:animScale>
                                      <p:cBhvr>
                                        <p:cTn id="96" dur="166" decel="50000">
                                          <p:stCondLst>
                                            <p:cond delay="1834"/>
                                          </p:stCondLst>
                                        </p:cTn>
                                        <p:tgtEl>
                                          <p:spTgt spid="11"/>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49" presetClass="entr" presetSubtype="0" decel="10000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 calcmode="lin" valueType="num">
                                      <p:cBhvr>
                                        <p:cTn id="103" dur="500" fill="hold"/>
                                        <p:tgtEl>
                                          <p:spTgt spid="13"/>
                                        </p:tgtEl>
                                        <p:attrNameLst>
                                          <p:attrName>style.rotation</p:attrName>
                                        </p:attrNameLst>
                                      </p:cBhvr>
                                      <p:tavLst>
                                        <p:tav tm="0">
                                          <p:val>
                                            <p:fltVal val="360"/>
                                          </p:val>
                                        </p:tav>
                                        <p:tav tm="100000">
                                          <p:val>
                                            <p:fltVal val="0"/>
                                          </p:val>
                                        </p:tav>
                                      </p:tavLst>
                                    </p:anim>
                                    <p:animEffect transition="in" filter="fade">
                                      <p:cBhvr>
                                        <p:cTn id="104" dur="500"/>
                                        <p:tgtEl>
                                          <p:spTgt spid="13"/>
                                        </p:tgtEl>
                                      </p:cBhvr>
                                    </p:animEffect>
                                  </p:childTnLst>
                                </p:cTn>
                              </p:par>
                              <p:par>
                                <p:cTn id="105" presetID="26"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580">
                                          <p:stCondLst>
                                            <p:cond delay="0"/>
                                          </p:stCondLst>
                                        </p:cTn>
                                        <p:tgtEl>
                                          <p:spTgt spid="18"/>
                                        </p:tgtEl>
                                      </p:cBhvr>
                                    </p:animEffect>
                                    <p:anim calcmode="lin" valueType="num">
                                      <p:cBhvr>
                                        <p:cTn id="10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3" dur="26">
                                          <p:stCondLst>
                                            <p:cond delay="650"/>
                                          </p:stCondLst>
                                        </p:cTn>
                                        <p:tgtEl>
                                          <p:spTgt spid="18"/>
                                        </p:tgtEl>
                                      </p:cBhvr>
                                      <p:to x="100000" y="60000"/>
                                    </p:animScale>
                                    <p:animScale>
                                      <p:cBhvr>
                                        <p:cTn id="114" dur="166" decel="50000">
                                          <p:stCondLst>
                                            <p:cond delay="676"/>
                                          </p:stCondLst>
                                        </p:cTn>
                                        <p:tgtEl>
                                          <p:spTgt spid="18"/>
                                        </p:tgtEl>
                                      </p:cBhvr>
                                      <p:to x="100000" y="100000"/>
                                    </p:animScale>
                                    <p:animScale>
                                      <p:cBhvr>
                                        <p:cTn id="115" dur="26">
                                          <p:stCondLst>
                                            <p:cond delay="1312"/>
                                          </p:stCondLst>
                                        </p:cTn>
                                        <p:tgtEl>
                                          <p:spTgt spid="18"/>
                                        </p:tgtEl>
                                      </p:cBhvr>
                                      <p:to x="100000" y="80000"/>
                                    </p:animScale>
                                    <p:animScale>
                                      <p:cBhvr>
                                        <p:cTn id="116" dur="166" decel="50000">
                                          <p:stCondLst>
                                            <p:cond delay="1338"/>
                                          </p:stCondLst>
                                        </p:cTn>
                                        <p:tgtEl>
                                          <p:spTgt spid="18"/>
                                        </p:tgtEl>
                                      </p:cBhvr>
                                      <p:to x="100000" y="100000"/>
                                    </p:animScale>
                                    <p:animScale>
                                      <p:cBhvr>
                                        <p:cTn id="117" dur="26">
                                          <p:stCondLst>
                                            <p:cond delay="1642"/>
                                          </p:stCondLst>
                                        </p:cTn>
                                        <p:tgtEl>
                                          <p:spTgt spid="18"/>
                                        </p:tgtEl>
                                      </p:cBhvr>
                                      <p:to x="100000" y="90000"/>
                                    </p:animScale>
                                    <p:animScale>
                                      <p:cBhvr>
                                        <p:cTn id="118" dur="166" decel="50000">
                                          <p:stCondLst>
                                            <p:cond delay="1668"/>
                                          </p:stCondLst>
                                        </p:cTn>
                                        <p:tgtEl>
                                          <p:spTgt spid="18"/>
                                        </p:tgtEl>
                                      </p:cBhvr>
                                      <p:to x="100000" y="100000"/>
                                    </p:animScale>
                                    <p:animScale>
                                      <p:cBhvr>
                                        <p:cTn id="119" dur="26">
                                          <p:stCondLst>
                                            <p:cond delay="1808"/>
                                          </p:stCondLst>
                                        </p:cTn>
                                        <p:tgtEl>
                                          <p:spTgt spid="18"/>
                                        </p:tgtEl>
                                      </p:cBhvr>
                                      <p:to x="100000" y="95000"/>
                                    </p:animScale>
                                    <p:animScale>
                                      <p:cBhvr>
                                        <p:cTn id="120" dur="166" decel="50000">
                                          <p:stCondLst>
                                            <p:cond delay="1834"/>
                                          </p:stCondLst>
                                        </p:cTn>
                                        <p:tgtEl>
                                          <p:spTgt spid="18"/>
                                        </p:tgtEl>
                                      </p:cBhvr>
                                      <p:to x="100000" y="100000"/>
                                    </p:animScale>
                                  </p:childTnLst>
                                </p:cTn>
                              </p:par>
                              <p:par>
                                <p:cTn id="121" presetID="35" presetClass="entr" presetSubtype="0" fill="hold" nodeType="withEffect">
                                  <p:stCondLst>
                                    <p:cond delay="0"/>
                                  </p:stCondLst>
                                  <p:childTnLst>
                                    <p:set>
                                      <p:cBhvr>
                                        <p:cTn id="122" dur="1" fill="hold">
                                          <p:stCondLst>
                                            <p:cond delay="0"/>
                                          </p:stCondLst>
                                        </p:cTn>
                                        <p:tgtEl>
                                          <p:spTgt spid="41986"/>
                                        </p:tgtEl>
                                        <p:attrNameLst>
                                          <p:attrName>style.visibility</p:attrName>
                                        </p:attrNameLst>
                                      </p:cBhvr>
                                      <p:to>
                                        <p:strVal val="visible"/>
                                      </p:to>
                                    </p:set>
                                    <p:animEffect transition="in" filter="fade">
                                      <p:cBhvr>
                                        <p:cTn id="123" dur="2000"/>
                                        <p:tgtEl>
                                          <p:spTgt spid="41986"/>
                                        </p:tgtEl>
                                      </p:cBhvr>
                                    </p:animEffect>
                                    <p:anim calcmode="lin" valueType="num">
                                      <p:cBhvr>
                                        <p:cTn id="124" dur="2000" fill="hold"/>
                                        <p:tgtEl>
                                          <p:spTgt spid="41986"/>
                                        </p:tgtEl>
                                        <p:attrNameLst>
                                          <p:attrName>style.rotation</p:attrName>
                                        </p:attrNameLst>
                                      </p:cBhvr>
                                      <p:tavLst>
                                        <p:tav tm="0">
                                          <p:val>
                                            <p:fltVal val="720"/>
                                          </p:val>
                                        </p:tav>
                                        <p:tav tm="100000">
                                          <p:val>
                                            <p:fltVal val="0"/>
                                          </p:val>
                                        </p:tav>
                                      </p:tavLst>
                                    </p:anim>
                                    <p:anim calcmode="lin" valueType="num">
                                      <p:cBhvr>
                                        <p:cTn id="125" dur="2000" fill="hold"/>
                                        <p:tgtEl>
                                          <p:spTgt spid="41986"/>
                                        </p:tgtEl>
                                        <p:attrNameLst>
                                          <p:attrName>ppt_h</p:attrName>
                                        </p:attrNameLst>
                                      </p:cBhvr>
                                      <p:tavLst>
                                        <p:tav tm="0">
                                          <p:val>
                                            <p:fltVal val="0"/>
                                          </p:val>
                                        </p:tav>
                                        <p:tav tm="100000">
                                          <p:val>
                                            <p:strVal val="#ppt_h"/>
                                          </p:val>
                                        </p:tav>
                                      </p:tavLst>
                                    </p:anim>
                                    <p:anim calcmode="lin" valueType="num">
                                      <p:cBhvr>
                                        <p:cTn id="126" dur="2000" fill="hold"/>
                                        <p:tgtEl>
                                          <p:spTgt spid="419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animBg="1"/>
      <p:bldP spid="10" grpId="0"/>
      <p:bldP spid="14" grpId="0" animBg="1"/>
      <p:bldP spid="15"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google.com/images?q=tbn:vQfLo8opbQ8J:history.nih.gov/exhibits/nirenberg/images/photos/01_mendel_pu.jpg"/>
          <p:cNvPicPr>
            <a:picLocks noChangeAspect="1" noChangeArrowheads="1"/>
          </p:cNvPicPr>
          <p:nvPr/>
        </p:nvPicPr>
        <p:blipFill>
          <a:blip r:embed="rId2" r:link="rId3" cstate="print"/>
          <a:srcRect/>
          <a:stretch>
            <a:fillRect/>
          </a:stretch>
        </p:blipFill>
        <p:spPr bwMode="auto">
          <a:xfrm>
            <a:off x="2590800" y="1295399"/>
            <a:ext cx="3429000" cy="4509371"/>
          </a:xfrm>
          <a:prstGeom prst="rect">
            <a:avLst/>
          </a:prstGeom>
          <a:noFill/>
          <a:ln w="9525">
            <a:noFill/>
            <a:miter lim="800000"/>
            <a:headEnd/>
            <a:tailEnd/>
          </a:ln>
        </p:spPr>
      </p:pic>
      <p:cxnSp>
        <p:nvCxnSpPr>
          <p:cNvPr id="4" name="Straight Connector 3"/>
          <p:cNvCxnSpPr/>
          <p:nvPr/>
        </p:nvCxnSpPr>
        <p:spPr>
          <a:xfrm rot="10800000" flipV="1">
            <a:off x="1600200" y="838200"/>
            <a:ext cx="5105400" cy="4953000"/>
          </a:xfrm>
          <a:prstGeom prst="line">
            <a:avLst/>
          </a:prstGeom>
          <a:ln w="130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6200000" flipV="1">
            <a:off x="1371600" y="838200"/>
            <a:ext cx="5334000" cy="4876800"/>
          </a:xfrm>
          <a:prstGeom prst="line">
            <a:avLst/>
          </a:prstGeom>
          <a:ln w="1301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page 22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9822419"/>
      </p:ext>
    </p:extLst>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5074566"/>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366977">
                  <a:extLst>
                    <a:ext uri="{9D8B030D-6E8A-4147-A177-3AD203B41FA5}">
                      <a16:colId xmlns:a16="http://schemas.microsoft.com/office/drawing/2014/main" val="20002"/>
                    </a:ext>
                  </a:extLst>
                </a:gridCol>
                <a:gridCol w="3271823">
                  <a:extLst>
                    <a:ext uri="{9D8B030D-6E8A-4147-A177-3AD203B41FA5}">
                      <a16:colId xmlns:a16="http://schemas.microsoft.com/office/drawing/2014/main" val="20003"/>
                    </a:ext>
                  </a:extLst>
                </a:gridCol>
              </a:tblGrid>
              <a:tr h="945179">
                <a:tc>
                  <a:txBody>
                    <a:bodyPr/>
                    <a:lstStyle/>
                    <a:p>
                      <a:pPr marL="0" marR="0" algn="ctr">
                        <a:spcBef>
                          <a:spcPts val="0"/>
                        </a:spcBef>
                        <a:spcAft>
                          <a:spcPts val="0"/>
                        </a:spcAft>
                      </a:pPr>
                      <a:r>
                        <a:rPr lang="en-US" sz="2000" dirty="0">
                          <a:effectLst/>
                        </a:rPr>
                        <a:t>Mode of Inheritance</a:t>
                      </a:r>
                      <a:endParaRPr lang="en-US" sz="20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Define</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Notations</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Example</a:t>
                      </a:r>
                      <a:endParaRPr lang="en-US" sz="2300" dirty="0">
                        <a:effectLst/>
                        <a:latin typeface="Times New Roman"/>
                        <a:ea typeface="Times New Roman"/>
                      </a:endParaRPr>
                    </a:p>
                  </a:txBody>
                  <a:tcPr marL="66460" marR="66460" marT="0" marB="0" anchor="ctr"/>
                </a:tc>
                <a:extLst>
                  <a:ext uri="{0D108BD9-81ED-4DB2-BD59-A6C34878D82A}">
                    <a16:rowId xmlns:a16="http://schemas.microsoft.com/office/drawing/2014/main" val="10000"/>
                  </a:ext>
                </a:extLst>
              </a:tr>
              <a:tr h="5912821">
                <a:tc>
                  <a:txBody>
                    <a:bodyPr/>
                    <a:lstStyle/>
                    <a:p>
                      <a:pPr marL="0" marR="0" algn="ctr">
                        <a:spcBef>
                          <a:spcPts val="0"/>
                        </a:spcBef>
                        <a:spcAft>
                          <a:spcPts val="0"/>
                        </a:spcAft>
                      </a:pPr>
                      <a:r>
                        <a:rPr lang="en-US" sz="1100" dirty="0">
                          <a:effectLst/>
                        </a:rPr>
                        <a:t> </a:t>
                      </a:r>
                      <a:endParaRPr lang="en-US" sz="1200" dirty="0">
                        <a:effectLst/>
                        <a:latin typeface="Times New Roman"/>
                        <a:ea typeface="Times New Roman"/>
                      </a:endParaRPr>
                    </a:p>
                  </a:txBody>
                  <a:tcPr marL="66460" marR="66460" marT="0" marB="0" anchor="ctr"/>
                </a:tc>
                <a:tc>
                  <a:txBody>
                    <a:bodyPr/>
                    <a:lstStyle/>
                    <a:p>
                      <a:pPr marL="0" marR="0" indent="0" algn="ctr">
                        <a:spcBef>
                          <a:spcPts val="0"/>
                        </a:spcBef>
                        <a:spcAft>
                          <a:spcPts val="0"/>
                        </a:spcAft>
                        <a:buFont typeface="Arial" panose="020B0604020202020204" pitchFamily="34" charset="0"/>
                        <a:buNone/>
                      </a:pPr>
                      <a:r>
                        <a:rPr lang="en-US" sz="2400" dirty="0" smtClean="0">
                          <a:effectLst/>
                        </a:rPr>
                        <a:t>Neither </a:t>
                      </a:r>
                      <a:r>
                        <a:rPr lang="en-US" sz="2400" dirty="0">
                          <a:effectLst/>
                        </a:rPr>
                        <a:t>allele for a gene dominates so the hybrid phenotype is a </a:t>
                      </a:r>
                      <a:r>
                        <a:rPr lang="en-US" sz="2400" b="1" u="sng" dirty="0">
                          <a:effectLst/>
                        </a:rPr>
                        <a:t>BLEND</a:t>
                      </a:r>
                      <a:r>
                        <a:rPr lang="en-US" sz="2400" dirty="0">
                          <a:effectLst/>
                        </a:rPr>
                        <a:t> of the homozygous parents</a:t>
                      </a:r>
                      <a:endParaRPr lang="en-US" sz="2400" dirty="0">
                        <a:effectLst/>
                        <a:latin typeface="Times New Roman"/>
                        <a:ea typeface="Times New Roman"/>
                      </a:endParaRPr>
                    </a:p>
                  </a:txBody>
                  <a:tcPr marL="66460" marR="66460" marT="0" marB="0" anchor="ctr"/>
                </a:tc>
                <a:tc>
                  <a:txBody>
                    <a:bodyPr/>
                    <a:lstStyle/>
                    <a:p>
                      <a:pPr marL="342900" marR="0" lvl="0" indent="-342900" algn="l">
                        <a:spcBef>
                          <a:spcPts val="0"/>
                        </a:spcBef>
                        <a:spcAft>
                          <a:spcPts val="0"/>
                        </a:spcAft>
                        <a:buFont typeface="Symbol"/>
                        <a:buChar char=""/>
                      </a:pPr>
                      <a:r>
                        <a:rPr lang="en-US" sz="2300" dirty="0">
                          <a:effectLst/>
                        </a:rPr>
                        <a:t>Alleles are all capital letters because </a:t>
                      </a:r>
                      <a:r>
                        <a:rPr lang="en-US" sz="2300" b="1" u="sng" cap="all" dirty="0">
                          <a:effectLst/>
                        </a:rPr>
                        <a:t>neither</a:t>
                      </a:r>
                      <a:r>
                        <a:rPr lang="en-US" sz="2300" b="1" u="sng" dirty="0">
                          <a:effectLst/>
                        </a:rPr>
                        <a:t> </a:t>
                      </a:r>
                      <a:r>
                        <a:rPr lang="en-US" sz="2300" dirty="0">
                          <a:effectLst/>
                        </a:rPr>
                        <a:t>one dominates the other. </a:t>
                      </a:r>
                    </a:p>
                    <a:p>
                      <a:pPr marL="228600" marR="0" algn="l">
                        <a:spcBef>
                          <a:spcPts val="0"/>
                        </a:spcBef>
                        <a:spcAft>
                          <a:spcPts val="0"/>
                        </a:spcAft>
                      </a:pPr>
                      <a:r>
                        <a:rPr lang="en-US" sz="2300" dirty="0">
                          <a:effectLst/>
                        </a:rPr>
                        <a:t> </a:t>
                      </a:r>
                    </a:p>
                    <a:p>
                      <a:pPr marL="342900" marR="0" lvl="0" indent="-342900" algn="l">
                        <a:spcBef>
                          <a:spcPts val="0"/>
                        </a:spcBef>
                        <a:spcAft>
                          <a:spcPts val="0"/>
                        </a:spcAft>
                        <a:buFont typeface="Symbol"/>
                        <a:buChar char=""/>
                      </a:pPr>
                      <a:r>
                        <a:rPr lang="en-US" sz="2300" dirty="0">
                          <a:effectLst/>
                        </a:rPr>
                        <a:t>One of the alleles has a prime ( ‘ ) on it to represent an alternate expression of the gene.</a:t>
                      </a:r>
                    </a:p>
                    <a:p>
                      <a:pPr marL="0" marR="0" algn="l">
                        <a:spcBef>
                          <a:spcPts val="0"/>
                        </a:spcBef>
                        <a:spcAft>
                          <a:spcPts val="0"/>
                        </a:spcAft>
                      </a:pPr>
                      <a:r>
                        <a:rPr lang="en-US" sz="1200" dirty="0">
                          <a:effectLst/>
                        </a:rPr>
                        <a:t> </a:t>
                      </a:r>
                      <a:endParaRPr lang="en-US" sz="1200" dirty="0">
                        <a:effectLst/>
                        <a:latin typeface="Times New Roman"/>
                        <a:ea typeface="Times New Roman"/>
                      </a:endParaRPr>
                    </a:p>
                  </a:txBody>
                  <a:tcPr marL="66460" marR="66460" marT="0" marB="0" anchor="ctr"/>
                </a:tc>
                <a:tc>
                  <a:txBody>
                    <a:bodyPr/>
                    <a:lstStyle/>
                    <a:p>
                      <a:pPr marL="342900" marR="0" lvl="0" indent="-342900" algn="l">
                        <a:spcBef>
                          <a:spcPts val="0"/>
                        </a:spcBef>
                        <a:spcAft>
                          <a:spcPts val="0"/>
                        </a:spcAft>
                        <a:buFont typeface="Symbol"/>
                        <a:buChar char=""/>
                      </a:pPr>
                      <a:r>
                        <a:rPr lang="en-US" sz="2300" dirty="0">
                          <a:effectLst/>
                        </a:rPr>
                        <a:t>A homozygous white flower is crossed with a homozygous red flower and produces all pink flowers.</a:t>
                      </a:r>
                    </a:p>
                    <a:p>
                      <a:pPr marL="342900" marR="0" lvl="0" indent="-342900" algn="l">
                        <a:spcBef>
                          <a:spcPts val="0"/>
                        </a:spcBef>
                        <a:spcAft>
                          <a:spcPts val="0"/>
                        </a:spcAft>
                        <a:buFont typeface="Symbol"/>
                        <a:buChar char=""/>
                      </a:pPr>
                      <a:r>
                        <a:rPr lang="en-US" sz="2300" dirty="0">
                          <a:effectLst/>
                        </a:rPr>
                        <a:t>Blended trait is the </a:t>
                      </a:r>
                      <a:r>
                        <a:rPr lang="en-US" sz="2300" b="1" u="sng" dirty="0">
                          <a:effectLst/>
                        </a:rPr>
                        <a:t>HYBRID</a:t>
                      </a:r>
                      <a:endParaRPr lang="en-US" sz="2300" b="1" dirty="0">
                        <a:effectLst/>
                      </a:endParaRPr>
                    </a:p>
                    <a:p>
                      <a:pPr marL="0" marR="0" algn="l">
                        <a:spcBef>
                          <a:spcPts val="0"/>
                        </a:spcBef>
                        <a:spcAft>
                          <a:spcPts val="0"/>
                        </a:spcAft>
                      </a:pPr>
                      <a:r>
                        <a:rPr lang="en-US" sz="2300" dirty="0">
                          <a:effectLst/>
                        </a:rPr>
                        <a:t> </a:t>
                      </a:r>
                    </a:p>
                    <a:p>
                      <a:pPr marL="0" marR="0" algn="l">
                        <a:spcBef>
                          <a:spcPts val="0"/>
                        </a:spcBef>
                        <a:spcAft>
                          <a:spcPts val="0"/>
                        </a:spcAft>
                      </a:pPr>
                      <a:r>
                        <a:rPr lang="en-US" sz="2300" dirty="0">
                          <a:effectLst/>
                        </a:rPr>
                        <a:t>KEY:</a:t>
                      </a:r>
                    </a:p>
                    <a:p>
                      <a:pPr marL="0" marR="0" algn="l">
                        <a:spcBef>
                          <a:spcPts val="0"/>
                        </a:spcBef>
                        <a:spcAft>
                          <a:spcPts val="0"/>
                        </a:spcAft>
                      </a:pPr>
                      <a:r>
                        <a:rPr lang="en-US" sz="2300" dirty="0">
                          <a:effectLst/>
                        </a:rPr>
                        <a:t>Red = </a:t>
                      </a:r>
                      <a:r>
                        <a:rPr lang="en-US" sz="2300" b="1" u="sng" dirty="0">
                          <a:effectLst/>
                        </a:rPr>
                        <a:t>RR</a:t>
                      </a:r>
                      <a:endParaRPr lang="en-US" sz="2300" b="1" dirty="0">
                        <a:effectLst/>
                      </a:endParaRPr>
                    </a:p>
                    <a:p>
                      <a:pPr marL="0" marR="0" algn="l">
                        <a:spcBef>
                          <a:spcPts val="0"/>
                        </a:spcBef>
                        <a:spcAft>
                          <a:spcPts val="0"/>
                        </a:spcAft>
                      </a:pPr>
                      <a:r>
                        <a:rPr lang="en-US" sz="2300" dirty="0">
                          <a:effectLst/>
                        </a:rPr>
                        <a:t>White = </a:t>
                      </a:r>
                      <a:r>
                        <a:rPr lang="en-US" sz="2300" b="1" u="sng" dirty="0">
                          <a:effectLst/>
                        </a:rPr>
                        <a:t>R’R’</a:t>
                      </a:r>
                      <a:endParaRPr lang="en-US" sz="2300" b="1" dirty="0">
                        <a:effectLst/>
                      </a:endParaRPr>
                    </a:p>
                    <a:p>
                      <a:pPr marL="0" marR="0" algn="l">
                        <a:spcBef>
                          <a:spcPts val="0"/>
                        </a:spcBef>
                        <a:spcAft>
                          <a:spcPts val="0"/>
                        </a:spcAft>
                      </a:pPr>
                      <a:r>
                        <a:rPr lang="en-US" sz="2300" dirty="0">
                          <a:effectLst/>
                        </a:rPr>
                        <a:t>Pink = </a:t>
                      </a:r>
                      <a:r>
                        <a:rPr lang="en-US" sz="2300" b="1" u="sng" dirty="0">
                          <a:effectLst/>
                        </a:rPr>
                        <a:t>RR’</a:t>
                      </a:r>
                      <a:endParaRPr lang="en-US" sz="2300" b="1" dirty="0">
                        <a:effectLst/>
                        <a:latin typeface="Times New Roman"/>
                        <a:ea typeface="Times New Roman"/>
                      </a:endParaRPr>
                    </a:p>
                  </a:txBody>
                  <a:tcPr marL="66460" marR="66460" marT="0" marB="0" anchor="ctr"/>
                </a:tc>
                <a:extLst>
                  <a:ext uri="{0D108BD9-81ED-4DB2-BD59-A6C34878D82A}">
                    <a16:rowId xmlns:a16="http://schemas.microsoft.com/office/drawing/2014/main" val="10001"/>
                  </a:ext>
                </a:extLst>
              </a:tr>
            </a:tbl>
          </a:graphicData>
        </a:graphic>
      </p:graphicFrame>
      <p:sp>
        <p:nvSpPr>
          <p:cNvPr id="5" name="TextBox 4"/>
          <p:cNvSpPr txBox="1"/>
          <p:nvPr/>
        </p:nvSpPr>
        <p:spPr>
          <a:xfrm>
            <a:off x="0" y="2590800"/>
            <a:ext cx="1752600" cy="800219"/>
          </a:xfrm>
          <a:prstGeom prst="rect">
            <a:avLst/>
          </a:prstGeom>
          <a:noFill/>
        </p:spPr>
        <p:txBody>
          <a:bodyPr wrap="square" rtlCol="0">
            <a:spAutoFit/>
          </a:bodyPr>
          <a:lstStyle/>
          <a:p>
            <a:r>
              <a:rPr lang="en-US" sz="2300" b="1" dirty="0" smtClean="0">
                <a:solidFill>
                  <a:schemeClr val="bg2"/>
                </a:solidFill>
              </a:rPr>
              <a:t>Incomplete</a:t>
            </a:r>
          </a:p>
          <a:p>
            <a:r>
              <a:rPr lang="en-US" sz="2300" b="1" dirty="0" smtClean="0">
                <a:solidFill>
                  <a:schemeClr val="bg2"/>
                </a:solidFill>
              </a:rPr>
              <a:t>Dominance</a:t>
            </a:r>
            <a:endParaRPr lang="en-US" sz="2300" b="1" dirty="0">
              <a:solidFill>
                <a:schemeClr val="bg2"/>
              </a:solidFill>
            </a:endParaRPr>
          </a:p>
        </p:txBody>
      </p:sp>
    </p:spTree>
    <p:extLst>
      <p:ext uri="{BB962C8B-B14F-4D97-AF65-F5344CB8AC3E}">
        <p14:creationId xmlns:p14="http://schemas.microsoft.com/office/powerpoint/2010/main" val="246448388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9966867"/>
              </p:ext>
            </p:extLst>
          </p:nvPr>
        </p:nvGraphicFramePr>
        <p:xfrm>
          <a:off x="0" y="24897"/>
          <a:ext cx="9144000" cy="945179"/>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14577">
                  <a:extLst>
                    <a:ext uri="{9D8B030D-6E8A-4147-A177-3AD203B41FA5}">
                      <a16:colId xmlns:a16="http://schemas.microsoft.com/office/drawing/2014/main" val="20002"/>
                    </a:ext>
                  </a:extLst>
                </a:gridCol>
                <a:gridCol w="3271823">
                  <a:extLst>
                    <a:ext uri="{9D8B030D-6E8A-4147-A177-3AD203B41FA5}">
                      <a16:colId xmlns:a16="http://schemas.microsoft.com/office/drawing/2014/main" val="20003"/>
                    </a:ext>
                  </a:extLst>
                </a:gridCol>
              </a:tblGrid>
              <a:tr h="945179">
                <a:tc>
                  <a:txBody>
                    <a:bodyPr/>
                    <a:lstStyle/>
                    <a:p>
                      <a:pPr marL="0" marR="0" algn="ctr">
                        <a:spcBef>
                          <a:spcPts val="0"/>
                        </a:spcBef>
                        <a:spcAft>
                          <a:spcPts val="0"/>
                        </a:spcAft>
                      </a:pPr>
                      <a:r>
                        <a:rPr lang="en-US" sz="2000" dirty="0">
                          <a:effectLst/>
                        </a:rPr>
                        <a:t>Mode of Inheritance</a:t>
                      </a:r>
                      <a:endParaRPr lang="en-US" sz="20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Define</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Notations</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Example</a:t>
                      </a:r>
                      <a:endParaRPr lang="en-US" sz="2300" dirty="0">
                        <a:effectLst/>
                        <a:latin typeface="Times New Roman"/>
                        <a:ea typeface="Times New Roman"/>
                      </a:endParaRPr>
                    </a:p>
                  </a:txBody>
                  <a:tcPr marL="66460" marR="66460" marT="0" marB="0" anchor="ct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56917278"/>
              </p:ext>
            </p:extLst>
          </p:nvPr>
        </p:nvGraphicFramePr>
        <p:xfrm>
          <a:off x="1" y="990600"/>
          <a:ext cx="9143998" cy="5867400"/>
        </p:xfrm>
        <a:graphic>
          <a:graphicData uri="http://schemas.openxmlformats.org/drawingml/2006/table">
            <a:tbl>
              <a:tblPr firstRow="1" firstCol="1" bandRow="1">
                <a:tableStyleId>{5C22544A-7EE6-4342-B048-85BDC9FD1C3A}</a:tableStyleId>
              </a:tblPr>
              <a:tblGrid>
                <a:gridCol w="19811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3276599">
                  <a:extLst>
                    <a:ext uri="{9D8B030D-6E8A-4147-A177-3AD203B41FA5}">
                      <a16:colId xmlns:a16="http://schemas.microsoft.com/office/drawing/2014/main" val="20003"/>
                    </a:ext>
                  </a:extLst>
                </a:gridCol>
              </a:tblGrid>
              <a:tr h="5867400">
                <a:tc>
                  <a:txBody>
                    <a:bodyPr/>
                    <a:lstStyle/>
                    <a:p>
                      <a:pPr marL="0" marR="0" algn="ctr">
                        <a:spcBef>
                          <a:spcPts val="0"/>
                        </a:spcBef>
                        <a:spcAft>
                          <a:spcPts val="0"/>
                        </a:spcAft>
                      </a:pPr>
                      <a:r>
                        <a:rPr lang="en-US" sz="1100" dirty="0">
                          <a:effectLst/>
                        </a:rPr>
                        <a:t> </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300" b="0" dirty="0">
                          <a:solidFill>
                            <a:schemeClr val="tx1"/>
                          </a:solidFill>
                          <a:effectLst/>
                        </a:rPr>
                        <a:t>Both alleles are expressed </a:t>
                      </a:r>
                      <a:r>
                        <a:rPr lang="en-US" sz="2300" u="sng" dirty="0">
                          <a:solidFill>
                            <a:schemeClr val="tx1"/>
                          </a:solidFill>
                          <a:effectLst/>
                        </a:rPr>
                        <a:t>equally</a:t>
                      </a:r>
                      <a:endParaRPr lang="en-US" sz="2300" i="1" dirty="0">
                        <a:solidFill>
                          <a:schemeClr val="tx1"/>
                        </a:solidFill>
                        <a:effectLst/>
                        <a:latin typeface="Comic Sans MS"/>
                        <a:ea typeface="Times New Roman"/>
                        <a:cs typeface="Times New Roman"/>
                      </a:endParaRPr>
                    </a:p>
                  </a:txBody>
                  <a:tcPr marL="68580" marR="68580" marT="0" marB="0" anchor="ctr">
                    <a:solidFill>
                      <a:schemeClr val="bg2">
                        <a:lumMod val="90000"/>
                      </a:schemeClr>
                    </a:solidFill>
                  </a:tcPr>
                </a:tc>
                <a:tc>
                  <a:txBody>
                    <a:bodyPr/>
                    <a:lstStyle/>
                    <a:p>
                      <a:pPr marL="342900" marR="0" lvl="0" indent="-342900">
                        <a:spcBef>
                          <a:spcPts val="0"/>
                        </a:spcBef>
                        <a:spcAft>
                          <a:spcPts val="0"/>
                        </a:spcAft>
                        <a:buFont typeface="Symbol"/>
                        <a:buChar char=""/>
                      </a:pPr>
                      <a:r>
                        <a:rPr lang="en-US" sz="2300" b="0" dirty="0">
                          <a:solidFill>
                            <a:schemeClr val="tx1"/>
                          </a:solidFill>
                          <a:effectLst/>
                        </a:rPr>
                        <a:t>2</a:t>
                      </a:r>
                      <a:r>
                        <a:rPr lang="en-US" sz="2300" dirty="0">
                          <a:solidFill>
                            <a:schemeClr val="tx1"/>
                          </a:solidFill>
                          <a:effectLst/>
                        </a:rPr>
                        <a:t> </a:t>
                      </a:r>
                      <a:r>
                        <a:rPr lang="en-US" sz="2300" u="sng" dirty="0">
                          <a:solidFill>
                            <a:schemeClr val="tx1"/>
                          </a:solidFill>
                          <a:effectLst/>
                        </a:rPr>
                        <a:t>different</a:t>
                      </a:r>
                      <a:r>
                        <a:rPr lang="en-US" sz="2300" dirty="0">
                          <a:solidFill>
                            <a:schemeClr val="tx1"/>
                          </a:solidFill>
                          <a:effectLst/>
                        </a:rPr>
                        <a:t> </a:t>
                      </a:r>
                      <a:r>
                        <a:rPr lang="en-US" sz="2300" b="0" dirty="0">
                          <a:solidFill>
                            <a:schemeClr val="tx1"/>
                          </a:solidFill>
                          <a:effectLst/>
                        </a:rPr>
                        <a:t>capital letters (alleles) are used</a:t>
                      </a:r>
                    </a:p>
                    <a:p>
                      <a:pPr marL="0" marR="0">
                        <a:spcBef>
                          <a:spcPts val="0"/>
                        </a:spcBef>
                        <a:spcAft>
                          <a:spcPts val="0"/>
                        </a:spcAft>
                      </a:pPr>
                      <a:r>
                        <a:rPr lang="en-US" sz="2300" dirty="0">
                          <a:solidFill>
                            <a:schemeClr val="tx1"/>
                          </a:solidFill>
                          <a:effectLst/>
                        </a:rPr>
                        <a:t> </a:t>
                      </a:r>
                      <a:endParaRPr lang="en-US" sz="2300" dirty="0">
                        <a:solidFill>
                          <a:schemeClr val="tx1"/>
                        </a:solidFill>
                        <a:effectLst/>
                        <a:latin typeface="Times New Roman"/>
                        <a:ea typeface="Times New Roman"/>
                      </a:endParaRPr>
                    </a:p>
                  </a:txBody>
                  <a:tcPr marL="68580" marR="68580" marT="0" marB="0" anchor="ctr">
                    <a:solidFill>
                      <a:schemeClr val="bg2">
                        <a:lumMod val="90000"/>
                      </a:schemeClr>
                    </a:solidFill>
                  </a:tcPr>
                </a:tc>
                <a:tc>
                  <a:txBody>
                    <a:bodyPr/>
                    <a:lstStyle/>
                    <a:p>
                      <a:pPr marL="342900" marR="0" lvl="0" indent="-342900">
                        <a:spcBef>
                          <a:spcPts val="0"/>
                        </a:spcBef>
                        <a:spcAft>
                          <a:spcPts val="0"/>
                        </a:spcAft>
                        <a:buFont typeface="Symbol"/>
                        <a:buChar char=""/>
                      </a:pPr>
                      <a:r>
                        <a:rPr lang="en-US" sz="2300" b="0" dirty="0">
                          <a:solidFill>
                            <a:schemeClr val="tx1"/>
                          </a:solidFill>
                          <a:effectLst/>
                        </a:rPr>
                        <a:t>A black chicken is crossed with a white chicken and black and white checkered chickens are produced.</a:t>
                      </a:r>
                    </a:p>
                    <a:p>
                      <a:pPr marL="0" marR="0" algn="ctr">
                        <a:spcBef>
                          <a:spcPts val="0"/>
                        </a:spcBef>
                        <a:spcAft>
                          <a:spcPts val="0"/>
                        </a:spcAft>
                      </a:pPr>
                      <a:r>
                        <a:rPr lang="en-US" sz="2300" dirty="0">
                          <a:solidFill>
                            <a:schemeClr val="tx1"/>
                          </a:solidFill>
                          <a:effectLst/>
                        </a:rPr>
                        <a:t> </a:t>
                      </a:r>
                    </a:p>
                    <a:p>
                      <a:pPr marL="0" marR="0">
                        <a:spcBef>
                          <a:spcPts val="0"/>
                        </a:spcBef>
                        <a:spcAft>
                          <a:spcPts val="0"/>
                        </a:spcAft>
                      </a:pPr>
                      <a:r>
                        <a:rPr lang="en-US" sz="2300" b="0" dirty="0">
                          <a:solidFill>
                            <a:schemeClr val="tx1"/>
                          </a:solidFill>
                          <a:effectLst/>
                        </a:rPr>
                        <a:t>KEY:</a:t>
                      </a:r>
                    </a:p>
                    <a:p>
                      <a:pPr marL="0" marR="0">
                        <a:spcBef>
                          <a:spcPts val="0"/>
                        </a:spcBef>
                        <a:spcAft>
                          <a:spcPts val="0"/>
                        </a:spcAft>
                      </a:pPr>
                      <a:r>
                        <a:rPr lang="en-US" sz="2300" b="0" dirty="0">
                          <a:solidFill>
                            <a:schemeClr val="tx1"/>
                          </a:solidFill>
                          <a:effectLst/>
                        </a:rPr>
                        <a:t>Black =</a:t>
                      </a:r>
                      <a:r>
                        <a:rPr lang="en-US" sz="2300" dirty="0">
                          <a:solidFill>
                            <a:schemeClr val="tx1"/>
                          </a:solidFill>
                          <a:effectLst/>
                        </a:rPr>
                        <a:t> </a:t>
                      </a:r>
                      <a:r>
                        <a:rPr lang="en-US" sz="2300" u="sng" dirty="0">
                          <a:solidFill>
                            <a:schemeClr val="tx1"/>
                          </a:solidFill>
                          <a:effectLst/>
                        </a:rPr>
                        <a:t>BB</a:t>
                      </a:r>
                      <a:endParaRPr lang="en-US" sz="2300" dirty="0">
                        <a:solidFill>
                          <a:schemeClr val="tx1"/>
                        </a:solidFill>
                        <a:effectLst/>
                      </a:endParaRPr>
                    </a:p>
                    <a:p>
                      <a:pPr marL="0" marR="0">
                        <a:spcBef>
                          <a:spcPts val="0"/>
                        </a:spcBef>
                        <a:spcAft>
                          <a:spcPts val="0"/>
                        </a:spcAft>
                      </a:pPr>
                      <a:r>
                        <a:rPr lang="en-US" sz="2300" b="0" dirty="0">
                          <a:solidFill>
                            <a:schemeClr val="tx1"/>
                          </a:solidFill>
                          <a:effectLst/>
                        </a:rPr>
                        <a:t>White = </a:t>
                      </a:r>
                      <a:r>
                        <a:rPr lang="en-US" sz="2300" u="sng" dirty="0">
                          <a:solidFill>
                            <a:schemeClr val="tx1"/>
                          </a:solidFill>
                          <a:effectLst/>
                        </a:rPr>
                        <a:t>WW</a:t>
                      </a:r>
                      <a:endParaRPr lang="en-US" sz="2300" dirty="0">
                        <a:solidFill>
                          <a:schemeClr val="tx1"/>
                        </a:solidFill>
                        <a:effectLst/>
                      </a:endParaRPr>
                    </a:p>
                    <a:p>
                      <a:pPr marL="0" marR="0">
                        <a:spcBef>
                          <a:spcPts val="0"/>
                        </a:spcBef>
                        <a:spcAft>
                          <a:spcPts val="0"/>
                        </a:spcAft>
                      </a:pPr>
                      <a:r>
                        <a:rPr lang="en-US" sz="2300" b="0" dirty="0">
                          <a:solidFill>
                            <a:schemeClr val="tx1"/>
                          </a:solidFill>
                          <a:effectLst/>
                        </a:rPr>
                        <a:t>Checkered = </a:t>
                      </a:r>
                      <a:r>
                        <a:rPr lang="en-US" sz="2300" u="sng" dirty="0">
                          <a:solidFill>
                            <a:schemeClr val="tx1"/>
                          </a:solidFill>
                          <a:effectLst/>
                        </a:rPr>
                        <a:t>BW</a:t>
                      </a:r>
                      <a:endParaRPr lang="en-US" sz="2300" dirty="0">
                        <a:solidFill>
                          <a:schemeClr val="tx1"/>
                        </a:solidFill>
                        <a:effectLst/>
                      </a:endParaRPr>
                    </a:p>
                    <a:p>
                      <a:pPr marL="0" marR="0">
                        <a:spcBef>
                          <a:spcPts val="0"/>
                        </a:spcBef>
                        <a:spcAft>
                          <a:spcPts val="0"/>
                        </a:spcAft>
                      </a:pPr>
                      <a:r>
                        <a:rPr lang="en-US" sz="2300" dirty="0">
                          <a:solidFill>
                            <a:schemeClr val="tx1"/>
                          </a:solidFill>
                          <a:effectLst/>
                        </a:rPr>
                        <a:t> </a:t>
                      </a:r>
                      <a:endParaRPr lang="en-US" sz="2300" dirty="0">
                        <a:solidFill>
                          <a:schemeClr val="tx1"/>
                        </a:solidFill>
                        <a:effectLst/>
                        <a:latin typeface="Times New Roman"/>
                        <a:ea typeface="Times New Roman"/>
                      </a:endParaRPr>
                    </a:p>
                  </a:txBody>
                  <a:tcPr marL="68580" marR="68580" marT="0" marB="0" anchor="ctr">
                    <a:solidFill>
                      <a:schemeClr val="bg2">
                        <a:lumMod val="90000"/>
                      </a:schemeClr>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0" y="2590800"/>
            <a:ext cx="2057400" cy="446276"/>
          </a:xfrm>
          <a:prstGeom prst="rect">
            <a:avLst/>
          </a:prstGeom>
          <a:noFill/>
        </p:spPr>
        <p:txBody>
          <a:bodyPr wrap="square" rtlCol="0">
            <a:spAutoFit/>
          </a:bodyPr>
          <a:lstStyle/>
          <a:p>
            <a:r>
              <a:rPr lang="en-US" sz="2300" b="1" dirty="0" err="1" smtClean="0">
                <a:solidFill>
                  <a:schemeClr val="bg2"/>
                </a:solidFill>
              </a:rPr>
              <a:t>Codominance</a:t>
            </a:r>
            <a:endParaRPr lang="en-US" sz="2300" b="1" dirty="0">
              <a:solidFill>
                <a:schemeClr val="bg2"/>
              </a:solidFill>
            </a:endParaRPr>
          </a:p>
        </p:txBody>
      </p:sp>
    </p:spTree>
    <p:extLst>
      <p:ext uri="{BB962C8B-B14F-4D97-AF65-F5344CB8AC3E}">
        <p14:creationId xmlns:p14="http://schemas.microsoft.com/office/powerpoint/2010/main" val="2537791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pPr algn="ctr"/>
            <a:r>
              <a:rPr lang="en-US" dirty="0" smtClean="0"/>
              <a:t>3.Multiple alleles</a:t>
            </a:r>
            <a:endParaRPr lang="en-US" dirty="0"/>
          </a:p>
        </p:txBody>
      </p:sp>
      <p:sp>
        <p:nvSpPr>
          <p:cNvPr id="3" name="Content Placeholder 2"/>
          <p:cNvSpPr>
            <a:spLocks noGrp="1"/>
          </p:cNvSpPr>
          <p:nvPr>
            <p:ph idx="1"/>
          </p:nvPr>
        </p:nvSpPr>
        <p:spPr>
          <a:xfrm>
            <a:off x="457200" y="1143000"/>
            <a:ext cx="7543800" cy="5312736"/>
          </a:xfrm>
        </p:spPr>
        <p:txBody>
          <a:bodyPr>
            <a:normAutofit lnSpcReduction="10000"/>
          </a:bodyPr>
          <a:lstStyle/>
          <a:p>
            <a:pPr lvl="0"/>
            <a:r>
              <a:rPr lang="en-US" i="1" dirty="0" smtClean="0"/>
              <a:t>Definition:</a:t>
            </a:r>
            <a:endParaRPr lang="en-US" sz="3600" dirty="0" smtClean="0"/>
          </a:p>
          <a:p>
            <a:pPr lvl="1"/>
            <a:r>
              <a:rPr lang="en-US" sz="4400" b="1" dirty="0" smtClean="0">
                <a:solidFill>
                  <a:schemeClr val="tx1"/>
                </a:solidFill>
              </a:rPr>
              <a:t>More than </a:t>
            </a:r>
            <a:r>
              <a:rPr lang="en-US" sz="4400" b="1" u="sng" dirty="0" smtClean="0">
                <a:solidFill>
                  <a:schemeClr val="tx1"/>
                </a:solidFill>
              </a:rPr>
              <a:t>2 alleles</a:t>
            </a:r>
            <a:r>
              <a:rPr lang="en-US" sz="4400" dirty="0" smtClean="0">
                <a:solidFill>
                  <a:schemeClr val="tx1"/>
                </a:solidFill>
              </a:rPr>
              <a:t> for a single gene can control a trait. </a:t>
            </a:r>
          </a:p>
          <a:p>
            <a:pPr lvl="0"/>
            <a:r>
              <a:rPr lang="en-US" sz="4300" dirty="0" smtClean="0"/>
              <a:t>Multiple alleles must be studies by looking at the entire population of species. </a:t>
            </a:r>
          </a:p>
          <a:p>
            <a:endParaRPr lang="en-US" dirty="0"/>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7620000" cy="5312736"/>
          </a:xfrm>
        </p:spPr>
        <p:txBody>
          <a:bodyPr/>
          <a:lstStyle/>
          <a:p>
            <a:pPr lvl="0"/>
            <a:r>
              <a:rPr lang="en-US" dirty="0" smtClean="0"/>
              <a:t>Each individual carries only 2 alleles for any gene (one on each homologous chromosome). </a:t>
            </a:r>
          </a:p>
          <a:p>
            <a:pPr lvl="0">
              <a:buNone/>
            </a:pPr>
            <a:endParaRPr lang="en-US" sz="1200" dirty="0" smtClean="0"/>
          </a:p>
          <a:p>
            <a:pPr lvl="1"/>
            <a:r>
              <a:rPr lang="en-US" sz="4000" dirty="0" smtClean="0">
                <a:solidFill>
                  <a:schemeClr val="tx1"/>
                </a:solidFill>
              </a:rPr>
              <a:t>In this form of inheritance, a trait can have 1 gene, but </a:t>
            </a:r>
            <a:r>
              <a:rPr lang="en-US" sz="4000" b="1" u="sng" dirty="0" smtClean="0">
                <a:solidFill>
                  <a:schemeClr val="tx1"/>
                </a:solidFill>
              </a:rPr>
              <a:t>100 alleles</a:t>
            </a:r>
            <a:r>
              <a:rPr lang="en-US" sz="4000" dirty="0" smtClean="0">
                <a:solidFill>
                  <a:schemeClr val="tx1"/>
                </a:solidFill>
              </a:rPr>
              <a:t> for that gene.</a:t>
            </a:r>
          </a:p>
          <a:p>
            <a:pPr>
              <a:buNone/>
            </a:pPr>
            <a:endParaRPr lang="en-US" dirty="0"/>
          </a:p>
        </p:txBody>
      </p:sp>
      <p:sp>
        <p:nvSpPr>
          <p:cNvPr id="4" name="Title 1"/>
          <p:cNvSpPr>
            <a:spLocks noGrp="1"/>
          </p:cNvSpPr>
          <p:nvPr>
            <p:ph type="title"/>
          </p:nvPr>
        </p:nvSpPr>
        <p:spPr>
          <a:xfrm>
            <a:off x="457200" y="-228600"/>
            <a:ext cx="7239000" cy="1143000"/>
          </a:xfrm>
        </p:spPr>
        <p:txBody>
          <a:bodyPr/>
          <a:lstStyle/>
          <a:p>
            <a:pPr algn="ctr"/>
            <a:r>
              <a:rPr lang="en-US" dirty="0" smtClean="0"/>
              <a:t>Multiple alleles</a:t>
            </a:r>
            <a:endParaRPr lang="en-US" dirty="0"/>
          </a:p>
        </p:txBody>
      </p:sp>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541336"/>
          </a:xfrm>
        </p:spPr>
        <p:txBody>
          <a:bodyPr/>
          <a:lstStyle/>
          <a:p>
            <a:pPr lvl="0"/>
            <a:r>
              <a:rPr lang="en-US" dirty="0" smtClean="0"/>
              <a:t>Ex: The human blood group can be any combination of A, B,</a:t>
            </a:r>
          </a:p>
          <a:p>
            <a:pPr lvl="0">
              <a:buNone/>
            </a:pPr>
            <a:r>
              <a:rPr lang="en-US" dirty="0" smtClean="0"/>
              <a:t>  and O</a:t>
            </a:r>
            <a:endParaRPr lang="en-US" sz="3600" dirty="0" smtClean="0"/>
          </a:p>
          <a:p>
            <a:endParaRPr lang="en-US" dirty="0"/>
          </a:p>
        </p:txBody>
      </p:sp>
      <p:pic>
        <p:nvPicPr>
          <p:cNvPr id="30722" name="Picture 2" descr="http://img.tfd.com/dict/5F/66A26-blood-group.gif"/>
          <p:cNvPicPr>
            <a:picLocks noChangeAspect="1" noChangeArrowheads="1"/>
          </p:cNvPicPr>
          <p:nvPr/>
        </p:nvPicPr>
        <p:blipFill>
          <a:blip r:embed="rId2" r:link="rId3" cstate="print"/>
          <a:srcRect/>
          <a:stretch>
            <a:fillRect/>
          </a:stretch>
        </p:blipFill>
        <p:spPr bwMode="auto">
          <a:xfrm>
            <a:off x="5638800" y="3124200"/>
            <a:ext cx="2209800" cy="3207773"/>
          </a:xfrm>
          <a:prstGeom prst="rect">
            <a:avLst/>
          </a:prstGeom>
          <a:noFill/>
          <a:ln w="9525">
            <a:noFill/>
            <a:miter lim="800000"/>
            <a:headEnd/>
            <a:tailEnd/>
          </a:ln>
        </p:spPr>
      </p:pic>
      <p:sp>
        <p:nvSpPr>
          <p:cNvPr id="4" name="Title 1"/>
          <p:cNvSpPr>
            <a:spLocks noGrp="1"/>
          </p:cNvSpPr>
          <p:nvPr>
            <p:ph type="title"/>
          </p:nvPr>
        </p:nvSpPr>
        <p:spPr>
          <a:xfrm>
            <a:off x="457200" y="-228600"/>
            <a:ext cx="7239000" cy="1143000"/>
          </a:xfrm>
        </p:spPr>
        <p:txBody>
          <a:bodyPr/>
          <a:lstStyle/>
          <a:p>
            <a:pPr algn="ctr"/>
            <a:r>
              <a:rPr lang="en-US" dirty="0" smtClean="0"/>
              <a:t>Multiple alleles</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 calcmode="lin" valueType="num">
                                      <p:cBhvr>
                                        <p:cTn id="9" dur="500" fill="hold"/>
                                        <p:tgtEl>
                                          <p:spTgt spid="30722"/>
                                        </p:tgtEl>
                                        <p:attrNameLst>
                                          <p:attrName>style.rotation</p:attrName>
                                        </p:attrNameLst>
                                      </p:cBhvr>
                                      <p:tavLst>
                                        <p:tav tm="0">
                                          <p:val>
                                            <p:fltVal val="360"/>
                                          </p:val>
                                        </p:tav>
                                        <p:tav tm="100000">
                                          <p:val>
                                            <p:fltVal val="0"/>
                                          </p:val>
                                        </p:tav>
                                      </p:tavLst>
                                    </p:anim>
                                    <p:animEffect transition="in" filter="fad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388936"/>
          </a:xfrm>
        </p:spPr>
        <p:txBody>
          <a:bodyPr/>
          <a:lstStyle/>
          <a:p>
            <a:pPr lvl="1"/>
            <a:r>
              <a:rPr lang="en-US" sz="4000" dirty="0" smtClean="0">
                <a:solidFill>
                  <a:schemeClr val="tx1"/>
                </a:solidFill>
              </a:rPr>
              <a:t>The alleles are </a:t>
            </a:r>
            <a:r>
              <a:rPr lang="en-US" sz="4000" b="1" dirty="0" smtClean="0">
                <a:solidFill>
                  <a:schemeClr val="tx1"/>
                </a:solidFill>
              </a:rPr>
              <a:t>I</a:t>
            </a:r>
            <a:r>
              <a:rPr lang="en-US" sz="4000" b="1" baseline="30000" dirty="0" smtClean="0">
                <a:solidFill>
                  <a:schemeClr val="tx1"/>
                </a:solidFill>
              </a:rPr>
              <a:t>A</a:t>
            </a:r>
            <a:r>
              <a:rPr lang="en-US" sz="4000" dirty="0" smtClean="0">
                <a:solidFill>
                  <a:schemeClr val="tx1"/>
                </a:solidFill>
              </a:rPr>
              <a:t>, </a:t>
            </a:r>
            <a:r>
              <a:rPr lang="en-US" sz="4000" b="1" dirty="0" smtClean="0">
                <a:solidFill>
                  <a:schemeClr val="tx1"/>
                </a:solidFill>
              </a:rPr>
              <a:t>I</a:t>
            </a:r>
            <a:r>
              <a:rPr lang="en-US" sz="4000" b="1" baseline="30000" dirty="0" smtClean="0">
                <a:solidFill>
                  <a:schemeClr val="tx1"/>
                </a:solidFill>
              </a:rPr>
              <a:t>B</a:t>
            </a:r>
            <a:r>
              <a:rPr lang="en-US" sz="4000" dirty="0" smtClean="0">
                <a:solidFill>
                  <a:schemeClr val="tx1"/>
                </a:solidFill>
              </a:rPr>
              <a:t>, and </a:t>
            </a:r>
            <a:r>
              <a:rPr lang="en-US" sz="4000" b="1" dirty="0" err="1" smtClean="0">
                <a:solidFill>
                  <a:schemeClr val="tx1"/>
                </a:solidFill>
              </a:rPr>
              <a:t>i</a:t>
            </a:r>
            <a:endParaRPr lang="en-US" sz="4000" dirty="0" smtClean="0">
              <a:solidFill>
                <a:schemeClr val="tx1"/>
              </a:solidFill>
            </a:endParaRPr>
          </a:p>
          <a:p>
            <a:pPr lvl="2"/>
            <a:endParaRPr lang="en-US" sz="1200" dirty="0" smtClean="0"/>
          </a:p>
          <a:p>
            <a:pPr lvl="2"/>
            <a:r>
              <a:rPr lang="en-US" sz="4000" dirty="0" smtClean="0"/>
              <a:t>Alleles</a:t>
            </a:r>
            <a:r>
              <a:rPr lang="en-US" sz="4000" b="1" dirty="0" smtClean="0"/>
              <a:t> </a:t>
            </a:r>
            <a:r>
              <a:rPr lang="en-US" sz="4000" b="1" u="sng" dirty="0" smtClean="0"/>
              <a:t>A</a:t>
            </a:r>
            <a:r>
              <a:rPr lang="en-US" sz="4000" b="1" dirty="0" smtClean="0"/>
              <a:t> </a:t>
            </a:r>
            <a:r>
              <a:rPr lang="en-US" sz="4000" dirty="0" smtClean="0"/>
              <a:t>and</a:t>
            </a:r>
            <a:r>
              <a:rPr lang="en-US" sz="4000" b="1" dirty="0" smtClean="0"/>
              <a:t> </a:t>
            </a:r>
            <a:r>
              <a:rPr lang="en-US" sz="4000" b="1" u="sng" dirty="0" smtClean="0"/>
              <a:t>B</a:t>
            </a:r>
            <a:r>
              <a:rPr lang="en-US" sz="4000" b="1" dirty="0" smtClean="0"/>
              <a:t> </a:t>
            </a:r>
            <a:r>
              <a:rPr lang="en-US" sz="4000" dirty="0" smtClean="0"/>
              <a:t>are</a:t>
            </a:r>
            <a:r>
              <a:rPr lang="en-US" sz="4000" b="1" dirty="0" smtClean="0"/>
              <a:t> </a:t>
            </a:r>
            <a:r>
              <a:rPr lang="en-US" sz="4000" b="1" u="sng" dirty="0" smtClean="0"/>
              <a:t>CODOMINANT</a:t>
            </a:r>
            <a:endParaRPr lang="en-US" sz="4000" dirty="0" smtClean="0"/>
          </a:p>
          <a:p>
            <a:pPr lvl="2"/>
            <a:endParaRPr lang="en-US" sz="4000" dirty="0" smtClean="0"/>
          </a:p>
          <a:p>
            <a:pPr lvl="2"/>
            <a:r>
              <a:rPr lang="en-US" sz="4000" dirty="0" smtClean="0"/>
              <a:t>Alleles</a:t>
            </a:r>
            <a:r>
              <a:rPr lang="en-US" sz="4000" b="1" dirty="0" smtClean="0"/>
              <a:t> </a:t>
            </a:r>
            <a:r>
              <a:rPr lang="en-US" sz="4000" b="1" u="sng" dirty="0" smtClean="0"/>
              <a:t> </a:t>
            </a:r>
            <a:r>
              <a:rPr lang="en-US" sz="4000" b="1" u="sng" dirty="0" err="1" smtClean="0"/>
              <a:t>i</a:t>
            </a:r>
            <a:r>
              <a:rPr lang="en-US" sz="4000" b="1" u="sng" dirty="0" smtClean="0"/>
              <a:t> </a:t>
            </a:r>
            <a:r>
              <a:rPr lang="en-US" sz="4000" dirty="0" smtClean="0"/>
              <a:t>(“O”) is</a:t>
            </a:r>
            <a:r>
              <a:rPr lang="en-US" sz="4000" b="1" dirty="0" smtClean="0"/>
              <a:t> </a:t>
            </a:r>
            <a:r>
              <a:rPr lang="en-US" sz="4000" b="1" u="sng" cap="all" dirty="0" smtClean="0"/>
              <a:t>recessive</a:t>
            </a:r>
            <a:endParaRPr lang="en-US" sz="4000" dirty="0" smtClean="0"/>
          </a:p>
          <a:p>
            <a:endParaRPr lang="en-US" dirty="0"/>
          </a:p>
        </p:txBody>
      </p:sp>
      <p:pic>
        <p:nvPicPr>
          <p:cNvPr id="4" name="Picture 2" descr="http://img.tfd.com/dict/5F/66A26-blood-group.gif"/>
          <p:cNvPicPr>
            <a:picLocks noChangeAspect="1" noChangeArrowheads="1"/>
          </p:cNvPicPr>
          <p:nvPr/>
        </p:nvPicPr>
        <p:blipFill>
          <a:blip r:embed="rId2" r:link="rId3" cstate="print"/>
          <a:srcRect/>
          <a:stretch>
            <a:fillRect/>
          </a:stretch>
        </p:blipFill>
        <p:spPr bwMode="auto">
          <a:xfrm>
            <a:off x="6324600" y="3429000"/>
            <a:ext cx="1722437" cy="2500311"/>
          </a:xfrm>
          <a:prstGeom prst="rect">
            <a:avLst/>
          </a:prstGeom>
          <a:noFill/>
          <a:ln w="9525">
            <a:noFill/>
            <a:miter lim="800000"/>
            <a:headEnd/>
            <a:tailEnd/>
          </a:ln>
        </p:spPr>
      </p:pic>
      <p:sp>
        <p:nvSpPr>
          <p:cNvPr id="5" name="Title 1"/>
          <p:cNvSpPr>
            <a:spLocks noGrp="1"/>
          </p:cNvSpPr>
          <p:nvPr>
            <p:ph type="title"/>
          </p:nvPr>
        </p:nvSpPr>
        <p:spPr>
          <a:xfrm>
            <a:off x="457200" y="-228600"/>
            <a:ext cx="7239000" cy="1143000"/>
          </a:xfrm>
        </p:spPr>
        <p:txBody>
          <a:bodyPr/>
          <a:lstStyle/>
          <a:p>
            <a:pPr algn="ctr"/>
            <a:r>
              <a:rPr lang="en-US" dirty="0" smtClean="0"/>
              <a:t>Multiple alleles</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0" y="0"/>
            <a:ext cx="8305800" cy="6455736"/>
          </a:xfrm>
        </p:spPr>
        <p:txBody>
          <a:bodyPr/>
          <a:lstStyle/>
          <a:p>
            <a:pPr lvl="0"/>
            <a:r>
              <a:rPr lang="en-US" sz="3200" i="1" dirty="0" smtClean="0"/>
              <a:t>Notation:</a:t>
            </a:r>
            <a:endParaRPr lang="en-US" sz="3200" dirty="0" smtClean="0"/>
          </a:p>
          <a:p>
            <a:pPr lvl="1"/>
            <a:r>
              <a:rPr lang="en-US" sz="3000" dirty="0" smtClean="0">
                <a:solidFill>
                  <a:schemeClr val="tx1"/>
                </a:solidFill>
              </a:rPr>
              <a:t>The possible genotypes/phenotypes:</a:t>
            </a:r>
          </a:p>
          <a:p>
            <a:pPr lvl="1">
              <a:buNone/>
            </a:pPr>
            <a:endParaRPr lang="en-US" sz="2400" dirty="0" smtClean="0"/>
          </a:p>
          <a:p>
            <a:pPr>
              <a:buNone/>
            </a:pPr>
            <a:endParaRPr lang="en-US" dirty="0"/>
          </a:p>
        </p:txBody>
      </p:sp>
      <p:graphicFrame>
        <p:nvGraphicFramePr>
          <p:cNvPr id="15" name="Table 14"/>
          <p:cNvGraphicFramePr>
            <a:graphicFrameLocks noGrp="1"/>
          </p:cNvGraphicFramePr>
          <p:nvPr/>
        </p:nvGraphicFramePr>
        <p:xfrm>
          <a:off x="-1" y="1143002"/>
          <a:ext cx="8610602" cy="5714997"/>
        </p:xfrm>
        <a:graphic>
          <a:graphicData uri="http://schemas.openxmlformats.org/drawingml/2006/table">
            <a:tbl>
              <a:tblPr>
                <a:tableStyleId>{69CF1AB2-1976-4502-BF36-3FF5EA218861}</a:tableStyleId>
              </a:tblPr>
              <a:tblGrid>
                <a:gridCol w="3810001">
                  <a:extLst>
                    <a:ext uri="{9D8B030D-6E8A-4147-A177-3AD203B41FA5}">
                      <a16:colId xmlns:a16="http://schemas.microsoft.com/office/drawing/2014/main" val="20000"/>
                    </a:ext>
                  </a:extLst>
                </a:gridCol>
                <a:gridCol w="1907375">
                  <a:extLst>
                    <a:ext uri="{9D8B030D-6E8A-4147-A177-3AD203B41FA5}">
                      <a16:colId xmlns:a16="http://schemas.microsoft.com/office/drawing/2014/main" val="20001"/>
                    </a:ext>
                  </a:extLst>
                </a:gridCol>
                <a:gridCol w="2893226">
                  <a:extLst>
                    <a:ext uri="{9D8B030D-6E8A-4147-A177-3AD203B41FA5}">
                      <a16:colId xmlns:a16="http://schemas.microsoft.com/office/drawing/2014/main" val="20002"/>
                    </a:ext>
                  </a:extLst>
                </a:gridCol>
              </a:tblGrid>
              <a:tr h="503681">
                <a:tc gridSpan="2">
                  <a:txBody>
                    <a:bodyPr/>
                    <a:lstStyle/>
                    <a:p>
                      <a:pPr marL="0" marR="0" algn="ctr">
                        <a:spcBef>
                          <a:spcPts val="0"/>
                        </a:spcBef>
                        <a:spcAft>
                          <a:spcPts val="0"/>
                        </a:spcAft>
                      </a:pPr>
                      <a:r>
                        <a:rPr lang="en-US" sz="2400" b="1" u="sng" dirty="0"/>
                        <a:t>GENOTYPES</a:t>
                      </a:r>
                      <a:endParaRPr lang="en-US" sz="2400" b="1" dirty="0">
                        <a:latin typeface="Times New Roman"/>
                        <a:ea typeface="Times New Roman"/>
                      </a:endParaRPr>
                    </a:p>
                  </a:txBody>
                  <a:tcPr marL="68580" marR="68580" marT="0" marB="0">
                    <a:solidFill>
                      <a:schemeClr val="bg2">
                        <a:lumMod val="75000"/>
                      </a:schemeClr>
                    </a:solidFill>
                  </a:tcPr>
                </a:tc>
                <a:tc hMerge="1">
                  <a:txBody>
                    <a:bodyPr/>
                    <a:lstStyle/>
                    <a:p>
                      <a:pPr marL="0" marR="0" algn="ctr">
                        <a:spcBef>
                          <a:spcPts val="0"/>
                        </a:spcBef>
                        <a:spcAft>
                          <a:spcPts val="0"/>
                        </a:spcAft>
                      </a:pPr>
                      <a:endParaRPr lang="en-US" sz="2400" b="1"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2400" b="1" u="sng" dirty="0"/>
                        <a:t>PHENOTYPES</a:t>
                      </a:r>
                      <a:endParaRPr lang="en-US" sz="2400" b="1" dirty="0">
                        <a:latin typeface="Times New Roman"/>
                        <a:ea typeface="Times New Roman"/>
                      </a:endParaRPr>
                    </a:p>
                  </a:txBody>
                  <a:tcPr marL="68580" marR="68580" marT="0" marB="0"/>
                </a:tc>
                <a:extLst>
                  <a:ext uri="{0D108BD9-81ED-4DB2-BD59-A6C34878D82A}">
                    <a16:rowId xmlns:a16="http://schemas.microsoft.com/office/drawing/2014/main" val="10000"/>
                  </a:ext>
                </a:extLst>
              </a:tr>
              <a:tr h="831099">
                <a:tc>
                  <a:txBody>
                    <a:bodyPr/>
                    <a:lstStyle/>
                    <a:p>
                      <a:pPr marL="0" marR="0" algn="ctr">
                        <a:spcBef>
                          <a:spcPts val="0"/>
                        </a:spcBef>
                        <a:spcAft>
                          <a:spcPts val="0"/>
                        </a:spcAft>
                      </a:pPr>
                      <a:r>
                        <a:rPr lang="en-US" sz="2800" b="1" dirty="0">
                          <a:latin typeface="Comic Sans MS"/>
                          <a:ea typeface="Times New Roman"/>
                          <a:cs typeface="Times New Roman"/>
                        </a:rPr>
                        <a:t>Homozygous type A</a:t>
                      </a:r>
                      <a:endParaRPr lang="en-US" sz="2800" dirty="0">
                        <a:latin typeface="Times New Roman"/>
                        <a:ea typeface="Times New Roman"/>
                        <a:cs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4400" b="1" dirty="0">
                          <a:latin typeface="Comic Sans MS" pitchFamily="66" charset="0"/>
                        </a:rPr>
                        <a:t>I</a:t>
                      </a:r>
                      <a:r>
                        <a:rPr lang="en-US" sz="4400" b="1" baseline="30000" dirty="0">
                          <a:latin typeface="Comic Sans MS" pitchFamily="66" charset="0"/>
                        </a:rPr>
                        <a:t>A</a:t>
                      </a:r>
                      <a:r>
                        <a:rPr lang="en-US" sz="4400" b="1" dirty="0">
                          <a:latin typeface="Comic Sans MS" pitchFamily="66" charset="0"/>
                        </a:rPr>
                        <a:t>I</a:t>
                      </a:r>
                      <a:r>
                        <a:rPr lang="en-US" sz="4400" b="1" baseline="30000" dirty="0">
                          <a:latin typeface="Comic Sans MS" pitchFamily="66" charset="0"/>
                        </a:rPr>
                        <a:t>A</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A</a:t>
                      </a:r>
                      <a:r>
                        <a:rPr lang="en-US" sz="3200" dirty="0"/>
                        <a:t> blood</a:t>
                      </a:r>
                      <a:endParaRPr lang="en-US" sz="3200" dirty="0">
                        <a:latin typeface="Times New Roman"/>
                        <a:ea typeface="Times New Roman"/>
                      </a:endParaRPr>
                    </a:p>
                  </a:txBody>
                  <a:tcPr marL="68580" marR="68580" marT="0" marB="0"/>
                </a:tc>
                <a:extLst>
                  <a:ext uri="{0D108BD9-81ED-4DB2-BD59-A6C34878D82A}">
                    <a16:rowId xmlns:a16="http://schemas.microsoft.com/office/drawing/2014/main" val="10001"/>
                  </a:ext>
                </a:extLst>
              </a:tr>
              <a:tr h="831099">
                <a:tc>
                  <a:txBody>
                    <a:bodyPr/>
                    <a:lstStyle/>
                    <a:p>
                      <a:pPr marL="0" marR="0" algn="ctr">
                        <a:spcBef>
                          <a:spcPts val="0"/>
                        </a:spcBef>
                        <a:spcAft>
                          <a:spcPts val="0"/>
                        </a:spcAft>
                      </a:pPr>
                      <a:r>
                        <a:rPr lang="en-US" sz="2800" b="1" dirty="0">
                          <a:latin typeface="Comic Sans MS"/>
                          <a:ea typeface="Times New Roman"/>
                          <a:cs typeface="Times New Roman"/>
                        </a:rPr>
                        <a:t>Heterozygous type A</a:t>
                      </a:r>
                      <a:endParaRPr lang="en-US" sz="2800" dirty="0">
                        <a:latin typeface="Times New Roman"/>
                        <a:ea typeface="Times New Roman"/>
                        <a:cs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4400" b="1" dirty="0" err="1">
                          <a:latin typeface="Comic Sans MS" pitchFamily="66" charset="0"/>
                        </a:rPr>
                        <a:t>I</a:t>
                      </a:r>
                      <a:r>
                        <a:rPr lang="en-US" sz="4400" b="1" baseline="30000" dirty="0" err="1">
                          <a:latin typeface="Comic Sans MS" pitchFamily="66" charset="0"/>
                        </a:rPr>
                        <a:t>A</a:t>
                      </a:r>
                      <a:r>
                        <a:rPr lang="en-US" sz="4400" b="1" dirty="0" err="1">
                          <a:latin typeface="Comic Sans MS" pitchFamily="66" charset="0"/>
                        </a:rPr>
                        <a:t>i</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A</a:t>
                      </a:r>
                      <a:r>
                        <a:rPr lang="en-US" sz="3200" dirty="0"/>
                        <a:t> blood</a:t>
                      </a:r>
                      <a:endParaRPr lang="en-US" sz="3200" dirty="0">
                        <a:latin typeface="Times New Roman"/>
                        <a:ea typeface="Times New Roman"/>
                      </a:endParaRPr>
                    </a:p>
                  </a:txBody>
                  <a:tcPr marL="68580" marR="68580" marT="0" marB="0"/>
                </a:tc>
                <a:extLst>
                  <a:ext uri="{0D108BD9-81ED-4DB2-BD59-A6C34878D82A}">
                    <a16:rowId xmlns:a16="http://schemas.microsoft.com/office/drawing/2014/main" val="10002"/>
                  </a:ext>
                </a:extLst>
              </a:tr>
              <a:tr h="831099">
                <a:tc>
                  <a:txBody>
                    <a:bodyPr/>
                    <a:lstStyle/>
                    <a:p>
                      <a:pPr marL="0" marR="0" algn="ctr">
                        <a:spcBef>
                          <a:spcPts val="0"/>
                        </a:spcBef>
                        <a:spcAft>
                          <a:spcPts val="0"/>
                        </a:spcAft>
                      </a:pPr>
                      <a:r>
                        <a:rPr lang="en-US" sz="2800" b="1" dirty="0">
                          <a:latin typeface="Comic Sans MS"/>
                          <a:ea typeface="Times New Roman"/>
                          <a:cs typeface="Times New Roman"/>
                        </a:rPr>
                        <a:t>Homozygous type B</a:t>
                      </a:r>
                      <a:endParaRPr lang="en-US" sz="2800" dirty="0">
                        <a:latin typeface="Times New Roman"/>
                        <a:ea typeface="Times New Roman"/>
                        <a:cs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4400" b="1" dirty="0">
                          <a:latin typeface="Comic Sans MS" pitchFamily="66" charset="0"/>
                        </a:rPr>
                        <a:t>I</a:t>
                      </a:r>
                      <a:r>
                        <a:rPr lang="en-US" sz="4400" b="1" baseline="30000" dirty="0">
                          <a:latin typeface="Comic Sans MS" pitchFamily="66" charset="0"/>
                        </a:rPr>
                        <a:t>B</a:t>
                      </a:r>
                      <a:r>
                        <a:rPr lang="en-US" sz="4400" b="1" dirty="0">
                          <a:latin typeface="Comic Sans MS" pitchFamily="66" charset="0"/>
                        </a:rPr>
                        <a:t>I</a:t>
                      </a:r>
                      <a:r>
                        <a:rPr lang="en-US" sz="4400" b="1" baseline="30000" dirty="0">
                          <a:latin typeface="Comic Sans MS" pitchFamily="66" charset="0"/>
                        </a:rPr>
                        <a:t>B</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B</a:t>
                      </a:r>
                      <a:r>
                        <a:rPr lang="en-US" sz="3200" b="1" dirty="0"/>
                        <a:t> </a:t>
                      </a:r>
                      <a:r>
                        <a:rPr lang="en-US" sz="3200" dirty="0"/>
                        <a:t>blood</a:t>
                      </a:r>
                      <a:endParaRPr lang="en-US" sz="3200" dirty="0">
                        <a:latin typeface="Times New Roman"/>
                        <a:ea typeface="Times New Roman"/>
                      </a:endParaRPr>
                    </a:p>
                  </a:txBody>
                  <a:tcPr marL="68580" marR="68580" marT="0" marB="0"/>
                </a:tc>
                <a:extLst>
                  <a:ext uri="{0D108BD9-81ED-4DB2-BD59-A6C34878D82A}">
                    <a16:rowId xmlns:a16="http://schemas.microsoft.com/office/drawing/2014/main" val="10003"/>
                  </a:ext>
                </a:extLst>
              </a:tr>
              <a:tr h="831099">
                <a:tc>
                  <a:txBody>
                    <a:bodyPr/>
                    <a:lstStyle/>
                    <a:p>
                      <a:pPr marL="0" marR="0" algn="ctr">
                        <a:spcBef>
                          <a:spcPts val="0"/>
                        </a:spcBef>
                        <a:spcAft>
                          <a:spcPts val="0"/>
                        </a:spcAft>
                      </a:pPr>
                      <a:r>
                        <a:rPr lang="en-US" sz="2800" b="1" dirty="0">
                          <a:latin typeface="Comic Sans MS"/>
                          <a:ea typeface="Times New Roman"/>
                          <a:cs typeface="Times New Roman"/>
                        </a:rPr>
                        <a:t>Heterozygous type B</a:t>
                      </a:r>
                      <a:endParaRPr lang="en-US" sz="2800" dirty="0">
                        <a:latin typeface="Times New Roman"/>
                        <a:ea typeface="Times New Roman"/>
                        <a:cs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4400" b="1" dirty="0" err="1">
                          <a:latin typeface="Comic Sans MS" pitchFamily="66" charset="0"/>
                        </a:rPr>
                        <a:t>I</a:t>
                      </a:r>
                      <a:r>
                        <a:rPr lang="en-US" sz="4400" b="1" baseline="30000" dirty="0" err="1">
                          <a:latin typeface="Comic Sans MS" pitchFamily="66" charset="0"/>
                        </a:rPr>
                        <a:t>B</a:t>
                      </a:r>
                      <a:r>
                        <a:rPr lang="en-US" sz="4400" b="1" dirty="0" err="1">
                          <a:latin typeface="Comic Sans MS" pitchFamily="66" charset="0"/>
                        </a:rPr>
                        <a:t>i</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B</a:t>
                      </a:r>
                      <a:r>
                        <a:rPr lang="en-US" sz="3200" dirty="0"/>
                        <a:t> blood</a:t>
                      </a:r>
                      <a:endParaRPr lang="en-US" sz="3200" dirty="0">
                        <a:latin typeface="Times New Roman"/>
                        <a:ea typeface="Times New Roman"/>
                      </a:endParaRPr>
                    </a:p>
                  </a:txBody>
                  <a:tcPr marL="68580" marR="68580" marT="0" marB="0"/>
                </a:tc>
                <a:extLst>
                  <a:ext uri="{0D108BD9-81ED-4DB2-BD59-A6C34878D82A}">
                    <a16:rowId xmlns:a16="http://schemas.microsoft.com/office/drawing/2014/main" val="10004"/>
                  </a:ext>
                </a:extLst>
              </a:tr>
              <a:tr h="943460">
                <a:tc>
                  <a:txBody>
                    <a:bodyPr/>
                    <a:lstStyle/>
                    <a:p>
                      <a:pPr marL="0" marR="0" algn="ctr">
                        <a:spcBef>
                          <a:spcPts val="0"/>
                        </a:spcBef>
                        <a:spcAft>
                          <a:spcPts val="0"/>
                        </a:spcAft>
                      </a:pPr>
                      <a:r>
                        <a:rPr lang="en-US" sz="2800" b="1" dirty="0" err="1">
                          <a:latin typeface="Comic Sans MS"/>
                          <a:ea typeface="Times New Roman"/>
                          <a:cs typeface="Times New Roman"/>
                        </a:rPr>
                        <a:t>Codominant</a:t>
                      </a:r>
                      <a:r>
                        <a:rPr lang="en-US" sz="2800" b="1" dirty="0">
                          <a:latin typeface="Comic Sans MS"/>
                          <a:ea typeface="Times New Roman"/>
                          <a:cs typeface="Times New Roman"/>
                        </a:rPr>
                        <a:t> type AB</a:t>
                      </a:r>
                      <a:endParaRPr lang="en-US" sz="2800" dirty="0">
                        <a:latin typeface="Times New Roman"/>
                        <a:ea typeface="Times New Roman"/>
                        <a:cs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4400" b="1" dirty="0">
                          <a:latin typeface="Comic Sans MS" pitchFamily="66" charset="0"/>
                        </a:rPr>
                        <a:t>I</a:t>
                      </a:r>
                      <a:r>
                        <a:rPr lang="en-US" sz="4400" b="1" baseline="30000" dirty="0">
                          <a:latin typeface="Comic Sans MS" pitchFamily="66" charset="0"/>
                        </a:rPr>
                        <a:t>A</a:t>
                      </a:r>
                      <a:r>
                        <a:rPr lang="en-US" sz="4400" b="1" dirty="0">
                          <a:latin typeface="Comic Sans MS" pitchFamily="66" charset="0"/>
                        </a:rPr>
                        <a:t>I</a:t>
                      </a:r>
                      <a:r>
                        <a:rPr lang="en-US" sz="4400" b="1" baseline="30000" dirty="0">
                          <a:latin typeface="Comic Sans MS" pitchFamily="66" charset="0"/>
                        </a:rPr>
                        <a:t>B</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AB</a:t>
                      </a:r>
                      <a:r>
                        <a:rPr lang="en-US" sz="3200" dirty="0"/>
                        <a:t> blood</a:t>
                      </a:r>
                      <a:endParaRPr lang="en-US" sz="3200" dirty="0">
                        <a:latin typeface="Times New Roman"/>
                        <a:ea typeface="Times New Roman"/>
                      </a:endParaRPr>
                    </a:p>
                  </a:txBody>
                  <a:tcPr marL="68580" marR="68580" marT="0" marB="0"/>
                </a:tc>
                <a:extLst>
                  <a:ext uri="{0D108BD9-81ED-4DB2-BD59-A6C34878D82A}">
                    <a16:rowId xmlns:a16="http://schemas.microsoft.com/office/drawing/2014/main" val="10005"/>
                  </a:ext>
                </a:extLst>
              </a:tr>
              <a:tr h="943460">
                <a:tc>
                  <a:txBody>
                    <a:bodyPr/>
                    <a:lstStyle/>
                    <a:p>
                      <a:pPr marL="0" marR="0" algn="ctr">
                        <a:spcBef>
                          <a:spcPts val="0"/>
                        </a:spcBef>
                        <a:spcAft>
                          <a:spcPts val="0"/>
                        </a:spcAft>
                      </a:pPr>
                      <a:r>
                        <a:rPr lang="en-US" sz="2800" b="1" dirty="0">
                          <a:latin typeface="Comic Sans MS"/>
                          <a:ea typeface="Times New Roman"/>
                          <a:cs typeface="Times New Roman"/>
                        </a:rPr>
                        <a:t>Recessive type O</a:t>
                      </a:r>
                      <a:endParaRPr lang="en-US" sz="2800" dirty="0">
                        <a:latin typeface="Times New Roman"/>
                        <a:ea typeface="Times New Roman"/>
                        <a:cs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4400" b="1" dirty="0">
                          <a:latin typeface="Comic Sans MS" pitchFamily="66" charset="0"/>
                        </a:rPr>
                        <a:t>ii</a:t>
                      </a:r>
                      <a:endParaRPr lang="en-US" sz="4400" b="1" dirty="0">
                        <a:latin typeface="Comic Sans MS" pitchFamily="66" charset="0"/>
                        <a:ea typeface="Times New Roman"/>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3200" dirty="0"/>
                        <a:t>type </a:t>
                      </a:r>
                      <a:r>
                        <a:rPr lang="en-US" sz="3200" b="1" u="sng" dirty="0"/>
                        <a:t>O</a:t>
                      </a:r>
                      <a:r>
                        <a:rPr lang="en-US" sz="3200" dirty="0"/>
                        <a:t> blood</a:t>
                      </a:r>
                      <a:endParaRPr lang="en-US" sz="3200" dirty="0">
                        <a:latin typeface="Times New Roman"/>
                        <a:ea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31746" name="Picture 2" descr="http://img.tfd.com/dict/5F/66A26-blood-group.gif"/>
          <p:cNvPicPr>
            <a:picLocks noChangeAspect="1" noChangeArrowheads="1"/>
          </p:cNvPicPr>
          <p:nvPr/>
        </p:nvPicPr>
        <p:blipFill>
          <a:blip r:embed="rId2" r:link="rId3" cstate="print"/>
          <a:srcRect/>
          <a:stretch>
            <a:fillRect/>
          </a:stretch>
        </p:blipFill>
        <p:spPr bwMode="auto">
          <a:xfrm>
            <a:off x="8050106" y="0"/>
            <a:ext cx="1093894" cy="1587911"/>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770" decel="100000"/>
                                        <p:tgtEl>
                                          <p:spTgt spid="31746"/>
                                        </p:tgtEl>
                                      </p:cBhvr>
                                    </p:animEffect>
                                    <p:animScale>
                                      <p:cBhvr>
                                        <p:cTn id="8" dur="770" decel="100000"/>
                                        <p:tgtEl>
                                          <p:spTgt spid="31746"/>
                                        </p:tgtEl>
                                      </p:cBhvr>
                                      <p:from x="10000" y="10000"/>
                                      <p:to x="200000" y="450000"/>
                                    </p:animScale>
                                    <p:animScale>
                                      <p:cBhvr>
                                        <p:cTn id="9" dur="1230" accel="100000" fill="hold">
                                          <p:stCondLst>
                                            <p:cond delay="770"/>
                                          </p:stCondLst>
                                        </p:cTn>
                                        <p:tgtEl>
                                          <p:spTgt spid="31746"/>
                                        </p:tgtEl>
                                      </p:cBhvr>
                                      <p:from x="200000" y="450000"/>
                                      <p:to x="100000" y="100000"/>
                                    </p:animScale>
                                    <p:set>
                                      <p:cBhvr>
                                        <p:cTn id="10" dur="770" fill="hold"/>
                                        <p:tgtEl>
                                          <p:spTgt spid="31746"/>
                                        </p:tgtEl>
                                        <p:attrNameLst>
                                          <p:attrName>ppt_x</p:attrName>
                                        </p:attrNameLst>
                                      </p:cBhvr>
                                      <p:to>
                                        <p:strVal val="(0.5)"/>
                                      </p:to>
                                    </p:set>
                                    <p:anim from="(0.5)" to="(#ppt_x)" calcmode="lin" valueType="num">
                                      <p:cBhvr>
                                        <p:cTn id="11" dur="1230" accel="100000" fill="hold">
                                          <p:stCondLst>
                                            <p:cond delay="770"/>
                                          </p:stCondLst>
                                        </p:cTn>
                                        <p:tgtEl>
                                          <p:spTgt spid="31746"/>
                                        </p:tgtEl>
                                        <p:attrNameLst>
                                          <p:attrName>ppt_x</p:attrName>
                                        </p:attrNameLst>
                                      </p:cBhvr>
                                    </p:anim>
                                    <p:set>
                                      <p:cBhvr>
                                        <p:cTn id="12" dur="770" fill="hold"/>
                                        <p:tgtEl>
                                          <p:spTgt spid="31746"/>
                                        </p:tgtEl>
                                        <p:attrNameLst>
                                          <p:attrName>ppt_y</p:attrName>
                                        </p:attrNameLst>
                                      </p:cBhvr>
                                      <p:to>
                                        <p:strVal val="(#ppt_y+0.4)"/>
                                      </p:to>
                                    </p:set>
                                    <p:anim from="(#ppt_y+0.4)" to="(#ppt_y)" calcmode="lin" valueType="num">
                                      <p:cBhvr>
                                        <p:cTn id="13" dur="1230" accel="100000" fill="hold">
                                          <p:stCondLst>
                                            <p:cond delay="770"/>
                                          </p:stCondLst>
                                        </p:cTn>
                                        <p:tgtEl>
                                          <p:spTgt spid="317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239000" cy="5312736"/>
          </a:xfrm>
        </p:spPr>
        <p:txBody>
          <a:bodyPr/>
          <a:lstStyle/>
          <a:p>
            <a:pPr marL="274320" lvl="1" indent="-274320">
              <a:spcBef>
                <a:spcPts val="600"/>
              </a:spcBef>
              <a:buClr>
                <a:schemeClr val="tx2"/>
              </a:buClr>
              <a:buSzPct val="73000"/>
              <a:buFont typeface="Wingdings 2"/>
              <a:buChar char=""/>
            </a:pPr>
            <a:r>
              <a:rPr lang="en-US" i="1" u="sng" dirty="0" smtClean="0">
                <a:solidFill>
                  <a:schemeClr val="tx1"/>
                </a:solidFill>
              </a:rPr>
              <a:t>NOTE:</a:t>
            </a:r>
            <a:r>
              <a:rPr lang="en-US" dirty="0" smtClean="0">
                <a:solidFill>
                  <a:schemeClr val="tx1"/>
                </a:solidFill>
              </a:rPr>
              <a:t> the “</a:t>
            </a:r>
            <a:r>
              <a:rPr lang="en-US" b="1" dirty="0" err="1" smtClean="0">
                <a:solidFill>
                  <a:schemeClr val="tx1"/>
                </a:solidFill>
              </a:rPr>
              <a:t>i</a:t>
            </a:r>
            <a:r>
              <a:rPr lang="en-US" dirty="0" smtClean="0">
                <a:solidFill>
                  <a:schemeClr val="tx1"/>
                </a:solidFill>
              </a:rPr>
              <a:t>” is dropped from the genotype of A and B when the </a:t>
            </a:r>
            <a:r>
              <a:rPr lang="en-US" b="1" u="sng" dirty="0" smtClean="0">
                <a:solidFill>
                  <a:schemeClr val="tx1"/>
                </a:solidFill>
              </a:rPr>
              <a:t>phenotype</a:t>
            </a:r>
            <a:r>
              <a:rPr lang="en-US" dirty="0" smtClean="0">
                <a:solidFill>
                  <a:schemeClr val="tx1"/>
                </a:solidFill>
              </a:rPr>
              <a:t> is written. </a:t>
            </a:r>
          </a:p>
          <a:p>
            <a:pPr marL="274320" lvl="1" indent="-274320">
              <a:spcBef>
                <a:spcPts val="600"/>
              </a:spcBef>
              <a:buClr>
                <a:schemeClr val="tx2"/>
              </a:buClr>
              <a:buSzPct val="73000"/>
              <a:buFont typeface="Wingdings 2"/>
              <a:buChar char=""/>
            </a:pPr>
            <a:endParaRPr lang="en-US" dirty="0" smtClean="0">
              <a:solidFill>
                <a:schemeClr val="tx1"/>
              </a:solidFill>
            </a:endParaRPr>
          </a:p>
          <a:p>
            <a:pPr marL="274320" lvl="1" indent="-274320">
              <a:spcBef>
                <a:spcPts val="600"/>
              </a:spcBef>
              <a:buClr>
                <a:schemeClr val="tx2"/>
              </a:buClr>
              <a:buSzPct val="73000"/>
              <a:buNone/>
            </a:pPr>
            <a:endParaRPr lang="en-US" dirty="0" smtClean="0">
              <a:solidFill>
                <a:schemeClr val="tx1"/>
              </a:solidFill>
            </a:endParaRPr>
          </a:p>
          <a:p>
            <a:pPr marL="274320" lvl="1" indent="-274320">
              <a:spcBef>
                <a:spcPts val="600"/>
              </a:spcBef>
              <a:buClr>
                <a:schemeClr val="tx2"/>
              </a:buClr>
              <a:buSzPct val="73000"/>
              <a:buFont typeface="Wingdings 2"/>
              <a:buChar char=""/>
            </a:pPr>
            <a:r>
              <a:rPr lang="en-US" dirty="0" smtClean="0">
                <a:solidFill>
                  <a:schemeClr val="tx1"/>
                </a:solidFill>
              </a:rPr>
              <a:t>(Genotype </a:t>
            </a:r>
            <a:r>
              <a:rPr lang="en-US" b="1" dirty="0" err="1" smtClean="0">
                <a:solidFill>
                  <a:schemeClr val="tx1"/>
                </a:solidFill>
              </a:rPr>
              <a:t>I</a:t>
            </a:r>
            <a:r>
              <a:rPr lang="en-US" b="1" baseline="30000" dirty="0" err="1" smtClean="0">
                <a:solidFill>
                  <a:schemeClr val="tx1"/>
                </a:solidFill>
              </a:rPr>
              <a:t>A</a:t>
            </a:r>
            <a:r>
              <a:rPr lang="en-US" b="1" dirty="0" err="1" smtClean="0">
                <a:solidFill>
                  <a:schemeClr val="tx1"/>
                </a:solidFill>
              </a:rPr>
              <a:t>i</a:t>
            </a:r>
            <a:r>
              <a:rPr lang="en-US" dirty="0" smtClean="0">
                <a:solidFill>
                  <a:schemeClr val="tx1"/>
                </a:solidFill>
              </a:rPr>
              <a:t> is type </a:t>
            </a:r>
            <a:r>
              <a:rPr lang="en-US" b="1" u="sng" dirty="0" smtClean="0">
                <a:solidFill>
                  <a:schemeClr val="tx1"/>
                </a:solidFill>
              </a:rPr>
              <a:t>A</a:t>
            </a:r>
            <a:r>
              <a:rPr lang="en-US" dirty="0" smtClean="0">
                <a:solidFill>
                  <a:schemeClr val="tx1"/>
                </a:solidFill>
              </a:rPr>
              <a:t> blood)</a:t>
            </a:r>
            <a:endParaRPr lang="en-US" sz="2400" dirty="0" smtClean="0">
              <a:solidFill>
                <a:schemeClr val="tx1"/>
              </a:solidFill>
            </a:endParaRPr>
          </a:p>
          <a:p>
            <a:pPr>
              <a:buNone/>
            </a:pPr>
            <a:endParaRPr lang="en-US" dirty="0"/>
          </a:p>
        </p:txBody>
      </p:sp>
      <p:pic>
        <p:nvPicPr>
          <p:cNvPr id="32770" name="Picture 2" descr="http://img.tfd.com/dict/5F/66A26-blood-group.gif"/>
          <p:cNvPicPr>
            <a:picLocks noChangeAspect="1" noChangeArrowheads="1"/>
          </p:cNvPicPr>
          <p:nvPr/>
        </p:nvPicPr>
        <p:blipFill>
          <a:blip r:embed="rId2" r:link="rId3" cstate="print"/>
          <a:srcRect/>
          <a:stretch>
            <a:fillRect/>
          </a:stretch>
        </p:blipFill>
        <p:spPr bwMode="auto">
          <a:xfrm>
            <a:off x="7239000" y="1905000"/>
            <a:ext cx="1722437" cy="2500312"/>
          </a:xfrm>
          <a:prstGeom prst="rect">
            <a:avLst/>
          </a:prstGeom>
          <a:noFill/>
          <a:ln w="9525">
            <a:noFill/>
            <a:miter lim="800000"/>
            <a:headEnd/>
            <a:tailEnd/>
          </a:ln>
        </p:spPr>
      </p:pic>
      <p:sp>
        <p:nvSpPr>
          <p:cNvPr id="5" name="Title 1"/>
          <p:cNvSpPr>
            <a:spLocks noGrp="1"/>
          </p:cNvSpPr>
          <p:nvPr>
            <p:ph type="title"/>
          </p:nvPr>
        </p:nvSpPr>
        <p:spPr>
          <a:xfrm>
            <a:off x="533400" y="-228600"/>
            <a:ext cx="7239000" cy="1143000"/>
          </a:xfrm>
        </p:spPr>
        <p:txBody>
          <a:bodyPr/>
          <a:lstStyle/>
          <a:p>
            <a:pPr algn="ctr"/>
            <a:r>
              <a:rPr lang="en-US" dirty="0" smtClean="0"/>
              <a:t>Multiple alleles</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 calcmode="lin" valueType="num">
                                      <p:cBhvr>
                                        <p:cTn id="9" dur="500" fill="hold"/>
                                        <p:tgtEl>
                                          <p:spTgt spid="32770"/>
                                        </p:tgtEl>
                                        <p:attrNameLst>
                                          <p:attrName>style.rotation</p:attrName>
                                        </p:attrNameLst>
                                      </p:cBhvr>
                                      <p:tavLst>
                                        <p:tav tm="0">
                                          <p:val>
                                            <p:fltVal val="360"/>
                                          </p:val>
                                        </p:tav>
                                        <p:tav tm="100000">
                                          <p:val>
                                            <p:fltVal val="0"/>
                                          </p:val>
                                        </p:tav>
                                      </p:tavLst>
                                    </p:anim>
                                    <p:animEffect transition="in" filter="fade">
                                      <p:cBhvr>
                                        <p:cTn id="1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pPr algn="ctr"/>
            <a:r>
              <a:rPr lang="en-US" dirty="0" smtClean="0"/>
              <a:t>Interesting fact:</a:t>
            </a:r>
            <a:endParaRPr lang="en-US" dirty="0"/>
          </a:p>
        </p:txBody>
      </p:sp>
      <p:sp>
        <p:nvSpPr>
          <p:cNvPr id="3" name="Content Placeholder 2"/>
          <p:cNvSpPr>
            <a:spLocks noGrp="1"/>
          </p:cNvSpPr>
          <p:nvPr>
            <p:ph idx="1"/>
          </p:nvPr>
        </p:nvSpPr>
        <p:spPr>
          <a:xfrm>
            <a:off x="457200" y="990600"/>
            <a:ext cx="7239000" cy="5465136"/>
          </a:xfrm>
        </p:spPr>
        <p:txBody>
          <a:bodyPr>
            <a:normAutofit/>
          </a:bodyPr>
          <a:lstStyle/>
          <a:p>
            <a:r>
              <a:rPr lang="en-US" sz="4200" dirty="0" smtClean="0"/>
              <a:t>In the U. S., about 45% of the population is type O, 42% type A, 10% type B, and only 3% type AB. </a:t>
            </a:r>
            <a:endParaRPr lang="en-US" sz="4200" dirty="0"/>
          </a:p>
        </p:txBody>
      </p:sp>
      <p:pic>
        <p:nvPicPr>
          <p:cNvPr id="4" name="Picture 2" descr="http://img.tfd.com/dict/5F/66A26-blood-group.gif"/>
          <p:cNvPicPr>
            <a:picLocks noChangeAspect="1" noChangeArrowheads="1"/>
          </p:cNvPicPr>
          <p:nvPr/>
        </p:nvPicPr>
        <p:blipFill>
          <a:blip r:embed="rId2" r:link="rId3" cstate="print"/>
          <a:srcRect/>
          <a:stretch>
            <a:fillRect/>
          </a:stretch>
        </p:blipFill>
        <p:spPr bwMode="auto">
          <a:xfrm>
            <a:off x="7421563" y="1981200"/>
            <a:ext cx="1722437" cy="2576512"/>
          </a:xfrm>
          <a:prstGeom prst="rect">
            <a:avLst/>
          </a:prstGeom>
          <a:noFill/>
          <a:ln w="9525">
            <a:noFill/>
            <a:miter lim="800000"/>
            <a:headEnd/>
            <a:tailEnd/>
          </a:ln>
        </p:spPr>
      </p:pic>
      <p:pic>
        <p:nvPicPr>
          <p:cNvPr id="34817" name="Picture 1" descr="t:\Documents and Settings\ASIM\My Documents\My Pictures\Microsoft Clip Organizer\j0438460.jpg"/>
          <p:cNvPicPr>
            <a:picLocks noChangeAspect="1" noChangeArrowheads="1"/>
          </p:cNvPicPr>
          <p:nvPr/>
        </p:nvPicPr>
        <p:blipFill>
          <a:blip r:embed="rId4" cstate="print"/>
          <a:srcRect/>
          <a:stretch>
            <a:fillRect/>
          </a:stretch>
        </p:blipFill>
        <p:spPr bwMode="auto">
          <a:xfrm>
            <a:off x="1600200" y="3810000"/>
            <a:ext cx="4280910" cy="304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ppt_x"/>
                                          </p:val>
                                        </p:tav>
                                        <p:tav tm="100000">
                                          <p:val>
                                            <p:strVal val="#ppt_x"/>
                                          </p:val>
                                        </p:tav>
                                      </p:tavLst>
                                    </p:anim>
                                    <p:anim calcmode="lin" valueType="num">
                                      <p:cBhvr additive="base">
                                        <p:cTn id="8" dur="500" fill="hold"/>
                                        <p:tgtEl>
                                          <p:spTgt spid="34817"/>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7696200" cy="6227136"/>
          </a:xfrm>
        </p:spPr>
        <p:txBody>
          <a:bodyPr>
            <a:normAutofit/>
          </a:bodyPr>
          <a:lstStyle/>
          <a:p>
            <a:pPr lvl="0"/>
            <a:r>
              <a:rPr lang="en-US" sz="3600" b="1" u="sng" dirty="0" smtClean="0"/>
              <a:t>Not</a:t>
            </a:r>
            <a:r>
              <a:rPr lang="en-US" sz="3600" dirty="0" smtClean="0"/>
              <a:t> all traits are simply inherited by dominant and recessive alleles (Mendelian Genetics). In some traits, neither allele is dominant or many alleles control the trait. Below are different ways in which traits can be inherited from parents to offspring. </a:t>
            </a:r>
          </a:p>
          <a:p>
            <a:endParaRPr lang="en-US" dirty="0"/>
          </a:p>
        </p:txBody>
      </p:sp>
      <p:pic>
        <p:nvPicPr>
          <p:cNvPr id="5122" name="Picture 2"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6400800" y="4114800"/>
            <a:ext cx="2743200" cy="27432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Object 3"/>
          <p:cNvGraphicFramePr>
            <a:graphicFrameLocks noChangeAspect="1"/>
          </p:cNvGraphicFramePr>
          <p:nvPr/>
        </p:nvGraphicFramePr>
        <p:xfrm>
          <a:off x="533400" y="0"/>
          <a:ext cx="7488767" cy="6096000"/>
        </p:xfrm>
        <a:graphic>
          <a:graphicData uri="http://schemas.openxmlformats.org/presentationml/2006/ole">
            <mc:AlternateContent xmlns:mc="http://schemas.openxmlformats.org/markup-compatibility/2006">
              <mc:Choice xmlns:v="urn:schemas-microsoft-com:vml" Requires="v">
                <p:oleObj spid="_x0000_s33814" name="Picture" r:id="rId3" imgW="4648534" imgH="2705696" progId="Word.Picture.8">
                  <p:embed/>
                </p:oleObj>
              </mc:Choice>
              <mc:Fallback>
                <p:oleObj name="Picture" r:id="rId3" imgW="4648534" imgH="2705696" progId="Word.Pictur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7488767"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33400" y="3505200"/>
            <a:ext cx="7467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anim calcmode="lin" valueType="num">
                                      <p:cBhvr>
                                        <p:cTn id="8" dur="2000" fill="hold"/>
                                        <p:tgtEl>
                                          <p:spTgt spid="33795"/>
                                        </p:tgtEl>
                                        <p:attrNameLst>
                                          <p:attrName>style.rotation</p:attrName>
                                        </p:attrNameLst>
                                      </p:cBhvr>
                                      <p:tavLst>
                                        <p:tav tm="0">
                                          <p:val>
                                            <p:fltVal val="720"/>
                                          </p:val>
                                        </p:tav>
                                        <p:tav tm="100000">
                                          <p:val>
                                            <p:fltVal val="0"/>
                                          </p:val>
                                        </p:tav>
                                      </p:tavLst>
                                    </p:anim>
                                    <p:anim calcmode="lin" valueType="num">
                                      <p:cBhvr>
                                        <p:cTn id="9" dur="2000" fill="hold"/>
                                        <p:tgtEl>
                                          <p:spTgt spid="33795"/>
                                        </p:tgtEl>
                                        <p:attrNameLst>
                                          <p:attrName>ppt_h</p:attrName>
                                        </p:attrNameLst>
                                      </p:cBhvr>
                                      <p:tavLst>
                                        <p:tav tm="0">
                                          <p:val>
                                            <p:fltVal val="0"/>
                                          </p:val>
                                        </p:tav>
                                        <p:tav tm="100000">
                                          <p:val>
                                            <p:strVal val="#ppt_h"/>
                                          </p:val>
                                        </p:tav>
                                      </p:tavLst>
                                    </p:anim>
                                    <p:anim calcmode="lin" valueType="num">
                                      <p:cBhvr>
                                        <p:cTn id="10" dur="2000" fill="hold"/>
                                        <p:tgtEl>
                                          <p:spTgt spid="3379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324600" cy="6455736"/>
          </a:xfrm>
        </p:spPr>
        <p:txBody>
          <a:bodyPr>
            <a:normAutofit lnSpcReduction="10000"/>
          </a:bodyPr>
          <a:lstStyle/>
          <a:p>
            <a:pPr lvl="0"/>
            <a:r>
              <a:rPr lang="en-US" sz="4000" dirty="0" smtClean="0"/>
              <a:t>The positive and negative of a blood type is called the </a:t>
            </a:r>
            <a:r>
              <a:rPr lang="en-US" sz="4000" b="1" u="sng" dirty="0" err="1" smtClean="0"/>
              <a:t>Rh</a:t>
            </a:r>
            <a:r>
              <a:rPr lang="en-US" sz="4000" b="1" u="sng" dirty="0" smtClean="0"/>
              <a:t> factor</a:t>
            </a:r>
            <a:r>
              <a:rPr lang="en-US" sz="4000" dirty="0" smtClean="0"/>
              <a:t>, it is a totally separate </a:t>
            </a:r>
            <a:r>
              <a:rPr lang="en-US" sz="4000" b="1" u="sng" dirty="0" smtClean="0"/>
              <a:t>gene</a:t>
            </a:r>
            <a:r>
              <a:rPr lang="en-US" sz="4000" u="sng" dirty="0" smtClean="0"/>
              <a:t> </a:t>
            </a:r>
            <a:r>
              <a:rPr lang="en-US" sz="4000" dirty="0" smtClean="0"/>
              <a:t>with </a:t>
            </a:r>
            <a:r>
              <a:rPr lang="en-US" sz="4000" dirty="0" err="1" smtClean="0"/>
              <a:t>Rh</a:t>
            </a:r>
            <a:r>
              <a:rPr lang="en-US" sz="4000" baseline="30000" dirty="0" smtClean="0"/>
              <a:t>+</a:t>
            </a:r>
            <a:r>
              <a:rPr lang="en-US" sz="4000" dirty="0" smtClean="0"/>
              <a:t> (RR or </a:t>
            </a:r>
            <a:r>
              <a:rPr lang="en-US" sz="4000" dirty="0" err="1" smtClean="0"/>
              <a:t>Rr</a:t>
            </a:r>
            <a:r>
              <a:rPr lang="en-US" sz="4000" dirty="0" smtClean="0"/>
              <a:t>) and </a:t>
            </a:r>
            <a:r>
              <a:rPr lang="en-US" sz="4000" dirty="0" err="1" smtClean="0"/>
              <a:t>Rh</a:t>
            </a:r>
            <a:r>
              <a:rPr lang="en-US" sz="4000" baseline="30000" dirty="0" smtClean="0"/>
              <a:t>–</a:t>
            </a:r>
            <a:r>
              <a:rPr lang="en-US" sz="4000" dirty="0" smtClean="0"/>
              <a:t>alleles (</a:t>
            </a:r>
            <a:r>
              <a:rPr lang="en-US" sz="4000" dirty="0" err="1" smtClean="0"/>
              <a:t>rr</a:t>
            </a:r>
            <a:r>
              <a:rPr lang="en-US" sz="4000" dirty="0" smtClean="0"/>
              <a:t>)</a:t>
            </a:r>
          </a:p>
          <a:p>
            <a:pPr lvl="0"/>
            <a:endParaRPr lang="en-US" sz="1200" dirty="0" smtClean="0"/>
          </a:p>
          <a:p>
            <a:pPr lvl="1"/>
            <a:r>
              <a:rPr lang="en-US" sz="4000" dirty="0" smtClean="0">
                <a:solidFill>
                  <a:schemeClr val="tx1"/>
                </a:solidFill>
              </a:rPr>
              <a:t>If you have the protein = </a:t>
            </a:r>
            <a:r>
              <a:rPr lang="en-US" sz="4000" dirty="0" err="1" smtClean="0">
                <a:solidFill>
                  <a:schemeClr val="tx1"/>
                </a:solidFill>
              </a:rPr>
              <a:t>Rh</a:t>
            </a:r>
            <a:r>
              <a:rPr lang="en-US" sz="4000" dirty="0" smtClean="0">
                <a:solidFill>
                  <a:schemeClr val="tx1"/>
                </a:solidFill>
              </a:rPr>
              <a:t> + </a:t>
            </a:r>
          </a:p>
          <a:p>
            <a:pPr lvl="1"/>
            <a:r>
              <a:rPr lang="en-US" sz="4000" dirty="0" smtClean="0">
                <a:solidFill>
                  <a:schemeClr val="tx1"/>
                </a:solidFill>
              </a:rPr>
              <a:t>If you DO NOT have the protein = </a:t>
            </a:r>
            <a:r>
              <a:rPr lang="en-US" sz="4000" dirty="0" err="1" smtClean="0">
                <a:solidFill>
                  <a:schemeClr val="tx1"/>
                </a:solidFill>
              </a:rPr>
              <a:t>Rh</a:t>
            </a:r>
            <a:r>
              <a:rPr lang="en-US" sz="4000" dirty="0" smtClean="0">
                <a:solidFill>
                  <a:schemeClr val="tx1"/>
                </a:solidFill>
              </a:rPr>
              <a:t> –</a:t>
            </a:r>
          </a:p>
          <a:p>
            <a:endParaRPr lang="en-US" dirty="0"/>
          </a:p>
        </p:txBody>
      </p:sp>
      <p:pic>
        <p:nvPicPr>
          <p:cNvPr id="72708" name="Picture 4" descr="http://www.grg.org/images/Rhesusx2.jpg"/>
          <p:cNvPicPr>
            <a:picLocks noChangeAspect="1" noChangeArrowheads="1"/>
          </p:cNvPicPr>
          <p:nvPr/>
        </p:nvPicPr>
        <p:blipFill>
          <a:blip r:embed="rId2" cstate="print"/>
          <a:srcRect/>
          <a:stretch>
            <a:fillRect/>
          </a:stretch>
        </p:blipFill>
        <p:spPr bwMode="auto">
          <a:xfrm>
            <a:off x="6172200" y="381000"/>
            <a:ext cx="2971800" cy="31242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3000" fill="hold"/>
                                        <p:tgtEl>
                                          <p:spTgt spid="72708"/>
                                        </p:tgtEl>
                                        <p:attrNameLst>
                                          <p:attrName>ppt_w</p:attrName>
                                        </p:attrNameLst>
                                      </p:cBhvr>
                                      <p:tavLst>
                                        <p:tav tm="0">
                                          <p:val>
                                            <p:fltVal val="0"/>
                                          </p:val>
                                        </p:tav>
                                        <p:tav tm="100000">
                                          <p:val>
                                            <p:strVal val="#ppt_w"/>
                                          </p:val>
                                        </p:tav>
                                      </p:tavLst>
                                    </p:anim>
                                    <p:anim calcmode="lin" valueType="num">
                                      <p:cBhvr>
                                        <p:cTn id="8" dur="3000" fill="hold"/>
                                        <p:tgtEl>
                                          <p:spTgt spid="72708"/>
                                        </p:tgtEl>
                                        <p:attrNameLst>
                                          <p:attrName>ppt_h</p:attrName>
                                        </p:attrNameLst>
                                      </p:cBhvr>
                                      <p:tavLst>
                                        <p:tav tm="0">
                                          <p:val>
                                            <p:fltVal val="0"/>
                                          </p:val>
                                        </p:tav>
                                        <p:tav tm="100000">
                                          <p:val>
                                            <p:strVal val="#ppt_h"/>
                                          </p:val>
                                        </p:tav>
                                      </p:tavLst>
                                    </p:anim>
                                    <p:anim calcmode="lin" valueType="num">
                                      <p:cBhvr>
                                        <p:cTn id="9" dur="3000" fill="hold"/>
                                        <p:tgtEl>
                                          <p:spTgt spid="72708"/>
                                        </p:tgtEl>
                                        <p:attrNameLst>
                                          <p:attrName>style.rotation</p:attrName>
                                        </p:attrNameLst>
                                      </p:cBhvr>
                                      <p:tavLst>
                                        <p:tav tm="0">
                                          <p:val>
                                            <p:fltVal val="360"/>
                                          </p:val>
                                        </p:tav>
                                        <p:tav tm="100000">
                                          <p:val>
                                            <p:fltVal val="0"/>
                                          </p:val>
                                        </p:tav>
                                      </p:tavLst>
                                    </p:anim>
                                    <p:animEffect transition="in" filter="fade">
                                      <p:cBhvr>
                                        <p:cTn id="10" dur="30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7239000" cy="6455736"/>
          </a:xfrm>
        </p:spPr>
        <p:txBody>
          <a:bodyPr>
            <a:normAutofit/>
          </a:bodyPr>
          <a:lstStyle/>
          <a:p>
            <a:pPr lvl="0"/>
            <a:r>
              <a:rPr lang="en-US" dirty="0" smtClean="0"/>
              <a:t>In the U. S., about 85% of the population is </a:t>
            </a:r>
            <a:r>
              <a:rPr lang="en-US" dirty="0" err="1" smtClean="0"/>
              <a:t>Rh</a:t>
            </a:r>
            <a:r>
              <a:rPr lang="en-US" baseline="30000" dirty="0" smtClean="0"/>
              <a:t>+</a:t>
            </a:r>
            <a:r>
              <a:rPr lang="en-US" dirty="0" smtClean="0"/>
              <a:t> and 15% </a:t>
            </a:r>
            <a:r>
              <a:rPr lang="en-US" dirty="0" err="1" smtClean="0"/>
              <a:t>Rh</a:t>
            </a:r>
            <a:r>
              <a:rPr lang="en-US" baseline="30000" dirty="0" smtClean="0"/>
              <a:t>–</a:t>
            </a:r>
            <a:r>
              <a:rPr lang="en-US" dirty="0" smtClean="0"/>
              <a:t>.</a:t>
            </a:r>
          </a:p>
          <a:p>
            <a:pPr lvl="0"/>
            <a:endParaRPr lang="en-US" sz="1200" dirty="0" smtClean="0"/>
          </a:p>
          <a:p>
            <a:pPr lvl="0"/>
            <a:r>
              <a:rPr lang="en-US" dirty="0" smtClean="0"/>
              <a:t>Thus the chances of someone being O- [having both ii and </a:t>
            </a:r>
            <a:r>
              <a:rPr lang="en-US" dirty="0" err="1" smtClean="0"/>
              <a:t>rr</a:t>
            </a:r>
            <a:r>
              <a:rPr lang="en-US" dirty="0" smtClean="0"/>
              <a:t>] would be 45% × 15% = 6.75%. </a:t>
            </a:r>
          </a:p>
          <a:p>
            <a:endParaRPr lang="en-US" dirty="0"/>
          </a:p>
        </p:txBody>
      </p:sp>
      <p:pic>
        <p:nvPicPr>
          <p:cNvPr id="4" name="Picture 2" descr="http://img.tfd.com/dict/5F/66A26-blood-group.gif"/>
          <p:cNvPicPr>
            <a:picLocks noChangeAspect="1" noChangeArrowheads="1"/>
          </p:cNvPicPr>
          <p:nvPr/>
        </p:nvPicPr>
        <p:blipFill>
          <a:blip r:embed="rId2" r:link="rId3" cstate="print"/>
          <a:srcRect/>
          <a:stretch>
            <a:fillRect/>
          </a:stretch>
        </p:blipFill>
        <p:spPr bwMode="auto">
          <a:xfrm>
            <a:off x="7162800" y="3962400"/>
            <a:ext cx="1981200" cy="28956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lstStyle/>
          <a:p>
            <a:pPr lvl="0"/>
            <a:r>
              <a:rPr lang="en-US" dirty="0" smtClean="0"/>
              <a:t>The most rare blood type would be </a:t>
            </a:r>
            <a:r>
              <a:rPr lang="en-US" b="1" u="sng" dirty="0" smtClean="0"/>
              <a:t>AB-</a:t>
            </a:r>
            <a:r>
              <a:rPr lang="en-US" b="1" dirty="0" smtClean="0"/>
              <a:t>,</a:t>
            </a:r>
            <a:r>
              <a:rPr lang="en-US" dirty="0" smtClean="0"/>
              <a:t> about 0.45% of the population.</a:t>
            </a:r>
          </a:p>
          <a:p>
            <a:pPr lvl="0">
              <a:buNone/>
            </a:pPr>
            <a:endParaRPr lang="en-US" sz="3600" dirty="0" smtClean="0"/>
          </a:p>
          <a:p>
            <a:pPr lvl="2"/>
            <a:r>
              <a:rPr lang="en-US" sz="4000" b="1" u="sng" dirty="0" smtClean="0"/>
              <a:t>O</a:t>
            </a:r>
            <a:r>
              <a:rPr lang="en-US" sz="4000" dirty="0" smtClean="0"/>
              <a:t> is the universal donor</a:t>
            </a:r>
          </a:p>
          <a:p>
            <a:endParaRPr lang="en-US" b="1" u="sng" dirty="0" smtClean="0"/>
          </a:p>
          <a:p>
            <a:pPr lvl="2"/>
            <a:r>
              <a:rPr lang="en-US" sz="4000" b="1" u="sng" dirty="0" smtClean="0"/>
              <a:t>AB</a:t>
            </a:r>
            <a:r>
              <a:rPr lang="en-US" sz="4000" dirty="0" smtClean="0"/>
              <a:t> is the universal receiver</a:t>
            </a:r>
            <a:endParaRPr lang="en-US" sz="4000" dirty="0"/>
          </a:p>
        </p:txBody>
      </p:sp>
      <p:pic>
        <p:nvPicPr>
          <p:cNvPr id="4" name="Picture 2" descr="http://img.tfd.com/dict/5F/66A26-blood-group.gif"/>
          <p:cNvPicPr>
            <a:picLocks noChangeAspect="1" noChangeArrowheads="1"/>
          </p:cNvPicPr>
          <p:nvPr/>
        </p:nvPicPr>
        <p:blipFill>
          <a:blip r:embed="rId2" r:link="rId3" cstate="print"/>
          <a:srcRect/>
          <a:stretch>
            <a:fillRect/>
          </a:stretch>
        </p:blipFill>
        <p:spPr bwMode="auto">
          <a:xfrm>
            <a:off x="6248400" y="3657600"/>
            <a:ext cx="2057400" cy="2986549"/>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239000" cy="6455736"/>
          </a:xfrm>
        </p:spPr>
        <p:txBody>
          <a:bodyPr>
            <a:normAutofit/>
          </a:bodyPr>
          <a:lstStyle/>
          <a:p>
            <a:r>
              <a:rPr lang="en-US" i="1" dirty="0" smtClean="0"/>
              <a:t>1) If a person of blood group AB marries one belonging to group O, what could be the possible genotypes and phenotypes </a:t>
            </a:r>
            <a:r>
              <a:rPr lang="en-US" dirty="0" smtClean="0"/>
              <a:t>of their </a:t>
            </a:r>
            <a:r>
              <a:rPr lang="en-US" dirty="0" err="1" smtClean="0"/>
              <a:t>offsprings</a:t>
            </a:r>
            <a:r>
              <a:rPr lang="en-US" dirty="0" smtClean="0"/>
              <a:t>’ blood types</a:t>
            </a:r>
            <a:r>
              <a:rPr lang="en-US" i="1" dirty="0" smtClean="0"/>
              <a:t>?</a:t>
            </a:r>
            <a:endParaRPr lang="en-US" dirty="0" smtClean="0"/>
          </a:p>
          <a:p>
            <a:pPr>
              <a:buNone/>
            </a:pPr>
            <a:endParaRPr lang="en-US" dirty="0" smtClean="0"/>
          </a:p>
          <a:p>
            <a:endParaRPr lang="en-US" dirty="0"/>
          </a:p>
        </p:txBody>
      </p:sp>
      <p:pic>
        <p:nvPicPr>
          <p:cNvPr id="4" name="Picture 2" descr="http://img.tfd.com/dict/5F/66A26-blood-group.gif"/>
          <p:cNvPicPr>
            <a:picLocks noChangeAspect="1" noChangeArrowheads="1"/>
          </p:cNvPicPr>
          <p:nvPr/>
        </p:nvPicPr>
        <p:blipFill>
          <a:blip r:embed="rId2" r:link="rId3" cstate="print"/>
          <a:srcRect/>
          <a:stretch>
            <a:fillRect/>
          </a:stretch>
        </p:blipFill>
        <p:spPr bwMode="auto">
          <a:xfrm>
            <a:off x="7467600" y="152400"/>
            <a:ext cx="1676400" cy="2433485"/>
          </a:xfrm>
          <a:prstGeom prst="rect">
            <a:avLst/>
          </a:prstGeom>
          <a:noFill/>
          <a:ln w="9525">
            <a:noFill/>
            <a:miter lim="800000"/>
            <a:headEnd/>
            <a:tailEnd/>
          </a:ln>
        </p:spPr>
      </p:pic>
      <p:pic>
        <p:nvPicPr>
          <p:cNvPr id="97282" name="Picture 2" descr="t:\Documents and Settings\ASIM\My Documents\My Pictures\Microsoft Clip Organizer\j0430771.jpg"/>
          <p:cNvPicPr>
            <a:picLocks noChangeAspect="1" noChangeArrowheads="1"/>
          </p:cNvPicPr>
          <p:nvPr/>
        </p:nvPicPr>
        <p:blipFill>
          <a:blip r:embed="rId4" cstate="print"/>
          <a:srcRect/>
          <a:stretch>
            <a:fillRect/>
          </a:stretch>
        </p:blipFill>
        <p:spPr bwMode="auto">
          <a:xfrm>
            <a:off x="609599" y="4800601"/>
            <a:ext cx="3080085" cy="20574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26" presetClass="entr" presetSubtype="0" fill="hold" nodeType="withEffect">
                                  <p:stCondLst>
                                    <p:cond delay="0"/>
                                  </p:stCondLst>
                                  <p:childTnLst>
                                    <p:set>
                                      <p:cBhvr>
                                        <p:cTn id="12" dur="1" fill="hold">
                                          <p:stCondLst>
                                            <p:cond delay="0"/>
                                          </p:stCondLst>
                                        </p:cTn>
                                        <p:tgtEl>
                                          <p:spTgt spid="97282"/>
                                        </p:tgtEl>
                                        <p:attrNameLst>
                                          <p:attrName>style.visibility</p:attrName>
                                        </p:attrNameLst>
                                      </p:cBhvr>
                                      <p:to>
                                        <p:strVal val="visible"/>
                                      </p:to>
                                    </p:set>
                                    <p:animEffect transition="in" filter="wipe(down)">
                                      <p:cBhvr>
                                        <p:cTn id="13" dur="580">
                                          <p:stCondLst>
                                            <p:cond delay="0"/>
                                          </p:stCondLst>
                                        </p:cTn>
                                        <p:tgtEl>
                                          <p:spTgt spid="97282"/>
                                        </p:tgtEl>
                                      </p:cBhvr>
                                    </p:animEffect>
                                    <p:anim calcmode="lin" valueType="num">
                                      <p:cBhvr>
                                        <p:cTn id="14" dur="1822" tmFilter="0,0; 0.14,0.36; 0.43,0.73; 0.71,0.91; 1.0,1.0">
                                          <p:stCondLst>
                                            <p:cond delay="0"/>
                                          </p:stCondLst>
                                        </p:cTn>
                                        <p:tgtEl>
                                          <p:spTgt spid="9728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728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728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728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7282"/>
                                        </p:tgtEl>
                                        <p:attrNameLst>
                                          <p:attrName>ppt_y</p:attrName>
                                        </p:attrNameLst>
                                      </p:cBhvr>
                                      <p:tavLst>
                                        <p:tav tm="0" fmla="#ppt_y-sin(pi*$)/81">
                                          <p:val>
                                            <p:fltVal val="0"/>
                                          </p:val>
                                        </p:tav>
                                        <p:tav tm="100000">
                                          <p:val>
                                            <p:fltVal val="1"/>
                                          </p:val>
                                        </p:tav>
                                      </p:tavLst>
                                    </p:anim>
                                    <p:animScale>
                                      <p:cBhvr>
                                        <p:cTn id="19" dur="26">
                                          <p:stCondLst>
                                            <p:cond delay="650"/>
                                          </p:stCondLst>
                                        </p:cTn>
                                        <p:tgtEl>
                                          <p:spTgt spid="97282"/>
                                        </p:tgtEl>
                                      </p:cBhvr>
                                      <p:to x="100000" y="60000"/>
                                    </p:animScale>
                                    <p:animScale>
                                      <p:cBhvr>
                                        <p:cTn id="20" dur="166" decel="50000">
                                          <p:stCondLst>
                                            <p:cond delay="676"/>
                                          </p:stCondLst>
                                        </p:cTn>
                                        <p:tgtEl>
                                          <p:spTgt spid="97282"/>
                                        </p:tgtEl>
                                      </p:cBhvr>
                                      <p:to x="100000" y="100000"/>
                                    </p:animScale>
                                    <p:animScale>
                                      <p:cBhvr>
                                        <p:cTn id="21" dur="26">
                                          <p:stCondLst>
                                            <p:cond delay="1312"/>
                                          </p:stCondLst>
                                        </p:cTn>
                                        <p:tgtEl>
                                          <p:spTgt spid="97282"/>
                                        </p:tgtEl>
                                      </p:cBhvr>
                                      <p:to x="100000" y="80000"/>
                                    </p:animScale>
                                    <p:animScale>
                                      <p:cBhvr>
                                        <p:cTn id="22" dur="166" decel="50000">
                                          <p:stCondLst>
                                            <p:cond delay="1338"/>
                                          </p:stCondLst>
                                        </p:cTn>
                                        <p:tgtEl>
                                          <p:spTgt spid="97282"/>
                                        </p:tgtEl>
                                      </p:cBhvr>
                                      <p:to x="100000" y="100000"/>
                                    </p:animScale>
                                    <p:animScale>
                                      <p:cBhvr>
                                        <p:cTn id="23" dur="26">
                                          <p:stCondLst>
                                            <p:cond delay="1642"/>
                                          </p:stCondLst>
                                        </p:cTn>
                                        <p:tgtEl>
                                          <p:spTgt spid="97282"/>
                                        </p:tgtEl>
                                      </p:cBhvr>
                                      <p:to x="100000" y="90000"/>
                                    </p:animScale>
                                    <p:animScale>
                                      <p:cBhvr>
                                        <p:cTn id="24" dur="166" decel="50000">
                                          <p:stCondLst>
                                            <p:cond delay="1668"/>
                                          </p:stCondLst>
                                        </p:cTn>
                                        <p:tgtEl>
                                          <p:spTgt spid="97282"/>
                                        </p:tgtEl>
                                      </p:cBhvr>
                                      <p:to x="100000" y="100000"/>
                                    </p:animScale>
                                    <p:animScale>
                                      <p:cBhvr>
                                        <p:cTn id="25" dur="26">
                                          <p:stCondLst>
                                            <p:cond delay="1808"/>
                                          </p:stCondLst>
                                        </p:cTn>
                                        <p:tgtEl>
                                          <p:spTgt spid="97282"/>
                                        </p:tgtEl>
                                      </p:cBhvr>
                                      <p:to x="100000" y="95000"/>
                                    </p:animScale>
                                    <p:animScale>
                                      <p:cBhvr>
                                        <p:cTn id="26" dur="166" decel="50000">
                                          <p:stCondLst>
                                            <p:cond delay="1834"/>
                                          </p:stCondLst>
                                        </p:cTn>
                                        <p:tgtEl>
                                          <p:spTgt spid="972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lstStyle/>
          <a:p>
            <a:r>
              <a:rPr lang="en-US" dirty="0" smtClean="0">
                <a:solidFill>
                  <a:srgbClr val="FF0000"/>
                </a:solidFill>
              </a:rPr>
              <a:t>P cross = I</a:t>
            </a:r>
            <a:r>
              <a:rPr lang="en-US" baseline="30000" dirty="0" smtClean="0">
                <a:solidFill>
                  <a:srgbClr val="FF0000"/>
                </a:solidFill>
              </a:rPr>
              <a:t>A</a:t>
            </a:r>
            <a:r>
              <a:rPr lang="en-US" dirty="0" smtClean="0">
                <a:solidFill>
                  <a:srgbClr val="FF0000"/>
                </a:solidFill>
              </a:rPr>
              <a:t>I</a:t>
            </a:r>
            <a:r>
              <a:rPr lang="en-US" baseline="30000" dirty="0" smtClean="0">
                <a:solidFill>
                  <a:srgbClr val="FF0000"/>
                </a:solidFill>
              </a:rPr>
              <a:t>B</a:t>
            </a:r>
            <a:r>
              <a:rPr lang="en-US" dirty="0" smtClean="0">
                <a:solidFill>
                  <a:srgbClr val="FF0000"/>
                </a:solidFill>
              </a:rPr>
              <a:t> x ii</a:t>
            </a:r>
          </a:p>
        </p:txBody>
      </p:sp>
      <p:graphicFrame>
        <p:nvGraphicFramePr>
          <p:cNvPr id="4" name="Table 3"/>
          <p:cNvGraphicFramePr>
            <a:graphicFrameLocks noGrp="1"/>
          </p:cNvGraphicFramePr>
          <p:nvPr/>
        </p:nvGraphicFramePr>
        <p:xfrm>
          <a:off x="1066800" y="2362200"/>
          <a:ext cx="3352800" cy="32512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1371600" y="1447800"/>
            <a:ext cx="29718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		I</a:t>
            </a:r>
            <a:r>
              <a:rPr lang="en-US" sz="4800" baseline="30000" dirty="0" smtClean="0">
                <a:latin typeface="Comic Sans MS" pitchFamily="66" charset="0"/>
              </a:rPr>
              <a:t>B</a:t>
            </a:r>
            <a:endParaRPr lang="en-US" sz="4800" baseline="30000" dirty="0">
              <a:latin typeface="Comic Sans MS" pitchFamily="66" charset="0"/>
            </a:endParaRPr>
          </a:p>
        </p:txBody>
      </p:sp>
      <p:sp>
        <p:nvSpPr>
          <p:cNvPr id="6" name="TextBox 5"/>
          <p:cNvSpPr txBox="1"/>
          <p:nvPr/>
        </p:nvSpPr>
        <p:spPr>
          <a:xfrm>
            <a:off x="533400" y="2590800"/>
            <a:ext cx="762000" cy="2308324"/>
          </a:xfrm>
          <a:prstGeom prst="rect">
            <a:avLst/>
          </a:prstGeom>
          <a:noFill/>
        </p:spPr>
        <p:txBody>
          <a:bodyPr wrap="square" rtlCol="0">
            <a:spAutoFit/>
          </a:bodyPr>
          <a:lstStyle/>
          <a:p>
            <a:r>
              <a:rPr lang="en-US" sz="4800" dirty="0" err="1" smtClean="0">
                <a:latin typeface="Comic Sans MS" pitchFamily="66" charset="0"/>
              </a:rPr>
              <a:t>i</a:t>
            </a:r>
            <a:endParaRPr lang="en-US" sz="4800" dirty="0" smtClean="0">
              <a:latin typeface="Comic Sans MS" pitchFamily="66" charset="0"/>
            </a:endParaRPr>
          </a:p>
          <a:p>
            <a:endParaRPr lang="en-US" sz="4800" dirty="0" smtClean="0">
              <a:latin typeface="Comic Sans MS" pitchFamily="66" charset="0"/>
            </a:endParaRPr>
          </a:p>
          <a:p>
            <a:r>
              <a:rPr lang="en-US" sz="4800" dirty="0" err="1" smtClean="0">
                <a:latin typeface="Comic Sans MS" pitchFamily="66" charset="0"/>
              </a:rPr>
              <a:t>i</a:t>
            </a:r>
            <a:endParaRPr lang="en-US" sz="4800" dirty="0" smtClean="0">
              <a:latin typeface="Comic Sans MS" pitchFamily="66" charset="0"/>
            </a:endParaRPr>
          </a:p>
        </p:txBody>
      </p:sp>
      <p:sp>
        <p:nvSpPr>
          <p:cNvPr id="8" name="TextBox 7"/>
          <p:cNvSpPr txBox="1"/>
          <p:nvPr/>
        </p:nvSpPr>
        <p:spPr>
          <a:xfrm>
            <a:off x="1219200" y="2743200"/>
            <a:ext cx="1371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sp>
        <p:nvSpPr>
          <p:cNvPr id="9" name="TextBox 8"/>
          <p:cNvSpPr txBox="1"/>
          <p:nvPr/>
        </p:nvSpPr>
        <p:spPr>
          <a:xfrm>
            <a:off x="1143000" y="4419600"/>
            <a:ext cx="1371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sp>
        <p:nvSpPr>
          <p:cNvPr id="10" name="TextBox 9"/>
          <p:cNvSpPr txBox="1"/>
          <p:nvPr/>
        </p:nvSpPr>
        <p:spPr>
          <a:xfrm>
            <a:off x="2819400" y="2743200"/>
            <a:ext cx="1752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B</a:t>
            </a:r>
            <a:r>
              <a:rPr lang="en-US" sz="4800" dirty="0" err="1" smtClean="0">
                <a:latin typeface="Comic Sans MS" pitchFamily="66" charset="0"/>
              </a:rPr>
              <a:t>i</a:t>
            </a:r>
            <a:endParaRPr lang="en-US" sz="4800" dirty="0">
              <a:latin typeface="Comic Sans MS" pitchFamily="66" charset="0"/>
            </a:endParaRPr>
          </a:p>
        </p:txBody>
      </p:sp>
      <p:sp>
        <p:nvSpPr>
          <p:cNvPr id="11" name="TextBox 10"/>
          <p:cNvSpPr txBox="1"/>
          <p:nvPr/>
        </p:nvSpPr>
        <p:spPr>
          <a:xfrm>
            <a:off x="2895600" y="4419600"/>
            <a:ext cx="16764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B</a:t>
            </a:r>
            <a:r>
              <a:rPr lang="en-US" sz="4800" dirty="0" err="1" smtClean="0">
                <a:latin typeface="Comic Sans MS" pitchFamily="66" charset="0"/>
              </a:rPr>
              <a:t>i</a:t>
            </a:r>
            <a:endParaRPr lang="en-US" sz="4800" dirty="0">
              <a:latin typeface="Comic Sans MS" pitchFamily="66" charset="0"/>
            </a:endParaRPr>
          </a:p>
        </p:txBody>
      </p:sp>
      <p:pic>
        <p:nvPicPr>
          <p:cNvPr id="12" name="Picture 2" descr="http://img.tfd.com/dict/5F/66A26-blood-group.gif"/>
          <p:cNvPicPr>
            <a:picLocks noChangeAspect="1" noChangeArrowheads="1"/>
          </p:cNvPicPr>
          <p:nvPr/>
        </p:nvPicPr>
        <p:blipFill>
          <a:blip r:embed="rId2" r:link="rId3" cstate="print"/>
          <a:srcRect/>
          <a:stretch>
            <a:fillRect/>
          </a:stretch>
        </p:blipFill>
        <p:spPr bwMode="auto">
          <a:xfrm>
            <a:off x="7543800" y="0"/>
            <a:ext cx="1600200" cy="2322872"/>
          </a:xfrm>
          <a:prstGeom prst="rect">
            <a:avLst/>
          </a:prstGeom>
          <a:noFill/>
          <a:ln w="9525">
            <a:noFill/>
            <a:miter lim="800000"/>
            <a:headEnd/>
            <a:tailEnd/>
          </a:ln>
        </p:spPr>
      </p:pic>
      <p:sp>
        <p:nvSpPr>
          <p:cNvPr id="13" name="TextBox 12"/>
          <p:cNvSpPr txBox="1"/>
          <p:nvPr/>
        </p:nvSpPr>
        <p:spPr>
          <a:xfrm>
            <a:off x="4876800" y="2286000"/>
            <a:ext cx="4267200" cy="3354765"/>
          </a:xfrm>
          <a:prstGeom prst="rect">
            <a:avLst/>
          </a:prstGeom>
          <a:solidFill>
            <a:schemeClr val="bg2">
              <a:lumMod val="90000"/>
            </a:schemeClr>
          </a:solidFill>
        </p:spPr>
        <p:txBody>
          <a:bodyPr wrap="square" rtlCol="0">
            <a:spAutoFit/>
          </a:bodyPr>
          <a:lstStyle/>
          <a:p>
            <a:pPr algn="ctr"/>
            <a:r>
              <a:rPr lang="en-US" sz="3600" b="1" u="sng" dirty="0" smtClean="0">
                <a:latin typeface="Comic Sans MS" pitchFamily="66" charset="0"/>
              </a:rPr>
              <a:t>Genotypes: </a:t>
            </a:r>
          </a:p>
          <a:p>
            <a:pPr algn="ctr"/>
            <a:r>
              <a:rPr lang="en-US" sz="3600" b="1" dirty="0" smtClean="0">
                <a:latin typeface="Comic Sans MS" pitchFamily="66" charset="0"/>
              </a:rPr>
              <a:t>2 </a:t>
            </a:r>
            <a:r>
              <a:rPr lang="en-US" sz="3600" b="1" dirty="0" err="1" smtClean="0">
                <a:latin typeface="Comic Sans MS" pitchFamily="66" charset="0"/>
              </a:rPr>
              <a:t>I</a:t>
            </a:r>
            <a:r>
              <a:rPr lang="en-US" sz="3600" b="1" baseline="30000" dirty="0" err="1" smtClean="0">
                <a:latin typeface="Comic Sans MS" pitchFamily="66" charset="0"/>
              </a:rPr>
              <a:t>A</a:t>
            </a:r>
            <a:r>
              <a:rPr lang="en-US" sz="3600" b="1" dirty="0" err="1" smtClean="0">
                <a:latin typeface="Comic Sans MS" pitchFamily="66" charset="0"/>
              </a:rPr>
              <a:t>i</a:t>
            </a:r>
            <a:r>
              <a:rPr lang="en-US" sz="3600" b="1" dirty="0" smtClean="0">
                <a:latin typeface="Comic Sans MS" pitchFamily="66" charset="0"/>
              </a:rPr>
              <a:t> : 2 </a:t>
            </a:r>
            <a:r>
              <a:rPr lang="en-US" sz="3600" b="1" dirty="0" err="1" smtClean="0">
                <a:latin typeface="Comic Sans MS" pitchFamily="66" charset="0"/>
              </a:rPr>
              <a:t>I</a:t>
            </a:r>
            <a:r>
              <a:rPr lang="en-US" sz="3600" b="1" baseline="30000" dirty="0" err="1" smtClean="0">
                <a:latin typeface="Comic Sans MS" pitchFamily="66" charset="0"/>
              </a:rPr>
              <a:t>B</a:t>
            </a:r>
            <a:r>
              <a:rPr lang="en-US" sz="3600" b="1" dirty="0" err="1" smtClean="0">
                <a:latin typeface="Comic Sans MS" pitchFamily="66" charset="0"/>
              </a:rPr>
              <a:t>i</a:t>
            </a:r>
            <a:endParaRPr lang="en-US" sz="3600" b="1" dirty="0" smtClean="0">
              <a:latin typeface="Comic Sans MS" pitchFamily="66" charset="0"/>
            </a:endParaRPr>
          </a:p>
          <a:p>
            <a:pPr algn="ctr"/>
            <a:endParaRPr lang="en-US" sz="3600" b="1" dirty="0" smtClean="0">
              <a:latin typeface="Comic Sans MS" pitchFamily="66" charset="0"/>
            </a:endParaRPr>
          </a:p>
          <a:p>
            <a:pPr algn="ctr"/>
            <a:r>
              <a:rPr lang="en-US" sz="3600" b="1" u="sng" dirty="0" smtClean="0">
                <a:latin typeface="Comic Sans MS" pitchFamily="66" charset="0"/>
              </a:rPr>
              <a:t>Phenotypes: </a:t>
            </a:r>
          </a:p>
          <a:p>
            <a:r>
              <a:rPr lang="en-US" sz="3200" b="1" dirty="0" smtClean="0">
                <a:latin typeface="Comic Sans MS" pitchFamily="66" charset="0"/>
              </a:rPr>
              <a:t>2 Type A: 2 Type B</a:t>
            </a:r>
          </a:p>
          <a:p>
            <a:pPr algn="ctr"/>
            <a:endParaRPr lang="en-US" sz="3600" b="1" dirty="0">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7239000" cy="6150936"/>
          </a:xfrm>
        </p:spPr>
        <p:txBody>
          <a:bodyPr>
            <a:normAutofit/>
          </a:bodyPr>
          <a:lstStyle/>
          <a:p>
            <a:r>
              <a:rPr lang="en-US" i="1" dirty="0" smtClean="0"/>
              <a:t>If a father is homozygous blood type A and the mother is heterozygous blood type B. What could be the possible genotypes and phenotypes of their offspring’s blood types?</a:t>
            </a:r>
            <a:endParaRPr lang="en-US" dirty="0"/>
          </a:p>
        </p:txBody>
      </p:sp>
      <p:pic>
        <p:nvPicPr>
          <p:cNvPr id="4" name="Picture 2" descr="http://img.tfd.com/dict/5F/66A26-blood-group.gif"/>
          <p:cNvPicPr>
            <a:picLocks noChangeAspect="1" noChangeArrowheads="1"/>
          </p:cNvPicPr>
          <p:nvPr/>
        </p:nvPicPr>
        <p:blipFill>
          <a:blip r:embed="rId2" r:link="rId3" cstate="print"/>
          <a:srcRect/>
          <a:stretch>
            <a:fillRect/>
          </a:stretch>
        </p:blipFill>
        <p:spPr bwMode="auto">
          <a:xfrm>
            <a:off x="7315200" y="3972343"/>
            <a:ext cx="1600200" cy="2428457"/>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lstStyle/>
          <a:p>
            <a:r>
              <a:rPr lang="en-US" dirty="0" smtClean="0">
                <a:solidFill>
                  <a:srgbClr val="FF0000"/>
                </a:solidFill>
              </a:rPr>
              <a:t>P cross = I</a:t>
            </a:r>
            <a:r>
              <a:rPr lang="en-US" baseline="30000" dirty="0" smtClean="0">
                <a:solidFill>
                  <a:srgbClr val="FF0000"/>
                </a:solidFill>
              </a:rPr>
              <a:t>A</a:t>
            </a:r>
            <a:r>
              <a:rPr lang="en-US" dirty="0" smtClean="0">
                <a:solidFill>
                  <a:srgbClr val="FF0000"/>
                </a:solidFill>
              </a:rPr>
              <a:t>I</a:t>
            </a:r>
            <a:r>
              <a:rPr lang="en-US" baseline="30000" dirty="0" smtClean="0">
                <a:solidFill>
                  <a:srgbClr val="FF0000"/>
                </a:solidFill>
              </a:rPr>
              <a:t>A</a:t>
            </a:r>
            <a:r>
              <a:rPr lang="en-US" dirty="0" smtClean="0">
                <a:solidFill>
                  <a:srgbClr val="FF0000"/>
                </a:solidFill>
              </a:rPr>
              <a:t> x </a:t>
            </a:r>
            <a:r>
              <a:rPr lang="en-US" dirty="0" err="1" smtClean="0">
                <a:solidFill>
                  <a:srgbClr val="FF0000"/>
                </a:solidFill>
              </a:rPr>
              <a:t>I</a:t>
            </a:r>
            <a:r>
              <a:rPr lang="en-US" baseline="30000" dirty="0" err="1" smtClean="0">
                <a:solidFill>
                  <a:srgbClr val="FF0000"/>
                </a:solidFill>
              </a:rPr>
              <a:t>B</a:t>
            </a:r>
            <a:r>
              <a:rPr lang="en-US" dirty="0" err="1" smtClean="0">
                <a:solidFill>
                  <a:srgbClr val="FF0000"/>
                </a:solidFill>
              </a:rPr>
              <a:t>i</a:t>
            </a:r>
            <a:endParaRPr lang="en-US" dirty="0" smtClean="0">
              <a:solidFill>
                <a:srgbClr val="FF0000"/>
              </a:solidFill>
            </a:endParaRPr>
          </a:p>
        </p:txBody>
      </p:sp>
      <p:graphicFrame>
        <p:nvGraphicFramePr>
          <p:cNvPr id="4" name="Table 3"/>
          <p:cNvGraphicFramePr>
            <a:graphicFrameLocks noGrp="1"/>
          </p:cNvGraphicFramePr>
          <p:nvPr/>
        </p:nvGraphicFramePr>
        <p:xfrm>
          <a:off x="1066800" y="2362200"/>
          <a:ext cx="3352800" cy="32512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1371600" y="1447800"/>
            <a:ext cx="29718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		</a:t>
            </a:r>
            <a:r>
              <a:rPr lang="en-US" sz="4800" dirty="0" err="1" smtClean="0">
                <a:latin typeface="Comic Sans MS" pitchFamily="66" charset="0"/>
              </a:rPr>
              <a:t>I</a:t>
            </a:r>
            <a:r>
              <a:rPr lang="en-US" sz="4800" baseline="30000" dirty="0" err="1" smtClean="0">
                <a:latin typeface="Comic Sans MS" pitchFamily="66" charset="0"/>
              </a:rPr>
              <a:t>A</a:t>
            </a:r>
            <a:endParaRPr lang="en-US" sz="4800" baseline="30000" dirty="0">
              <a:latin typeface="Comic Sans MS" pitchFamily="66" charset="0"/>
            </a:endParaRPr>
          </a:p>
        </p:txBody>
      </p:sp>
      <p:sp>
        <p:nvSpPr>
          <p:cNvPr id="6" name="TextBox 5"/>
          <p:cNvSpPr txBox="1"/>
          <p:nvPr/>
        </p:nvSpPr>
        <p:spPr>
          <a:xfrm>
            <a:off x="228600" y="2590800"/>
            <a:ext cx="1066800" cy="2554545"/>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B </a:t>
            </a:r>
          </a:p>
          <a:p>
            <a:endParaRPr lang="en-US" sz="4800" baseline="30000" dirty="0" smtClean="0">
              <a:latin typeface="Comic Sans MS" pitchFamily="66" charset="0"/>
            </a:endParaRPr>
          </a:p>
          <a:p>
            <a:endParaRPr lang="en-US" sz="4800" baseline="30000" dirty="0" smtClean="0">
              <a:latin typeface="Comic Sans MS" pitchFamily="66" charset="0"/>
            </a:endParaRPr>
          </a:p>
          <a:p>
            <a:r>
              <a:rPr lang="en-US" sz="4800" dirty="0" err="1" smtClean="0">
                <a:latin typeface="Comic Sans MS" pitchFamily="66" charset="0"/>
              </a:rPr>
              <a:t>i</a:t>
            </a:r>
            <a:endParaRPr lang="en-US" sz="4800" dirty="0" smtClean="0">
              <a:latin typeface="Comic Sans MS" pitchFamily="66" charset="0"/>
            </a:endParaRPr>
          </a:p>
        </p:txBody>
      </p:sp>
      <p:sp>
        <p:nvSpPr>
          <p:cNvPr id="8" name="TextBox 7"/>
          <p:cNvSpPr txBox="1"/>
          <p:nvPr/>
        </p:nvSpPr>
        <p:spPr>
          <a:xfrm>
            <a:off x="1066800" y="2743200"/>
            <a:ext cx="16002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I</a:t>
            </a:r>
            <a:r>
              <a:rPr lang="en-US" sz="4800" baseline="30000" dirty="0" smtClean="0">
                <a:latin typeface="Comic Sans MS" pitchFamily="66" charset="0"/>
              </a:rPr>
              <a:t>B</a:t>
            </a:r>
            <a:endParaRPr lang="en-US" sz="4800" dirty="0">
              <a:latin typeface="Comic Sans MS" pitchFamily="66" charset="0"/>
            </a:endParaRPr>
          </a:p>
        </p:txBody>
      </p:sp>
      <p:sp>
        <p:nvSpPr>
          <p:cNvPr id="9" name="TextBox 8"/>
          <p:cNvSpPr txBox="1"/>
          <p:nvPr/>
        </p:nvSpPr>
        <p:spPr>
          <a:xfrm>
            <a:off x="1143000" y="4419600"/>
            <a:ext cx="13716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sp>
        <p:nvSpPr>
          <p:cNvPr id="10" name="TextBox 9"/>
          <p:cNvSpPr txBox="1"/>
          <p:nvPr/>
        </p:nvSpPr>
        <p:spPr>
          <a:xfrm>
            <a:off x="2819400" y="2743200"/>
            <a:ext cx="1752600" cy="830997"/>
          </a:xfrm>
          <a:prstGeom prst="rect">
            <a:avLst/>
          </a:prstGeom>
          <a:noFill/>
        </p:spPr>
        <p:txBody>
          <a:bodyPr wrap="square" rtlCol="0">
            <a:spAutoFit/>
          </a:bodyPr>
          <a:lstStyle/>
          <a:p>
            <a:r>
              <a:rPr lang="en-US" sz="4800" dirty="0" smtClean="0">
                <a:latin typeface="Comic Sans MS" pitchFamily="66" charset="0"/>
              </a:rPr>
              <a:t>I</a:t>
            </a:r>
            <a:r>
              <a:rPr lang="en-US" sz="4800" baseline="30000" dirty="0" smtClean="0">
                <a:latin typeface="Comic Sans MS" pitchFamily="66" charset="0"/>
              </a:rPr>
              <a:t>A</a:t>
            </a:r>
            <a:r>
              <a:rPr lang="en-US" sz="4800" dirty="0" smtClean="0">
                <a:latin typeface="Comic Sans MS" pitchFamily="66" charset="0"/>
              </a:rPr>
              <a:t>I</a:t>
            </a:r>
            <a:r>
              <a:rPr lang="en-US" sz="4800" baseline="30000" dirty="0" smtClean="0">
                <a:latin typeface="Comic Sans MS" pitchFamily="66" charset="0"/>
              </a:rPr>
              <a:t>B</a:t>
            </a:r>
            <a:endParaRPr lang="en-US" sz="4800" dirty="0">
              <a:latin typeface="Comic Sans MS" pitchFamily="66" charset="0"/>
            </a:endParaRPr>
          </a:p>
        </p:txBody>
      </p:sp>
      <p:sp>
        <p:nvSpPr>
          <p:cNvPr id="11" name="TextBox 10"/>
          <p:cNvSpPr txBox="1"/>
          <p:nvPr/>
        </p:nvSpPr>
        <p:spPr>
          <a:xfrm>
            <a:off x="2895600" y="4419600"/>
            <a:ext cx="1676400" cy="830997"/>
          </a:xfrm>
          <a:prstGeom prst="rect">
            <a:avLst/>
          </a:prstGeom>
          <a:noFill/>
        </p:spPr>
        <p:txBody>
          <a:bodyPr wrap="square" rtlCol="0">
            <a:spAutoFit/>
          </a:bodyPr>
          <a:lstStyle/>
          <a:p>
            <a:r>
              <a:rPr lang="en-US" sz="4800" dirty="0" err="1" smtClean="0">
                <a:latin typeface="Comic Sans MS" pitchFamily="66" charset="0"/>
              </a:rPr>
              <a:t>I</a:t>
            </a:r>
            <a:r>
              <a:rPr lang="en-US" sz="4800" baseline="30000" dirty="0" err="1" smtClean="0">
                <a:latin typeface="Comic Sans MS" pitchFamily="66" charset="0"/>
              </a:rPr>
              <a:t>A</a:t>
            </a:r>
            <a:r>
              <a:rPr lang="en-US" sz="4800" dirty="0" err="1" smtClean="0">
                <a:latin typeface="Comic Sans MS" pitchFamily="66" charset="0"/>
              </a:rPr>
              <a:t>i</a:t>
            </a:r>
            <a:endParaRPr lang="en-US" sz="4800" dirty="0">
              <a:latin typeface="Comic Sans MS" pitchFamily="66" charset="0"/>
            </a:endParaRPr>
          </a:p>
        </p:txBody>
      </p:sp>
      <p:pic>
        <p:nvPicPr>
          <p:cNvPr id="12" name="Picture 2" descr="http://img.tfd.com/dict/5F/66A26-blood-group.gif"/>
          <p:cNvPicPr>
            <a:picLocks noChangeAspect="1" noChangeArrowheads="1"/>
          </p:cNvPicPr>
          <p:nvPr/>
        </p:nvPicPr>
        <p:blipFill>
          <a:blip r:embed="rId2" r:link="rId3" cstate="print"/>
          <a:srcRect/>
          <a:stretch>
            <a:fillRect/>
          </a:stretch>
        </p:blipFill>
        <p:spPr bwMode="auto">
          <a:xfrm>
            <a:off x="7848600" y="0"/>
            <a:ext cx="1295400" cy="1880420"/>
          </a:xfrm>
          <a:prstGeom prst="rect">
            <a:avLst/>
          </a:prstGeom>
          <a:noFill/>
          <a:ln w="9525">
            <a:noFill/>
            <a:miter lim="800000"/>
            <a:headEnd/>
            <a:tailEnd/>
          </a:ln>
        </p:spPr>
      </p:pic>
      <p:sp>
        <p:nvSpPr>
          <p:cNvPr id="13" name="TextBox 12"/>
          <p:cNvSpPr txBox="1"/>
          <p:nvPr/>
        </p:nvSpPr>
        <p:spPr>
          <a:xfrm>
            <a:off x="4572000" y="2286001"/>
            <a:ext cx="4572000" cy="3354765"/>
          </a:xfrm>
          <a:prstGeom prst="rect">
            <a:avLst/>
          </a:prstGeom>
          <a:solidFill>
            <a:schemeClr val="bg2">
              <a:lumMod val="90000"/>
            </a:schemeClr>
          </a:solidFill>
        </p:spPr>
        <p:txBody>
          <a:bodyPr wrap="square" rtlCol="0">
            <a:spAutoFit/>
          </a:bodyPr>
          <a:lstStyle/>
          <a:p>
            <a:pPr algn="ctr"/>
            <a:r>
              <a:rPr lang="en-US" sz="3600" b="1" u="sng" dirty="0" smtClean="0">
                <a:latin typeface="Comic Sans MS" pitchFamily="66" charset="0"/>
              </a:rPr>
              <a:t>Genotypes: </a:t>
            </a:r>
          </a:p>
          <a:p>
            <a:pPr algn="ctr"/>
            <a:r>
              <a:rPr lang="en-US" sz="3600" b="1" dirty="0" smtClean="0">
                <a:latin typeface="Comic Sans MS" pitchFamily="66" charset="0"/>
              </a:rPr>
              <a:t>2 </a:t>
            </a:r>
            <a:r>
              <a:rPr lang="en-US" sz="3600" b="1" dirty="0" err="1" smtClean="0">
                <a:latin typeface="Comic Sans MS" pitchFamily="66" charset="0"/>
              </a:rPr>
              <a:t>I</a:t>
            </a:r>
            <a:r>
              <a:rPr lang="en-US" sz="3600" b="1" baseline="30000" dirty="0" err="1" smtClean="0">
                <a:latin typeface="Comic Sans MS" pitchFamily="66" charset="0"/>
              </a:rPr>
              <a:t>A</a:t>
            </a:r>
            <a:r>
              <a:rPr lang="en-US" sz="3600" b="1" dirty="0" err="1" smtClean="0">
                <a:latin typeface="Comic Sans MS" pitchFamily="66" charset="0"/>
              </a:rPr>
              <a:t>i</a:t>
            </a:r>
            <a:r>
              <a:rPr lang="en-US" sz="3600" b="1" dirty="0" smtClean="0">
                <a:latin typeface="Comic Sans MS" pitchFamily="66" charset="0"/>
              </a:rPr>
              <a:t> : 2 I</a:t>
            </a:r>
            <a:r>
              <a:rPr lang="en-US" sz="3600" b="1" baseline="30000" dirty="0" smtClean="0">
                <a:latin typeface="Comic Sans MS" pitchFamily="66" charset="0"/>
              </a:rPr>
              <a:t>A</a:t>
            </a:r>
            <a:r>
              <a:rPr lang="en-US" sz="3600" b="1" dirty="0" smtClean="0">
                <a:latin typeface="Comic Sans MS" pitchFamily="66" charset="0"/>
              </a:rPr>
              <a:t>I</a:t>
            </a:r>
            <a:r>
              <a:rPr lang="en-US" sz="3600" b="1" baseline="30000" dirty="0" smtClean="0">
                <a:latin typeface="Comic Sans MS" pitchFamily="66" charset="0"/>
              </a:rPr>
              <a:t>B</a:t>
            </a:r>
            <a:endParaRPr lang="en-US" sz="3600" b="1" dirty="0" smtClean="0">
              <a:latin typeface="Comic Sans MS" pitchFamily="66" charset="0"/>
            </a:endParaRPr>
          </a:p>
          <a:p>
            <a:pPr algn="ctr"/>
            <a:endParaRPr lang="en-US" sz="3600" b="1" dirty="0" smtClean="0">
              <a:latin typeface="Comic Sans MS" pitchFamily="66" charset="0"/>
            </a:endParaRPr>
          </a:p>
          <a:p>
            <a:pPr algn="ctr"/>
            <a:r>
              <a:rPr lang="en-US" sz="3600" b="1" u="sng" dirty="0" smtClean="0">
                <a:latin typeface="Comic Sans MS" pitchFamily="66" charset="0"/>
              </a:rPr>
              <a:t>Phenotypes: </a:t>
            </a:r>
          </a:p>
          <a:p>
            <a:r>
              <a:rPr lang="en-US" sz="3200" b="1" dirty="0" smtClean="0">
                <a:latin typeface="Comic Sans MS" pitchFamily="66" charset="0"/>
              </a:rPr>
              <a:t>2 Type A: 2 Type AB</a:t>
            </a:r>
          </a:p>
          <a:p>
            <a:pPr algn="ctr"/>
            <a:endParaRPr lang="en-US" sz="3600" b="1" dirty="0">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par>
                                <p:cTn id="54" presetID="35"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0"/>
                                        <p:tgtEl>
                                          <p:spTgt spid="12"/>
                                        </p:tgtEl>
                                      </p:cBhvr>
                                    </p:animEffect>
                                    <p:anim calcmode="lin" valueType="num">
                                      <p:cBhvr>
                                        <p:cTn id="57" dur="2000" fill="hold"/>
                                        <p:tgtEl>
                                          <p:spTgt spid="12"/>
                                        </p:tgtEl>
                                        <p:attrNameLst>
                                          <p:attrName>style.rotation</p:attrName>
                                        </p:attrNameLst>
                                      </p:cBhvr>
                                      <p:tavLst>
                                        <p:tav tm="0">
                                          <p:val>
                                            <p:fltVal val="720"/>
                                          </p:val>
                                        </p:tav>
                                        <p:tav tm="100000">
                                          <p:val>
                                            <p:fltVal val="0"/>
                                          </p:val>
                                        </p:tav>
                                      </p:tavLst>
                                    </p:anim>
                                    <p:anim calcmode="lin" valueType="num">
                                      <p:cBhvr>
                                        <p:cTn id="58" dur="2000" fill="hold"/>
                                        <p:tgtEl>
                                          <p:spTgt spid="12"/>
                                        </p:tgtEl>
                                        <p:attrNameLst>
                                          <p:attrName>ppt_h</p:attrName>
                                        </p:attrNameLst>
                                      </p:cBhvr>
                                      <p:tavLst>
                                        <p:tav tm="0">
                                          <p:val>
                                            <p:fltVal val="0"/>
                                          </p:val>
                                        </p:tav>
                                        <p:tav tm="100000">
                                          <p:val>
                                            <p:strVal val="#ppt_h"/>
                                          </p:val>
                                        </p:tav>
                                      </p:tavLst>
                                    </p:anim>
                                    <p:anim calcmode="lin" valueType="num">
                                      <p:cBhvr>
                                        <p:cTn id="59"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7620000" cy="5846136"/>
          </a:xfrm>
        </p:spPr>
        <p:txBody>
          <a:bodyPr>
            <a:normAutofit/>
          </a:bodyPr>
          <a:lstStyle/>
          <a:p>
            <a:pPr lvl="0">
              <a:buNone/>
            </a:pPr>
            <a:r>
              <a:rPr lang="en-US" b="1" i="1" u="sng" dirty="0" smtClean="0"/>
              <a:t>2 Types of Chromosomes:</a:t>
            </a:r>
            <a:endParaRPr lang="en-US" dirty="0" smtClean="0"/>
          </a:p>
          <a:p>
            <a:pPr>
              <a:buNone/>
            </a:pPr>
            <a:endParaRPr lang="en-US" sz="1200" dirty="0" smtClean="0"/>
          </a:p>
          <a:p>
            <a:pPr>
              <a:buNone/>
            </a:pPr>
            <a:r>
              <a:rPr lang="en-US" dirty="0" smtClean="0"/>
              <a:t>1. </a:t>
            </a:r>
            <a:r>
              <a:rPr lang="en-US" b="1" u="sng" dirty="0" smtClean="0"/>
              <a:t>Sex chromosomes</a:t>
            </a:r>
            <a:r>
              <a:rPr lang="en-US" dirty="0" smtClean="0"/>
              <a:t>- last pair of chromosomes—23</a:t>
            </a:r>
            <a:r>
              <a:rPr lang="en-US" baseline="30000" dirty="0" smtClean="0"/>
              <a:t>rd</a:t>
            </a:r>
            <a:r>
              <a:rPr lang="en-US" dirty="0" smtClean="0"/>
              <a:t> pair for humans</a:t>
            </a:r>
          </a:p>
          <a:p>
            <a:pPr>
              <a:buNone/>
            </a:pPr>
            <a:r>
              <a:rPr lang="en-US" dirty="0" smtClean="0"/>
              <a:t>		XX = </a:t>
            </a:r>
            <a:r>
              <a:rPr lang="en-US" b="1" u="sng" dirty="0" smtClean="0"/>
              <a:t>female</a:t>
            </a:r>
            <a:endParaRPr lang="en-US" dirty="0" smtClean="0"/>
          </a:p>
          <a:p>
            <a:pPr>
              <a:buNone/>
            </a:pPr>
            <a:r>
              <a:rPr lang="en-US" dirty="0" smtClean="0"/>
              <a:t>		XY = </a:t>
            </a:r>
            <a:r>
              <a:rPr lang="en-US" b="1" u="sng" dirty="0" smtClean="0"/>
              <a:t>male</a:t>
            </a:r>
            <a:endParaRPr lang="en-US" dirty="0" smtClean="0"/>
          </a:p>
          <a:p>
            <a:endParaRPr lang="en-US" dirty="0"/>
          </a:p>
        </p:txBody>
      </p:sp>
      <p:pic>
        <p:nvPicPr>
          <p:cNvPr id="8" name="Picture 2" descr="t:\Documents and Settings\ASIM\My Documents\My Pictures\Microsoft Clip Organizer\j0301060.wmf"/>
          <p:cNvPicPr>
            <a:picLocks noChangeAspect="1" noChangeArrowheads="1"/>
          </p:cNvPicPr>
          <p:nvPr/>
        </p:nvPicPr>
        <p:blipFill>
          <a:blip r:embed="rId2" cstate="print"/>
          <a:srcRect/>
          <a:stretch>
            <a:fillRect/>
          </a:stretch>
        </p:blipFill>
        <p:spPr bwMode="auto">
          <a:xfrm>
            <a:off x="5715000" y="3505200"/>
            <a:ext cx="3429000" cy="3429002"/>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772400" cy="6074736"/>
          </a:xfrm>
        </p:spPr>
        <p:txBody>
          <a:bodyPr/>
          <a:lstStyle/>
          <a:p>
            <a:pPr>
              <a:buNone/>
            </a:pPr>
            <a:r>
              <a:rPr lang="en-US" b="1" dirty="0" smtClean="0"/>
              <a:t>2. </a:t>
            </a:r>
            <a:r>
              <a:rPr lang="en-US" b="1" u="sng" dirty="0" err="1" smtClean="0"/>
              <a:t>Autosomal</a:t>
            </a:r>
            <a:r>
              <a:rPr lang="en-US" b="1" u="sng" dirty="0" smtClean="0"/>
              <a:t> chromosomes</a:t>
            </a:r>
            <a:r>
              <a:rPr lang="en-US" dirty="0" smtClean="0"/>
              <a:t> or </a:t>
            </a:r>
            <a:r>
              <a:rPr lang="en-US" b="1" u="sng" dirty="0" smtClean="0"/>
              <a:t>Autosomes</a:t>
            </a:r>
            <a:r>
              <a:rPr lang="en-US" dirty="0" smtClean="0"/>
              <a:t> </a:t>
            </a:r>
          </a:p>
          <a:p>
            <a:endParaRPr lang="en-US" dirty="0" smtClean="0"/>
          </a:p>
          <a:p>
            <a:r>
              <a:rPr lang="en-US" dirty="0" smtClean="0"/>
              <a:t> All other pairs of chromosomes – 1 -22</a:t>
            </a:r>
            <a:r>
              <a:rPr lang="en-US" baseline="30000" dirty="0" smtClean="0"/>
              <a:t>nd</a:t>
            </a:r>
            <a:r>
              <a:rPr lang="en-US" dirty="0" smtClean="0"/>
              <a:t> pair in humans</a:t>
            </a:r>
          </a:p>
          <a:p>
            <a:endParaRPr lang="en-US" dirty="0"/>
          </a:p>
        </p:txBody>
      </p:sp>
      <p:pic>
        <p:nvPicPr>
          <p:cNvPr id="36866" name="Picture 2" descr="t:\Documents and Settings\ASIM\My Documents\My Pictures\Microsoft Clip Organizer\j0301060.wmf"/>
          <p:cNvPicPr>
            <a:picLocks noChangeAspect="1" noChangeArrowheads="1"/>
          </p:cNvPicPr>
          <p:nvPr/>
        </p:nvPicPr>
        <p:blipFill>
          <a:blip r:embed="rId2" cstate="print"/>
          <a:srcRect/>
          <a:stretch>
            <a:fillRect/>
          </a:stretch>
        </p:blipFill>
        <p:spPr bwMode="auto">
          <a:xfrm>
            <a:off x="6096000" y="4038599"/>
            <a:ext cx="2819400" cy="2819401"/>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 calcmode="lin" valueType="num">
                                      <p:cBhvr>
                                        <p:cTn id="9" dur="500" fill="hold"/>
                                        <p:tgtEl>
                                          <p:spTgt spid="36866"/>
                                        </p:tgtEl>
                                        <p:attrNameLst>
                                          <p:attrName>style.rotation</p:attrName>
                                        </p:attrNameLst>
                                      </p:cBhvr>
                                      <p:tavLst>
                                        <p:tav tm="0">
                                          <p:val>
                                            <p:fltVal val="360"/>
                                          </p:val>
                                        </p:tav>
                                        <p:tav tm="100000">
                                          <p:val>
                                            <p:fltVal val="0"/>
                                          </p:val>
                                        </p:tav>
                                      </p:tavLst>
                                    </p:anim>
                                    <p:animEffect transition="in" filter="fade">
                                      <p:cBhvr>
                                        <p:cTn id="10"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54550">
            <a:off x="2667000" y="533400"/>
            <a:ext cx="6477000" cy="4343400"/>
          </a:xfrm>
        </p:spPr>
        <p:txBody>
          <a:bodyPr/>
          <a:lstStyle/>
          <a:p>
            <a:pPr algn="ctr"/>
            <a:r>
              <a:rPr lang="en-US" sz="6000" dirty="0" smtClean="0"/>
              <a:t>5 Different Modes of inheritance</a:t>
            </a:r>
            <a:endParaRPr lang="en-US" sz="6000" dirty="0"/>
          </a:p>
        </p:txBody>
      </p:sp>
      <p:pic>
        <p:nvPicPr>
          <p:cNvPr id="4098" name="Picture 2" descr="t:\Documents and Settings\ASIM\My Documents\My Pictures\Microsoft Clip Organizer\j0281136.wmf"/>
          <p:cNvPicPr>
            <a:picLocks noChangeAspect="1" noChangeArrowheads="1"/>
          </p:cNvPicPr>
          <p:nvPr/>
        </p:nvPicPr>
        <p:blipFill>
          <a:blip r:embed="rId2" cstate="print"/>
          <a:srcRect/>
          <a:stretch>
            <a:fillRect/>
          </a:stretch>
        </p:blipFill>
        <p:spPr bwMode="auto">
          <a:xfrm>
            <a:off x="0" y="1473676"/>
            <a:ext cx="2819400" cy="2660174"/>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70" decel="100000"/>
                                        <p:tgtEl>
                                          <p:spTgt spid="4098"/>
                                        </p:tgtEl>
                                      </p:cBhvr>
                                    </p:animEffect>
                                    <p:animScale>
                                      <p:cBhvr>
                                        <p:cTn id="8" dur="770" decel="100000"/>
                                        <p:tgtEl>
                                          <p:spTgt spid="4098"/>
                                        </p:tgtEl>
                                      </p:cBhvr>
                                      <p:from x="10000" y="10000"/>
                                      <p:to x="200000" y="450000"/>
                                    </p:animScale>
                                    <p:animScale>
                                      <p:cBhvr>
                                        <p:cTn id="9" dur="1230" accel="100000" fill="hold">
                                          <p:stCondLst>
                                            <p:cond delay="770"/>
                                          </p:stCondLst>
                                        </p:cTn>
                                        <p:tgtEl>
                                          <p:spTgt spid="4098"/>
                                        </p:tgtEl>
                                      </p:cBhvr>
                                      <p:from x="200000" y="450000"/>
                                      <p:to x="100000" y="100000"/>
                                    </p:animScale>
                                    <p:set>
                                      <p:cBhvr>
                                        <p:cTn id="10" dur="770" fill="hold"/>
                                        <p:tgtEl>
                                          <p:spTgt spid="4098"/>
                                        </p:tgtEl>
                                        <p:attrNameLst>
                                          <p:attrName>ppt_x</p:attrName>
                                        </p:attrNameLst>
                                      </p:cBhvr>
                                      <p:to>
                                        <p:strVal val="(0.5)"/>
                                      </p:to>
                                    </p:set>
                                    <p:anim from="(0.5)" to="(#ppt_x)" calcmode="lin" valueType="num">
                                      <p:cBhvr>
                                        <p:cTn id="11" dur="1230" accel="100000" fill="hold">
                                          <p:stCondLst>
                                            <p:cond delay="770"/>
                                          </p:stCondLst>
                                        </p:cTn>
                                        <p:tgtEl>
                                          <p:spTgt spid="4098"/>
                                        </p:tgtEl>
                                        <p:attrNameLst>
                                          <p:attrName>ppt_x</p:attrName>
                                        </p:attrNameLst>
                                      </p:cBhvr>
                                    </p:anim>
                                    <p:set>
                                      <p:cBhvr>
                                        <p:cTn id="12" dur="770" fill="hold"/>
                                        <p:tgtEl>
                                          <p:spTgt spid="4098"/>
                                        </p:tgtEl>
                                        <p:attrNameLst>
                                          <p:attrName>ppt_y</p:attrName>
                                        </p:attrNameLst>
                                      </p:cBhvr>
                                      <p:to>
                                        <p:strVal val="(#ppt_y+0.4)"/>
                                      </p:to>
                                    </p:set>
                                    <p:anim from="(#ppt_y+0.4)" to="(#ppt_y)" calcmode="lin" valueType="num">
                                      <p:cBhvr>
                                        <p:cTn id="13" dur="1230" accel="100000" fill="hold">
                                          <p:stCondLst>
                                            <p:cond delay="770"/>
                                          </p:stCondLst>
                                        </p:cTn>
                                        <p:tgtEl>
                                          <p:spTgt spid="40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Sex-linked traits </a:t>
            </a:r>
            <a:br>
              <a:rPr lang="en-US" dirty="0" smtClean="0"/>
            </a:br>
            <a:r>
              <a:rPr lang="en-US" dirty="0" smtClean="0"/>
              <a:t>					(x-linked)</a:t>
            </a:r>
            <a:endParaRPr lang="en-US" dirty="0"/>
          </a:p>
        </p:txBody>
      </p:sp>
      <p:sp>
        <p:nvSpPr>
          <p:cNvPr id="3" name="Content Placeholder 2"/>
          <p:cNvSpPr>
            <a:spLocks noGrp="1"/>
          </p:cNvSpPr>
          <p:nvPr>
            <p:ph idx="1"/>
          </p:nvPr>
        </p:nvSpPr>
        <p:spPr>
          <a:xfrm>
            <a:off x="457200" y="1609416"/>
            <a:ext cx="8001000" cy="4846320"/>
          </a:xfrm>
        </p:spPr>
        <p:txBody>
          <a:bodyPr/>
          <a:lstStyle/>
          <a:p>
            <a:pPr lvl="0"/>
            <a:r>
              <a:rPr lang="en-US" dirty="0" smtClean="0"/>
              <a:t>Other genes besides the alleles for sex are located on the sex chromosomes.</a:t>
            </a:r>
          </a:p>
          <a:p>
            <a:endParaRPr lang="en-US" dirty="0"/>
          </a:p>
        </p:txBody>
      </p:sp>
      <p:pic>
        <p:nvPicPr>
          <p:cNvPr id="4" name="Picture 3" descr="sex1"/>
          <p:cNvPicPr>
            <a:picLocks noChangeAspect="1" noChangeArrowheads="1"/>
          </p:cNvPicPr>
          <p:nvPr/>
        </p:nvPicPr>
        <p:blipFill>
          <a:blip r:embed="rId2" cstate="print"/>
          <a:srcRect/>
          <a:stretch>
            <a:fillRect/>
          </a:stretch>
        </p:blipFill>
        <p:spPr bwMode="auto">
          <a:xfrm>
            <a:off x="2514600" y="3810000"/>
            <a:ext cx="3276600" cy="2801014"/>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467600" cy="6150936"/>
          </a:xfrm>
        </p:spPr>
        <p:txBody>
          <a:bodyPr/>
          <a:lstStyle/>
          <a:p>
            <a:pPr lvl="0"/>
            <a:r>
              <a:rPr lang="en-US" i="1" dirty="0" smtClean="0"/>
              <a:t>Definition:</a:t>
            </a:r>
            <a:endParaRPr lang="en-US" dirty="0" smtClean="0"/>
          </a:p>
          <a:p>
            <a:pPr>
              <a:buNone/>
            </a:pPr>
            <a:endParaRPr lang="en-US" sz="1200" dirty="0" smtClean="0"/>
          </a:p>
          <a:p>
            <a:pPr lvl="0"/>
            <a:r>
              <a:rPr lang="en-US" dirty="0" smtClean="0"/>
              <a:t>These traits will occur </a:t>
            </a:r>
            <a:r>
              <a:rPr lang="en-US" b="1" u="sng" dirty="0" smtClean="0"/>
              <a:t>MORE</a:t>
            </a:r>
            <a:r>
              <a:rPr lang="en-US" dirty="0" smtClean="0"/>
              <a:t> frequently in males than females, such as color blindness and hemophilia.</a:t>
            </a:r>
          </a:p>
          <a:p>
            <a:pPr>
              <a:buNone/>
            </a:pPr>
            <a:endParaRPr lang="en-US" dirty="0"/>
          </a:p>
        </p:txBody>
      </p:sp>
      <p:pic>
        <p:nvPicPr>
          <p:cNvPr id="71683" name="Picture 3" descr="t:\Documents and Settings\ASIM\My Documents\My Pictures\Microsoft Clip Organizer\j0438591.jpg"/>
          <p:cNvPicPr>
            <a:picLocks noChangeAspect="1" noChangeArrowheads="1"/>
          </p:cNvPicPr>
          <p:nvPr/>
        </p:nvPicPr>
        <p:blipFill>
          <a:blip r:embed="rId2" cstate="print"/>
          <a:srcRect/>
          <a:stretch>
            <a:fillRect/>
          </a:stretch>
        </p:blipFill>
        <p:spPr bwMode="auto">
          <a:xfrm>
            <a:off x="6284608" y="3048000"/>
            <a:ext cx="2859391" cy="38100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770" decel="100000"/>
                                        <p:tgtEl>
                                          <p:spTgt spid="71683"/>
                                        </p:tgtEl>
                                      </p:cBhvr>
                                    </p:animEffect>
                                    <p:animScale>
                                      <p:cBhvr>
                                        <p:cTn id="8" dur="770" decel="100000"/>
                                        <p:tgtEl>
                                          <p:spTgt spid="71683"/>
                                        </p:tgtEl>
                                      </p:cBhvr>
                                      <p:from x="10000" y="10000"/>
                                      <p:to x="200000" y="450000"/>
                                    </p:animScale>
                                    <p:animScale>
                                      <p:cBhvr>
                                        <p:cTn id="9" dur="1230" accel="100000" fill="hold">
                                          <p:stCondLst>
                                            <p:cond delay="770"/>
                                          </p:stCondLst>
                                        </p:cTn>
                                        <p:tgtEl>
                                          <p:spTgt spid="71683"/>
                                        </p:tgtEl>
                                      </p:cBhvr>
                                      <p:from x="200000" y="450000"/>
                                      <p:to x="100000" y="100000"/>
                                    </p:animScale>
                                    <p:set>
                                      <p:cBhvr>
                                        <p:cTn id="10" dur="770" fill="hold"/>
                                        <p:tgtEl>
                                          <p:spTgt spid="71683"/>
                                        </p:tgtEl>
                                        <p:attrNameLst>
                                          <p:attrName>ppt_x</p:attrName>
                                        </p:attrNameLst>
                                      </p:cBhvr>
                                      <p:to>
                                        <p:strVal val="(0.5)"/>
                                      </p:to>
                                    </p:set>
                                    <p:anim from="(0.5)" to="(#ppt_x)" calcmode="lin" valueType="num">
                                      <p:cBhvr>
                                        <p:cTn id="11" dur="1230" accel="100000" fill="hold">
                                          <p:stCondLst>
                                            <p:cond delay="770"/>
                                          </p:stCondLst>
                                        </p:cTn>
                                        <p:tgtEl>
                                          <p:spTgt spid="71683"/>
                                        </p:tgtEl>
                                        <p:attrNameLst>
                                          <p:attrName>ppt_x</p:attrName>
                                        </p:attrNameLst>
                                      </p:cBhvr>
                                    </p:anim>
                                    <p:set>
                                      <p:cBhvr>
                                        <p:cTn id="12" dur="770" fill="hold"/>
                                        <p:tgtEl>
                                          <p:spTgt spid="71683"/>
                                        </p:tgtEl>
                                        <p:attrNameLst>
                                          <p:attrName>ppt_y</p:attrName>
                                        </p:attrNameLst>
                                      </p:cBhvr>
                                      <p:to>
                                        <p:strVal val="(#ppt_y+0.4)"/>
                                      </p:to>
                                    </p:set>
                                    <p:anim from="(#ppt_y+0.4)" to="(#ppt_y)" calcmode="lin" valueType="num">
                                      <p:cBhvr>
                                        <p:cTn id="13" dur="1230" accel="100000" fill="hold">
                                          <p:stCondLst>
                                            <p:cond delay="770"/>
                                          </p:stCondLst>
                                        </p:cTn>
                                        <p:tgtEl>
                                          <p:spTgt spid="7168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lstStyle/>
          <a:p>
            <a:pPr lvl="0"/>
            <a:r>
              <a:rPr lang="en-US" b="1" i="1" u="sng" dirty="0" smtClean="0"/>
              <a:t>WHY?</a:t>
            </a:r>
            <a:endParaRPr lang="en-US" sz="3600" dirty="0" smtClean="0"/>
          </a:p>
          <a:p>
            <a:pPr>
              <a:buNone/>
            </a:pPr>
            <a:r>
              <a:rPr lang="en-US" sz="800" b="1" i="1" dirty="0" smtClean="0"/>
              <a:t> </a:t>
            </a:r>
            <a:endParaRPr lang="en-US" sz="7200" dirty="0" smtClean="0"/>
          </a:p>
          <a:p>
            <a:pPr lvl="1"/>
            <a:r>
              <a:rPr lang="en-US" dirty="0" smtClean="0">
                <a:solidFill>
                  <a:schemeClr val="tx1"/>
                </a:solidFill>
              </a:rPr>
              <a:t>Alleles for a gene may be present on the X chromosome but </a:t>
            </a:r>
            <a:r>
              <a:rPr lang="en-US" b="1" u="sng" dirty="0" smtClean="0">
                <a:solidFill>
                  <a:schemeClr val="tx1"/>
                </a:solidFill>
              </a:rPr>
              <a:t>absent</a:t>
            </a:r>
            <a:r>
              <a:rPr lang="en-US" dirty="0" smtClean="0">
                <a:solidFill>
                  <a:schemeClr val="tx1"/>
                </a:solidFill>
              </a:rPr>
              <a:t> on the Y. These are called sex-linked genes. </a:t>
            </a:r>
            <a:endParaRPr lang="en-US" sz="2400" dirty="0" smtClean="0">
              <a:solidFill>
                <a:schemeClr val="tx1"/>
              </a:solidFill>
            </a:endParaRPr>
          </a:p>
          <a:p>
            <a:endParaRPr lang="en-US" dirty="0"/>
          </a:p>
        </p:txBody>
      </p:sp>
      <p:pic>
        <p:nvPicPr>
          <p:cNvPr id="37891" name="Picture 3" descr="sex1"/>
          <p:cNvPicPr>
            <a:picLocks noChangeAspect="1" noChangeArrowheads="1"/>
          </p:cNvPicPr>
          <p:nvPr/>
        </p:nvPicPr>
        <p:blipFill>
          <a:blip r:embed="rId2" cstate="print"/>
          <a:srcRect/>
          <a:stretch>
            <a:fillRect/>
          </a:stretch>
        </p:blipFill>
        <p:spPr bwMode="auto">
          <a:xfrm>
            <a:off x="3429000" y="3048000"/>
            <a:ext cx="3810000" cy="3256994"/>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0" fill="hold"/>
                                        <p:tgtEl>
                                          <p:spTgt spid="37891"/>
                                        </p:tgtEl>
                                        <p:attrNameLst>
                                          <p:attrName>ppt_w</p:attrName>
                                        </p:attrNameLst>
                                      </p:cBhvr>
                                      <p:tavLst>
                                        <p:tav tm="0" fmla="#ppt_w*sin(2.5*pi*$)">
                                          <p:val>
                                            <p:fltVal val="0"/>
                                          </p:val>
                                        </p:tav>
                                        <p:tav tm="100000">
                                          <p:val>
                                            <p:fltVal val="1"/>
                                          </p:val>
                                        </p:tav>
                                      </p:tavLst>
                                    </p:anim>
                                    <p:anim calcmode="lin" valueType="num">
                                      <p:cBhvr>
                                        <p:cTn id="8" dur="5000" fill="hold"/>
                                        <p:tgtEl>
                                          <p:spTgt spid="37891"/>
                                        </p:tgtEl>
                                        <p:attrNameLst>
                                          <p:attrName>ppt_h</p:attrName>
                                        </p:attrNameLst>
                                      </p:cBhvr>
                                      <p:tavLst>
                                        <p:tav tm="0">
                                          <p:val>
                                            <p:strVal val="#ppt_h"/>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7891"/>
                                        </p:tgtEl>
                                        <p:attrNameLst>
                                          <p:attrName>style.visibility</p:attrName>
                                        </p:attrNameLst>
                                      </p:cBhvr>
                                      <p:to>
                                        <p:strVal val="visible"/>
                                      </p:to>
                                    </p:set>
                                    <p:anim calcmode="lin" valueType="num">
                                      <p:cBhvr>
                                        <p:cTn id="11" dur="2000" fill="hold"/>
                                        <p:tgtEl>
                                          <p:spTgt spid="37891"/>
                                        </p:tgtEl>
                                        <p:attrNameLst>
                                          <p:attrName>ppt_w</p:attrName>
                                        </p:attrNameLst>
                                      </p:cBhvr>
                                      <p:tavLst>
                                        <p:tav tm="0">
                                          <p:val>
                                            <p:fltVal val="0"/>
                                          </p:val>
                                        </p:tav>
                                        <p:tav tm="100000">
                                          <p:val>
                                            <p:strVal val="#ppt_w"/>
                                          </p:val>
                                        </p:tav>
                                      </p:tavLst>
                                    </p:anim>
                                    <p:anim calcmode="lin" valueType="num">
                                      <p:cBhvr>
                                        <p:cTn id="12" dur="2000" fill="hold"/>
                                        <p:tgtEl>
                                          <p:spTgt spid="37891"/>
                                        </p:tgtEl>
                                        <p:attrNameLst>
                                          <p:attrName>ppt_h</p:attrName>
                                        </p:attrNameLst>
                                      </p:cBhvr>
                                      <p:tavLst>
                                        <p:tav tm="0">
                                          <p:val>
                                            <p:fltVal val="0"/>
                                          </p:val>
                                        </p:tav>
                                        <p:tav tm="100000">
                                          <p:val>
                                            <p:strVal val="#ppt_h"/>
                                          </p:val>
                                        </p:tav>
                                      </p:tavLst>
                                    </p:anim>
                                    <p:anim calcmode="lin" valueType="num">
                                      <p:cBhvr>
                                        <p:cTn id="13" dur="2000" fill="hold"/>
                                        <p:tgtEl>
                                          <p:spTgt spid="37891"/>
                                        </p:tgtEl>
                                        <p:attrNameLst>
                                          <p:attrName>style.rotation</p:attrName>
                                        </p:attrNameLst>
                                      </p:cBhvr>
                                      <p:tavLst>
                                        <p:tav tm="0">
                                          <p:val>
                                            <p:fltVal val="360"/>
                                          </p:val>
                                        </p:tav>
                                        <p:tav tm="100000">
                                          <p:val>
                                            <p:fltVal val="0"/>
                                          </p:val>
                                        </p:tav>
                                      </p:tavLst>
                                    </p:anim>
                                    <p:animEffect transition="in" filter="fade">
                                      <p:cBhvr>
                                        <p:cTn id="14"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74320" lvl="1" indent="-274320">
              <a:spcBef>
                <a:spcPts val="600"/>
              </a:spcBef>
              <a:buClr>
                <a:schemeClr val="tx2"/>
              </a:buClr>
              <a:buSzPct val="73000"/>
              <a:buFont typeface="Wingdings 2"/>
              <a:buChar char=""/>
            </a:pPr>
            <a:r>
              <a:rPr lang="en-US" sz="4000" dirty="0" smtClean="0">
                <a:solidFill>
                  <a:schemeClr val="tx1"/>
                </a:solidFill>
              </a:rPr>
              <a:t>This means that </a:t>
            </a:r>
            <a:r>
              <a:rPr lang="en-US" sz="4000" b="1" u="sng" dirty="0" smtClean="0">
                <a:solidFill>
                  <a:schemeClr val="tx1"/>
                </a:solidFill>
              </a:rPr>
              <a:t>males</a:t>
            </a:r>
            <a:r>
              <a:rPr lang="en-US" sz="4000" dirty="0" smtClean="0">
                <a:solidFill>
                  <a:schemeClr val="tx1"/>
                </a:solidFill>
              </a:rPr>
              <a:t> may inherit just </a:t>
            </a:r>
            <a:r>
              <a:rPr lang="en-US" sz="4000" b="1" u="sng" dirty="0" smtClean="0">
                <a:solidFill>
                  <a:schemeClr val="tx1"/>
                </a:solidFill>
              </a:rPr>
              <a:t>one</a:t>
            </a:r>
            <a:r>
              <a:rPr lang="en-US" sz="4000" dirty="0" smtClean="0">
                <a:solidFill>
                  <a:schemeClr val="tx1"/>
                </a:solidFill>
              </a:rPr>
              <a:t> allele for a characteristic and that allele will be expressed, whether it is dominant or recessive, because it is the </a:t>
            </a:r>
            <a:r>
              <a:rPr lang="en-US" sz="4000" b="1" u="sng" dirty="0" smtClean="0">
                <a:solidFill>
                  <a:schemeClr val="tx1"/>
                </a:solidFill>
              </a:rPr>
              <a:t>only</a:t>
            </a:r>
            <a:r>
              <a:rPr lang="en-US" sz="4000" dirty="0" smtClean="0">
                <a:solidFill>
                  <a:schemeClr val="tx1"/>
                </a:solidFill>
              </a:rPr>
              <a:t> allele present on their X chromosome. </a:t>
            </a:r>
          </a:p>
        </p:txBody>
      </p:sp>
      <p:pic>
        <p:nvPicPr>
          <p:cNvPr id="38914" name="Picture 2" descr="sex1"/>
          <p:cNvPicPr>
            <a:picLocks noChangeAspect="1" noChangeArrowheads="1"/>
          </p:cNvPicPr>
          <p:nvPr/>
        </p:nvPicPr>
        <p:blipFill>
          <a:blip r:embed="rId2" cstate="print"/>
          <a:srcRect/>
          <a:stretch>
            <a:fillRect/>
          </a:stretch>
        </p:blipFill>
        <p:spPr bwMode="auto">
          <a:xfrm>
            <a:off x="2362200" y="0"/>
            <a:ext cx="3454400" cy="16764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4000" dirty="0" smtClean="0">
                <a:solidFill>
                  <a:schemeClr val="tx1"/>
                </a:solidFill>
              </a:rPr>
              <a:t>X-linked traits most likely will be </a:t>
            </a:r>
            <a:r>
              <a:rPr lang="en-US" sz="4000" b="1" u="sng" cap="all" dirty="0" smtClean="0">
                <a:solidFill>
                  <a:schemeClr val="tx1"/>
                </a:solidFill>
              </a:rPr>
              <a:t>recessive</a:t>
            </a:r>
            <a:r>
              <a:rPr lang="en-US" sz="4000" dirty="0" smtClean="0">
                <a:solidFill>
                  <a:schemeClr val="tx1"/>
                </a:solidFill>
              </a:rPr>
              <a:t> to the normal condition and the Y chromosome lacks the gene for a trait, so males have a higher chance of having the disorder.</a:t>
            </a:r>
            <a:endParaRPr lang="en-US" sz="4000" dirty="0">
              <a:solidFill>
                <a:schemeClr val="tx1"/>
              </a:solidFill>
            </a:endParaRPr>
          </a:p>
        </p:txBody>
      </p:sp>
      <p:pic>
        <p:nvPicPr>
          <p:cNvPr id="4" name="Picture 2" descr="sex1"/>
          <p:cNvPicPr>
            <a:picLocks noChangeAspect="1" noChangeArrowheads="1"/>
          </p:cNvPicPr>
          <p:nvPr/>
        </p:nvPicPr>
        <p:blipFill>
          <a:blip r:embed="rId2" cstate="print"/>
          <a:srcRect/>
          <a:stretch>
            <a:fillRect/>
          </a:stretch>
        </p:blipFill>
        <p:spPr bwMode="auto">
          <a:xfrm>
            <a:off x="2667000" y="0"/>
            <a:ext cx="3454400" cy="16764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These traits </a:t>
            </a:r>
            <a:r>
              <a:rPr lang="en-US" i="1" dirty="0" smtClean="0"/>
              <a:t>generally </a:t>
            </a:r>
            <a:r>
              <a:rPr lang="en-US" dirty="0" smtClean="0"/>
              <a:t>do NOT show up in </a:t>
            </a:r>
            <a:r>
              <a:rPr lang="en-US" b="1" u="sng" dirty="0" smtClean="0"/>
              <a:t>females</a:t>
            </a:r>
            <a:r>
              <a:rPr lang="en-US" dirty="0" smtClean="0"/>
              <a:t> since females have genes on both their X chromosomes.</a:t>
            </a:r>
          </a:p>
          <a:p>
            <a:pPr>
              <a:buNone/>
            </a:pPr>
            <a:endParaRPr lang="en-US" dirty="0" smtClean="0"/>
          </a:p>
        </p:txBody>
      </p:sp>
      <p:pic>
        <p:nvPicPr>
          <p:cNvPr id="4" name="Picture 2" descr="sex1"/>
          <p:cNvPicPr>
            <a:picLocks noChangeAspect="1" noChangeArrowheads="1"/>
          </p:cNvPicPr>
          <p:nvPr/>
        </p:nvPicPr>
        <p:blipFill>
          <a:blip r:embed="rId2" cstate="print"/>
          <a:srcRect/>
          <a:stretch>
            <a:fillRect/>
          </a:stretch>
        </p:blipFill>
        <p:spPr bwMode="auto">
          <a:xfrm>
            <a:off x="2590800" y="0"/>
            <a:ext cx="3454400" cy="16764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r>
              <a:rPr lang="en-US" i="1" dirty="0" smtClean="0"/>
              <a:t>Notation:</a:t>
            </a:r>
            <a:endParaRPr lang="en-US" sz="3600" dirty="0" smtClean="0"/>
          </a:p>
          <a:p>
            <a:pPr lvl="1"/>
            <a:r>
              <a:rPr lang="en-US" sz="5400" dirty="0" smtClean="0">
                <a:solidFill>
                  <a:schemeClr val="tx1"/>
                </a:solidFill>
              </a:rPr>
              <a:t>The alleles for these traits are written as </a:t>
            </a:r>
            <a:r>
              <a:rPr lang="en-US" sz="5400" b="1" u="sng" dirty="0" smtClean="0">
                <a:solidFill>
                  <a:schemeClr val="tx1"/>
                </a:solidFill>
              </a:rPr>
              <a:t>superscripts </a:t>
            </a:r>
            <a:r>
              <a:rPr lang="en-US" sz="5400" dirty="0" smtClean="0">
                <a:solidFill>
                  <a:schemeClr val="tx1"/>
                </a:solidFill>
              </a:rPr>
              <a:t>on the </a:t>
            </a:r>
            <a:r>
              <a:rPr lang="en-US" sz="5400" b="1" u="sng" dirty="0" smtClean="0">
                <a:solidFill>
                  <a:schemeClr val="tx1"/>
                </a:solidFill>
              </a:rPr>
              <a:t>X</a:t>
            </a:r>
            <a:r>
              <a:rPr lang="en-US" sz="5400" dirty="0" smtClean="0">
                <a:solidFill>
                  <a:schemeClr val="tx1"/>
                </a:solidFill>
              </a:rPr>
              <a:t> chromosome ONLY. </a:t>
            </a:r>
          </a:p>
          <a:p>
            <a:endParaRPr lang="en-US" dirty="0"/>
          </a:p>
        </p:txBody>
      </p:sp>
      <p:pic>
        <p:nvPicPr>
          <p:cNvPr id="4" name="Picture 2" descr="sex1"/>
          <p:cNvPicPr>
            <a:picLocks noChangeAspect="1" noChangeArrowheads="1"/>
          </p:cNvPicPr>
          <p:nvPr/>
        </p:nvPicPr>
        <p:blipFill>
          <a:blip r:embed="rId2" cstate="print"/>
          <a:srcRect/>
          <a:stretch>
            <a:fillRect/>
          </a:stretch>
        </p:blipFill>
        <p:spPr bwMode="auto">
          <a:xfrm>
            <a:off x="2362200" y="0"/>
            <a:ext cx="3454400" cy="16764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696200" cy="6324600"/>
          </a:xfrm>
        </p:spPr>
        <p:txBody>
          <a:bodyPr>
            <a:normAutofit/>
          </a:bodyPr>
          <a:lstStyle/>
          <a:p>
            <a:r>
              <a:rPr lang="en-US" sz="4800" b="1" u="sng" dirty="0" smtClean="0"/>
              <a:t>No</a:t>
            </a:r>
            <a:r>
              <a:rPr lang="en-US" sz="4800" dirty="0" smtClean="0"/>
              <a:t> alleles are written on the Y chromosome!</a:t>
            </a:r>
          </a:p>
          <a:p>
            <a:pPr>
              <a:buNone/>
            </a:pPr>
            <a:endParaRPr lang="en-US" sz="1200" dirty="0" smtClean="0"/>
          </a:p>
          <a:p>
            <a:pPr lvl="1"/>
            <a:r>
              <a:rPr lang="en-US" sz="4000" dirty="0" smtClean="0">
                <a:solidFill>
                  <a:schemeClr val="tx1"/>
                </a:solidFill>
              </a:rPr>
              <a:t>Ex: Colorblind male =  </a:t>
            </a:r>
            <a:r>
              <a:rPr lang="en-US" sz="4000" dirty="0" err="1" smtClean="0">
                <a:solidFill>
                  <a:schemeClr val="tx1"/>
                </a:solidFill>
              </a:rPr>
              <a:t>X</a:t>
            </a:r>
            <a:r>
              <a:rPr lang="en-US" sz="4000" baseline="30000" dirty="0" err="1" smtClean="0">
                <a:solidFill>
                  <a:schemeClr val="tx1"/>
                </a:solidFill>
              </a:rPr>
              <a:t>b</a:t>
            </a:r>
            <a:r>
              <a:rPr lang="en-US" sz="4000" dirty="0" err="1" smtClean="0">
                <a:solidFill>
                  <a:schemeClr val="tx1"/>
                </a:solidFill>
              </a:rPr>
              <a:t>Y</a:t>
            </a:r>
            <a:r>
              <a:rPr lang="en-US" sz="4000" dirty="0" smtClean="0">
                <a:solidFill>
                  <a:schemeClr val="tx1"/>
                </a:solidFill>
              </a:rPr>
              <a:t> and Normal male = X</a:t>
            </a:r>
            <a:r>
              <a:rPr lang="en-US" sz="4000" baseline="30000" dirty="0" smtClean="0">
                <a:solidFill>
                  <a:schemeClr val="tx1"/>
                </a:solidFill>
              </a:rPr>
              <a:t>B</a:t>
            </a:r>
            <a:r>
              <a:rPr lang="en-US" sz="4000" dirty="0" smtClean="0">
                <a:solidFill>
                  <a:schemeClr val="tx1"/>
                </a:solidFill>
              </a:rPr>
              <a:t>Y</a:t>
            </a:r>
          </a:p>
          <a:p>
            <a:pPr lvl="1">
              <a:buNone/>
            </a:pPr>
            <a:endParaRPr lang="en-US" sz="1200" dirty="0" smtClean="0">
              <a:solidFill>
                <a:schemeClr val="tx1"/>
              </a:solidFill>
            </a:endParaRPr>
          </a:p>
          <a:p>
            <a:r>
              <a:rPr lang="en-US" sz="3600" dirty="0" smtClean="0"/>
              <a:t> </a:t>
            </a:r>
            <a:r>
              <a:rPr lang="en-US" sz="3600" b="1" u="sng" dirty="0" smtClean="0"/>
              <a:t>Heterozygous</a:t>
            </a:r>
            <a:r>
              <a:rPr lang="en-US" sz="3600" dirty="0" smtClean="0"/>
              <a:t> </a:t>
            </a:r>
            <a:r>
              <a:rPr lang="en-US" sz="3600" cap="all" dirty="0" smtClean="0"/>
              <a:t>Females</a:t>
            </a:r>
            <a:r>
              <a:rPr lang="en-US" sz="3600" dirty="0" smtClean="0"/>
              <a:t> are known as </a:t>
            </a:r>
            <a:r>
              <a:rPr lang="en-US" sz="3600" b="1" u="sng" dirty="0" smtClean="0"/>
              <a:t>carriers</a:t>
            </a:r>
            <a:r>
              <a:rPr lang="en-US" sz="3600" dirty="0" smtClean="0"/>
              <a:t>, </a:t>
            </a:r>
            <a:r>
              <a:rPr lang="en-US" sz="3600" dirty="0" err="1" smtClean="0"/>
              <a:t>X</a:t>
            </a:r>
            <a:r>
              <a:rPr lang="en-US" sz="3600" baseline="30000" dirty="0" err="1" smtClean="0"/>
              <a:t>B</a:t>
            </a:r>
            <a:r>
              <a:rPr lang="en-US" sz="3600" dirty="0" err="1" smtClean="0"/>
              <a:t>X</a:t>
            </a:r>
            <a:r>
              <a:rPr lang="en-US" sz="3600" baseline="30000" dirty="0" err="1" smtClean="0"/>
              <a:t>b</a:t>
            </a:r>
            <a:endParaRPr lang="en-US" sz="3600" dirty="0" smtClean="0"/>
          </a:p>
          <a:p>
            <a:pPr>
              <a:buNone/>
            </a:pPr>
            <a:endParaRPr lang="en-US" sz="3600" dirty="0"/>
          </a:p>
        </p:txBody>
      </p:sp>
      <p:pic>
        <p:nvPicPr>
          <p:cNvPr id="4" name="Picture 2" descr="sex1"/>
          <p:cNvPicPr>
            <a:picLocks noChangeAspect="1" noChangeArrowheads="1"/>
          </p:cNvPicPr>
          <p:nvPr/>
        </p:nvPicPr>
        <p:blipFill>
          <a:blip r:embed="rId2" cstate="print"/>
          <a:srcRect/>
          <a:stretch>
            <a:fillRect/>
          </a:stretch>
        </p:blipFill>
        <p:spPr bwMode="auto">
          <a:xfrm>
            <a:off x="5218545" y="4953000"/>
            <a:ext cx="3925456" cy="19050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7696200" cy="6074736"/>
          </a:xfrm>
        </p:spPr>
        <p:txBody>
          <a:bodyPr/>
          <a:lstStyle/>
          <a:p>
            <a:r>
              <a:rPr lang="en-US" i="1" dirty="0" smtClean="0"/>
              <a:t>Ex.1) Color blindness is a sex-linked trait that is caused by a </a:t>
            </a:r>
            <a:r>
              <a:rPr lang="en-US" i="1" u="sng" dirty="0" smtClean="0"/>
              <a:t>recessive allele</a:t>
            </a:r>
            <a:r>
              <a:rPr lang="en-US" i="1" dirty="0" smtClean="0"/>
              <a:t>. A colorblind man marries a woman that is homozygous for normal vision. </a:t>
            </a:r>
          </a:p>
          <a:p>
            <a:endParaRPr lang="en-US" dirty="0"/>
          </a:p>
        </p:txBody>
      </p:sp>
      <p:pic>
        <p:nvPicPr>
          <p:cNvPr id="82946" name="Picture 2" descr="http://www.twodocs.com/images/color-vision-plates/total_color_blind_test_numbers_3.gif"/>
          <p:cNvPicPr>
            <a:picLocks noChangeAspect="1" noChangeArrowheads="1"/>
          </p:cNvPicPr>
          <p:nvPr/>
        </p:nvPicPr>
        <p:blipFill>
          <a:blip r:embed="rId2" cstate="print"/>
          <a:srcRect/>
          <a:stretch>
            <a:fillRect/>
          </a:stretch>
        </p:blipFill>
        <p:spPr bwMode="auto">
          <a:xfrm>
            <a:off x="6362700" y="4200525"/>
            <a:ext cx="2781300" cy="2657475"/>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normAutofit/>
          </a:bodyPr>
          <a:lstStyle/>
          <a:p>
            <a:r>
              <a:rPr lang="en-US" sz="3200" dirty="0" smtClean="0">
                <a:solidFill>
                  <a:srgbClr val="FF0000"/>
                </a:solidFill>
              </a:rPr>
              <a:t>P cross X</a:t>
            </a:r>
            <a:r>
              <a:rPr lang="en-US" sz="3200" baseline="30000" dirty="0" smtClean="0">
                <a:solidFill>
                  <a:srgbClr val="FF0000"/>
                </a:solidFill>
              </a:rPr>
              <a:t>N</a:t>
            </a:r>
            <a:r>
              <a:rPr lang="en-US" sz="3200" dirty="0" smtClean="0">
                <a:solidFill>
                  <a:srgbClr val="FF0000"/>
                </a:solidFill>
              </a:rPr>
              <a:t>X</a:t>
            </a:r>
            <a:r>
              <a:rPr lang="en-US" sz="3200" baseline="30000" dirty="0" smtClean="0">
                <a:solidFill>
                  <a:srgbClr val="FF0000"/>
                </a:solidFill>
              </a:rPr>
              <a:t>N</a:t>
            </a:r>
            <a:r>
              <a:rPr lang="en-US" sz="3200" dirty="0" smtClean="0">
                <a:solidFill>
                  <a:srgbClr val="FF0000"/>
                </a:solidFill>
              </a:rPr>
              <a:t>  </a:t>
            </a:r>
            <a:r>
              <a:rPr lang="en-US" sz="3200" dirty="0" smtClean="0"/>
              <a:t>x</a:t>
            </a:r>
            <a:r>
              <a:rPr lang="en-US" sz="3200" dirty="0" smtClean="0">
                <a:solidFill>
                  <a:srgbClr val="FF0000"/>
                </a:solidFill>
              </a:rPr>
              <a:t>  </a:t>
            </a:r>
            <a:r>
              <a:rPr lang="en-US" sz="3200" dirty="0" err="1" smtClean="0">
                <a:solidFill>
                  <a:srgbClr val="FF0000"/>
                </a:solidFill>
              </a:rPr>
              <a:t>X</a:t>
            </a:r>
            <a:r>
              <a:rPr lang="en-US" sz="3200" baseline="30000" dirty="0" err="1" smtClean="0">
                <a:solidFill>
                  <a:srgbClr val="FF0000"/>
                </a:solidFill>
              </a:rPr>
              <a:t>n</a:t>
            </a:r>
            <a:r>
              <a:rPr lang="en-US" sz="3200" dirty="0" err="1" smtClean="0">
                <a:solidFill>
                  <a:srgbClr val="FF0000"/>
                </a:solidFill>
              </a:rPr>
              <a:t>Y</a:t>
            </a:r>
            <a:endParaRPr lang="en-US" sz="3200" dirty="0" smtClean="0">
              <a:solidFill>
                <a:srgbClr val="FF0000"/>
              </a:solidFill>
            </a:endParaRPr>
          </a:p>
        </p:txBody>
      </p:sp>
      <p:graphicFrame>
        <p:nvGraphicFramePr>
          <p:cNvPr id="4" name="Table 3"/>
          <p:cNvGraphicFramePr>
            <a:graphicFrameLocks noGrp="1"/>
          </p:cNvGraphicFramePr>
          <p:nvPr/>
        </p:nvGraphicFramePr>
        <p:xfrm>
          <a:off x="1066800" y="3276600"/>
          <a:ext cx="3352800" cy="32512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1371600" y="2362200"/>
            <a:ext cx="29718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		</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6" name="TextBox 5"/>
          <p:cNvSpPr txBox="1"/>
          <p:nvPr/>
        </p:nvSpPr>
        <p:spPr>
          <a:xfrm>
            <a:off x="228600" y="3352800"/>
            <a:ext cx="1066800" cy="2616101"/>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smtClean="0">
              <a:latin typeface="Comic Sans MS" pitchFamily="66" charset="0"/>
            </a:endParaRPr>
          </a:p>
          <a:p>
            <a:endParaRPr lang="en-US" sz="4800" dirty="0" smtClean="0">
              <a:latin typeface="Comic Sans MS" pitchFamily="66" charset="0"/>
            </a:endParaRPr>
          </a:p>
          <a:p>
            <a:r>
              <a:rPr lang="en-US" sz="2000" dirty="0" smtClean="0">
                <a:latin typeface="Comic Sans MS" pitchFamily="66" charset="0"/>
              </a:rPr>
              <a:t> </a:t>
            </a:r>
          </a:p>
          <a:p>
            <a:r>
              <a:rPr lang="en-US" sz="4800" dirty="0" smtClean="0">
                <a:latin typeface="Comic Sans MS" pitchFamily="66" charset="0"/>
              </a:rPr>
              <a:t>Y</a:t>
            </a:r>
          </a:p>
        </p:txBody>
      </p:sp>
      <p:sp>
        <p:nvSpPr>
          <p:cNvPr id="8" name="TextBox 7"/>
          <p:cNvSpPr txBox="1"/>
          <p:nvPr/>
        </p:nvSpPr>
        <p:spPr>
          <a:xfrm>
            <a:off x="1066800" y="3581400"/>
            <a:ext cx="17526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9" name="TextBox 8"/>
          <p:cNvSpPr txBox="1"/>
          <p:nvPr/>
        </p:nvSpPr>
        <p:spPr>
          <a:xfrm>
            <a:off x="1295400" y="5334000"/>
            <a:ext cx="13716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Y</a:t>
            </a:r>
            <a:endParaRPr lang="en-US" sz="4800" dirty="0">
              <a:latin typeface="Comic Sans MS" pitchFamily="66" charset="0"/>
            </a:endParaRPr>
          </a:p>
        </p:txBody>
      </p:sp>
      <p:sp>
        <p:nvSpPr>
          <p:cNvPr id="10" name="TextBox 9"/>
          <p:cNvSpPr txBox="1"/>
          <p:nvPr/>
        </p:nvSpPr>
        <p:spPr>
          <a:xfrm>
            <a:off x="2743200" y="3657600"/>
            <a:ext cx="1752600" cy="830997"/>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11" name="TextBox 10"/>
          <p:cNvSpPr txBox="1"/>
          <p:nvPr/>
        </p:nvSpPr>
        <p:spPr>
          <a:xfrm>
            <a:off x="2743200" y="5334000"/>
            <a:ext cx="16764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Y</a:t>
            </a:r>
            <a:endParaRPr lang="en-US" sz="4800" dirty="0">
              <a:latin typeface="Comic Sans MS" pitchFamily="66" charset="0"/>
            </a:endParaRPr>
          </a:p>
        </p:txBody>
      </p:sp>
      <p:sp>
        <p:nvSpPr>
          <p:cNvPr id="13" name="Rectangle 12"/>
          <p:cNvSpPr/>
          <p:nvPr/>
        </p:nvSpPr>
        <p:spPr>
          <a:xfrm>
            <a:off x="4572000" y="228600"/>
            <a:ext cx="3581400" cy="2862322"/>
          </a:xfrm>
          <a:prstGeom prst="rect">
            <a:avLst/>
          </a:prstGeom>
        </p:spPr>
        <p:txBody>
          <a:bodyPr wrap="square">
            <a:spAutoFit/>
          </a:bodyPr>
          <a:lstStyle/>
          <a:p>
            <a:r>
              <a:rPr lang="en-US" sz="3600" i="1" dirty="0" smtClean="0">
                <a:solidFill>
                  <a:srgbClr val="00B0F0"/>
                </a:solidFill>
              </a:rPr>
              <a:t>What possible types of vision could be found if they had </a:t>
            </a:r>
            <a:r>
              <a:rPr lang="en-US" sz="3600" b="1" i="1" dirty="0" smtClean="0">
                <a:solidFill>
                  <a:srgbClr val="00B0F0"/>
                </a:solidFill>
              </a:rPr>
              <a:t>boys</a:t>
            </a:r>
            <a:r>
              <a:rPr lang="en-US" sz="3600" i="1" dirty="0" smtClean="0">
                <a:solidFill>
                  <a:srgbClr val="00B0F0"/>
                </a:solidFill>
              </a:rPr>
              <a:t>? </a:t>
            </a:r>
            <a:endParaRPr lang="en-US" sz="3600" dirty="0">
              <a:solidFill>
                <a:srgbClr val="00B0F0"/>
              </a:solidFill>
            </a:endParaRPr>
          </a:p>
        </p:txBody>
      </p:sp>
      <p:sp>
        <p:nvSpPr>
          <p:cNvPr id="14" name="Rectangle 13"/>
          <p:cNvSpPr/>
          <p:nvPr/>
        </p:nvSpPr>
        <p:spPr>
          <a:xfrm>
            <a:off x="4572000" y="3810000"/>
            <a:ext cx="3505200" cy="2862322"/>
          </a:xfrm>
          <a:prstGeom prst="rect">
            <a:avLst/>
          </a:prstGeom>
        </p:spPr>
        <p:txBody>
          <a:bodyPr wrap="square">
            <a:spAutoFit/>
          </a:bodyPr>
          <a:lstStyle/>
          <a:p>
            <a:pPr lvl="0"/>
            <a:r>
              <a:rPr lang="en-US" sz="3600" i="1" dirty="0" smtClean="0">
                <a:solidFill>
                  <a:schemeClr val="tx2">
                    <a:lumMod val="75000"/>
                  </a:schemeClr>
                </a:solidFill>
              </a:rPr>
              <a:t>What possible types of vision could be found if they had </a:t>
            </a:r>
            <a:r>
              <a:rPr lang="en-US" sz="3600" b="1" i="1" dirty="0" smtClean="0">
                <a:solidFill>
                  <a:schemeClr val="tx2">
                    <a:lumMod val="75000"/>
                  </a:schemeClr>
                </a:solidFill>
              </a:rPr>
              <a:t>girls</a:t>
            </a:r>
            <a:r>
              <a:rPr lang="en-US" sz="3600" i="1" dirty="0" smtClean="0">
                <a:solidFill>
                  <a:schemeClr val="tx2">
                    <a:lumMod val="75000"/>
                  </a:schemeClr>
                </a:solidFill>
              </a:rPr>
              <a:t>?</a:t>
            </a:r>
            <a:endParaRPr lang="en-US" sz="3600" dirty="0">
              <a:solidFill>
                <a:schemeClr val="tx2">
                  <a:lumMod val="75000"/>
                </a:schemeClr>
              </a:solidFill>
            </a:endParaRPr>
          </a:p>
        </p:txBody>
      </p:sp>
      <p:sp>
        <p:nvSpPr>
          <p:cNvPr id="15" name="TextBox 14"/>
          <p:cNvSpPr txBox="1"/>
          <p:nvPr/>
        </p:nvSpPr>
        <p:spPr>
          <a:xfrm>
            <a:off x="6096000" y="2514600"/>
            <a:ext cx="1588897" cy="584775"/>
          </a:xfrm>
          <a:prstGeom prst="rect">
            <a:avLst/>
          </a:prstGeom>
          <a:noFill/>
        </p:spPr>
        <p:txBody>
          <a:bodyPr wrap="square" rtlCol="0">
            <a:spAutoFit/>
          </a:bodyPr>
          <a:lstStyle/>
          <a:p>
            <a:r>
              <a:rPr lang="en-US" sz="3200" b="1" i="1" u="sng" dirty="0" smtClean="0">
                <a:latin typeface="+mj-lt"/>
              </a:rPr>
              <a:t>Normal</a:t>
            </a:r>
            <a:endParaRPr lang="en-US" sz="3200" b="1" i="1" u="sng" dirty="0">
              <a:latin typeface="+mj-lt"/>
            </a:endParaRPr>
          </a:p>
        </p:txBody>
      </p:sp>
      <p:sp>
        <p:nvSpPr>
          <p:cNvPr id="16" name="TextBox 15"/>
          <p:cNvSpPr txBox="1"/>
          <p:nvPr/>
        </p:nvSpPr>
        <p:spPr>
          <a:xfrm>
            <a:off x="6248400" y="6019800"/>
            <a:ext cx="1588897" cy="584775"/>
          </a:xfrm>
          <a:prstGeom prst="rect">
            <a:avLst/>
          </a:prstGeom>
          <a:noFill/>
        </p:spPr>
        <p:txBody>
          <a:bodyPr wrap="square" rtlCol="0">
            <a:spAutoFit/>
          </a:bodyPr>
          <a:lstStyle/>
          <a:p>
            <a:r>
              <a:rPr lang="en-US" sz="3200" b="1" i="1" u="sng" dirty="0" smtClean="0">
                <a:latin typeface="+mj-lt"/>
              </a:rPr>
              <a:t>Normal</a:t>
            </a:r>
            <a:endParaRPr lang="en-US" sz="3200" b="1" i="1" u="sng" dirty="0">
              <a:latin typeface="+mj-l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by="(-#ppt_w*2)" calcmode="lin" valueType="num">
                                      <p:cBhvr rctx="PPT">
                                        <p:cTn id="46" dur="500" autoRev="1" fill="hold">
                                          <p:stCondLst>
                                            <p:cond delay="0"/>
                                          </p:stCondLst>
                                        </p:cTn>
                                        <p:tgtEl>
                                          <p:spTgt spid="15"/>
                                        </p:tgtEl>
                                        <p:attrNameLst>
                                          <p:attrName>ppt_w</p:attrName>
                                        </p:attrNameLst>
                                      </p:cBhvr>
                                    </p:anim>
                                    <p:anim by="(#ppt_w*0.50)" calcmode="lin" valueType="num">
                                      <p:cBhvr>
                                        <p:cTn id="47" dur="500" decel="50000" autoRev="1" fill="hold">
                                          <p:stCondLst>
                                            <p:cond delay="0"/>
                                          </p:stCondLst>
                                        </p:cTn>
                                        <p:tgtEl>
                                          <p:spTgt spid="15"/>
                                        </p:tgtEl>
                                        <p:attrNameLst>
                                          <p:attrName>ppt_x</p:attrName>
                                        </p:attrNameLst>
                                      </p:cBhvr>
                                    </p:anim>
                                    <p:anim from="(-#ppt_h/2)" to="(#ppt_y)" calcmode="lin" valueType="num">
                                      <p:cBhvr>
                                        <p:cTn id="48" dur="1000" fill="hold">
                                          <p:stCondLst>
                                            <p:cond delay="0"/>
                                          </p:stCondLst>
                                        </p:cTn>
                                        <p:tgtEl>
                                          <p:spTgt spid="15"/>
                                        </p:tgtEl>
                                        <p:attrNameLst>
                                          <p:attrName>ppt_y</p:attrName>
                                        </p:attrNameLst>
                                      </p:cBhvr>
                                    </p:anim>
                                    <p:animRot by="21600000">
                                      <p:cBhvr>
                                        <p:cTn id="49" dur="1000" fill="hold">
                                          <p:stCondLst>
                                            <p:cond delay="0"/>
                                          </p:stCondLst>
                                        </p:cTn>
                                        <p:tgtEl>
                                          <p:spTgt spid="1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239000" cy="1143000"/>
          </a:xfrm>
        </p:spPr>
        <p:txBody>
          <a:bodyPr>
            <a:normAutofit fontScale="90000"/>
          </a:bodyPr>
          <a:lstStyle/>
          <a:p>
            <a:r>
              <a:rPr lang="en-US" sz="4000" dirty="0" smtClean="0">
                <a:latin typeface="Comic Sans MS" pitchFamily="66" charset="0"/>
              </a:rPr>
              <a:t>1. Incomplete dominance</a:t>
            </a:r>
            <a:endParaRPr lang="en-US" sz="4000" dirty="0">
              <a:latin typeface="Comic Sans MS" pitchFamily="66" charset="0"/>
            </a:endParaRPr>
          </a:p>
        </p:txBody>
      </p:sp>
      <p:sp>
        <p:nvSpPr>
          <p:cNvPr id="3" name="Content Placeholder 2"/>
          <p:cNvSpPr>
            <a:spLocks noGrp="1"/>
          </p:cNvSpPr>
          <p:nvPr>
            <p:ph idx="1"/>
          </p:nvPr>
        </p:nvSpPr>
        <p:spPr>
          <a:xfrm>
            <a:off x="304800" y="1066800"/>
            <a:ext cx="7696200" cy="5388936"/>
          </a:xfrm>
        </p:spPr>
        <p:txBody>
          <a:bodyPr/>
          <a:lstStyle/>
          <a:p>
            <a:pPr lvl="0"/>
            <a:r>
              <a:rPr lang="en-US" sz="2800" i="1" dirty="0" smtClean="0"/>
              <a:t>Definition:</a:t>
            </a:r>
            <a:r>
              <a:rPr lang="en-US" sz="2800" dirty="0" smtClean="0"/>
              <a:t> </a:t>
            </a:r>
            <a:endParaRPr lang="en-US" sz="2000" dirty="0" smtClean="0"/>
          </a:p>
          <a:p>
            <a:pPr lvl="2"/>
            <a:r>
              <a:rPr lang="en-US" sz="2800" dirty="0" smtClean="0"/>
              <a:t>Neither allele for a gene </a:t>
            </a:r>
            <a:r>
              <a:rPr lang="en-US" sz="2800" b="1" u="sng" dirty="0" smtClean="0"/>
              <a:t>dominates</a:t>
            </a:r>
            <a:endParaRPr lang="en-US" sz="2800" dirty="0" smtClean="0"/>
          </a:p>
          <a:p>
            <a:pPr>
              <a:buNone/>
            </a:pPr>
            <a:endParaRPr lang="en-US" sz="1200" dirty="0" smtClean="0"/>
          </a:p>
          <a:p>
            <a:pPr lvl="2"/>
            <a:r>
              <a:rPr lang="en-US" sz="2800" dirty="0" smtClean="0"/>
              <a:t>Phenotype of the heterozygous offspring will be a </a:t>
            </a:r>
            <a:r>
              <a:rPr lang="en-US" sz="2800" b="1" u="sng" cap="all" dirty="0" smtClean="0"/>
              <a:t>blend</a:t>
            </a:r>
            <a:r>
              <a:rPr lang="en-US" sz="2800" cap="all" dirty="0" smtClean="0"/>
              <a:t> </a:t>
            </a:r>
            <a:r>
              <a:rPr lang="en-US" sz="2800" dirty="0" smtClean="0"/>
              <a:t>of the 2 homozygous parents.</a:t>
            </a:r>
          </a:p>
          <a:p>
            <a:pPr>
              <a:buNone/>
            </a:pPr>
            <a:endParaRPr lang="en-US" dirty="0"/>
          </a:p>
        </p:txBody>
      </p:sp>
      <p:pic>
        <p:nvPicPr>
          <p:cNvPr id="5" name="Picture 2" descr="Incomplete Dominance"/>
          <p:cNvPicPr>
            <a:picLocks noChangeAspect="1" noChangeArrowheads="1"/>
          </p:cNvPicPr>
          <p:nvPr/>
        </p:nvPicPr>
        <p:blipFill>
          <a:blip r:embed="rId2" r:link="rId3" cstate="print"/>
          <a:srcRect b="5405"/>
          <a:stretch>
            <a:fillRect/>
          </a:stretch>
        </p:blipFill>
        <p:spPr bwMode="auto">
          <a:xfrm>
            <a:off x="762000" y="3581400"/>
            <a:ext cx="7090642" cy="2667000"/>
          </a:xfrm>
          <a:prstGeom prst="rect">
            <a:avLst/>
          </a:prstGeom>
          <a:noFill/>
          <a:ln w="9525">
            <a:noFill/>
            <a:miter lim="800000"/>
            <a:headEnd/>
            <a:tailEnd/>
          </a:ln>
        </p:spPr>
      </p:pic>
      <p:sp>
        <p:nvSpPr>
          <p:cNvPr id="6" name="TextBox 5"/>
          <p:cNvSpPr txBox="1"/>
          <p:nvPr/>
        </p:nvSpPr>
        <p:spPr>
          <a:xfrm>
            <a:off x="609600" y="5791200"/>
            <a:ext cx="2209800" cy="830997"/>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Homozygous Parent</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5791200" y="5867400"/>
            <a:ext cx="2209800" cy="830997"/>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Homozygous Parent</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3200400" y="5867400"/>
            <a:ext cx="2209800" cy="830997"/>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Heterozygous Offspring</a:t>
            </a:r>
            <a:endParaRPr lang="en-US" sz="2400" b="1" dirty="0">
              <a:effectLst>
                <a:outerShdw blurRad="38100" dist="38100" dir="2700000" algn="tl">
                  <a:srgbClr val="000000">
                    <a:alpha val="43137"/>
                  </a:srgbClr>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7239000" cy="5312736"/>
          </a:xfrm>
        </p:spPr>
        <p:txBody>
          <a:bodyPr/>
          <a:lstStyle/>
          <a:p>
            <a:r>
              <a:rPr lang="en-US" i="1" dirty="0" smtClean="0"/>
              <a:t>Ex.2) A girl of normal vision, whose father was colorblind, marries a colorblind man. What types of vision could be found in their children?</a:t>
            </a:r>
          </a:p>
          <a:p>
            <a:pPr>
              <a:buNone/>
            </a:pPr>
            <a:endParaRPr lang="en-US" dirty="0"/>
          </a:p>
        </p:txBody>
      </p:sp>
    </p:spTree>
  </p:cSld>
  <p:clrMapOvr>
    <a:masterClrMapping/>
  </p:clrMapOvr>
  <p:transition spd="med">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77200" cy="6227136"/>
          </a:xfrm>
        </p:spPr>
        <p:txBody>
          <a:bodyPr>
            <a:normAutofit/>
          </a:bodyPr>
          <a:lstStyle/>
          <a:p>
            <a:r>
              <a:rPr lang="en-US" sz="3200" dirty="0" smtClean="0">
                <a:solidFill>
                  <a:srgbClr val="FF0000"/>
                </a:solidFill>
              </a:rPr>
              <a:t>P cross = </a:t>
            </a:r>
            <a:r>
              <a:rPr lang="en-US" sz="3200" dirty="0" err="1" smtClean="0">
                <a:solidFill>
                  <a:srgbClr val="FF0000"/>
                </a:solidFill>
              </a:rPr>
              <a:t>X</a:t>
            </a:r>
            <a:r>
              <a:rPr lang="en-US" sz="3200" baseline="30000" dirty="0" err="1" smtClean="0">
                <a:solidFill>
                  <a:srgbClr val="FF0000"/>
                </a:solidFill>
              </a:rPr>
              <a:t>N</a:t>
            </a:r>
            <a:r>
              <a:rPr lang="en-US" sz="3200" dirty="0" err="1" smtClean="0">
                <a:solidFill>
                  <a:srgbClr val="FF0000"/>
                </a:solidFill>
              </a:rPr>
              <a:t>X</a:t>
            </a:r>
            <a:r>
              <a:rPr lang="en-US" sz="3200" baseline="30000" dirty="0" err="1" smtClean="0">
                <a:solidFill>
                  <a:srgbClr val="FF0000"/>
                </a:solidFill>
              </a:rPr>
              <a:t>n</a:t>
            </a:r>
            <a:r>
              <a:rPr lang="en-US" sz="3200" dirty="0" smtClean="0">
                <a:solidFill>
                  <a:srgbClr val="FF0000"/>
                </a:solidFill>
              </a:rPr>
              <a:t> </a:t>
            </a:r>
            <a:r>
              <a:rPr lang="en-US" sz="3200" dirty="0" smtClean="0"/>
              <a:t>x</a:t>
            </a:r>
            <a:r>
              <a:rPr lang="en-US" sz="3200" dirty="0" smtClean="0">
                <a:solidFill>
                  <a:srgbClr val="FF0000"/>
                </a:solidFill>
              </a:rPr>
              <a:t> </a:t>
            </a:r>
            <a:r>
              <a:rPr lang="en-US" sz="3200" dirty="0" err="1" smtClean="0">
                <a:solidFill>
                  <a:srgbClr val="FF0000"/>
                </a:solidFill>
              </a:rPr>
              <a:t>X</a:t>
            </a:r>
            <a:r>
              <a:rPr lang="en-US" sz="3200" baseline="30000" dirty="0" err="1" smtClean="0">
                <a:solidFill>
                  <a:srgbClr val="FF0000"/>
                </a:solidFill>
              </a:rPr>
              <a:t>n</a:t>
            </a:r>
            <a:r>
              <a:rPr lang="en-US" sz="3200" dirty="0" err="1" smtClean="0">
                <a:solidFill>
                  <a:srgbClr val="FF0000"/>
                </a:solidFill>
              </a:rPr>
              <a:t>Y</a:t>
            </a:r>
            <a:endParaRPr lang="en-US" sz="3200" dirty="0" smtClean="0">
              <a:solidFill>
                <a:srgbClr val="FF0000"/>
              </a:solidFill>
            </a:endParaRPr>
          </a:p>
        </p:txBody>
      </p:sp>
      <p:graphicFrame>
        <p:nvGraphicFramePr>
          <p:cNvPr id="4" name="Table 3"/>
          <p:cNvGraphicFramePr>
            <a:graphicFrameLocks noGrp="1"/>
          </p:cNvGraphicFramePr>
          <p:nvPr/>
        </p:nvGraphicFramePr>
        <p:xfrm>
          <a:off x="1066800" y="3276600"/>
          <a:ext cx="3352800" cy="32512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25600">
                <a:tc>
                  <a:txBody>
                    <a:bodyPr/>
                    <a:lstStyle/>
                    <a:p>
                      <a:pPr algn="ct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1371600" y="2362200"/>
            <a:ext cx="2971800" cy="830997"/>
          </a:xfrm>
          <a:prstGeom prst="rect">
            <a:avLst/>
          </a:prstGeom>
          <a:noFill/>
        </p:spPr>
        <p:txBody>
          <a:bodyPr wrap="square" rtlCol="0">
            <a:spAutoFit/>
          </a:bodyPr>
          <a:lstStyle/>
          <a:p>
            <a:r>
              <a:rPr lang="en-US" sz="4800" dirty="0" smtClean="0">
                <a:latin typeface="Comic Sans MS" pitchFamily="66" charset="0"/>
              </a:rPr>
              <a:t>X</a:t>
            </a:r>
            <a:r>
              <a:rPr lang="en-US" sz="4800" baseline="30000" dirty="0" smtClean="0">
                <a:latin typeface="Comic Sans MS" pitchFamily="66" charset="0"/>
              </a:rPr>
              <a:t>N</a:t>
            </a:r>
            <a:r>
              <a:rPr lang="en-US" sz="4800" dirty="0" smtClean="0">
                <a:latin typeface="Comic Sans MS" pitchFamily="66" charset="0"/>
              </a:rPr>
              <a:t>		</a:t>
            </a:r>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a:latin typeface="Comic Sans MS" pitchFamily="66" charset="0"/>
            </a:endParaRPr>
          </a:p>
        </p:txBody>
      </p:sp>
      <p:sp>
        <p:nvSpPr>
          <p:cNvPr id="6" name="TextBox 5"/>
          <p:cNvSpPr txBox="1"/>
          <p:nvPr/>
        </p:nvSpPr>
        <p:spPr>
          <a:xfrm>
            <a:off x="0" y="3810000"/>
            <a:ext cx="1066800" cy="2308324"/>
          </a:xfrm>
          <a:prstGeom prst="rect">
            <a:avLst/>
          </a:prstGeom>
          <a:noFill/>
        </p:spPr>
        <p:txBody>
          <a:bodyPr wrap="square" rtlCol="0">
            <a:spAutoFit/>
          </a:bodyPr>
          <a:lstStyle/>
          <a:p>
            <a:r>
              <a:rPr lang="en-US" sz="4800" dirty="0" err="1" smtClean="0">
                <a:latin typeface="Comic Sans MS" pitchFamily="66" charset="0"/>
              </a:rPr>
              <a:t>X</a:t>
            </a:r>
            <a:r>
              <a:rPr lang="en-US" sz="4800" baseline="30000" dirty="0" err="1" smtClean="0">
                <a:latin typeface="Comic Sans MS" pitchFamily="66" charset="0"/>
              </a:rPr>
              <a:t>n</a:t>
            </a:r>
            <a:endParaRPr lang="en-US" sz="4800" baseline="30000" dirty="0" smtClean="0">
              <a:latin typeface="Comic Sans MS" pitchFamily="66" charset="0"/>
            </a:endParaRPr>
          </a:p>
          <a:p>
            <a:endParaRPr lang="en-US" sz="4800" dirty="0" smtClean="0">
              <a:latin typeface="Comic Sans MS" pitchFamily="66" charset="0"/>
            </a:endParaRPr>
          </a:p>
          <a:p>
            <a:r>
              <a:rPr lang="en-US" sz="4800" dirty="0" err="1" smtClean="0">
                <a:latin typeface="Comic Sans MS" pitchFamily="66" charset="0"/>
              </a:rPr>
              <a:t>Y</a:t>
            </a:r>
            <a:endParaRPr lang="en-US" sz="4800" dirty="0" smtClean="0">
              <a:latin typeface="Comic Sans MS" pitchFamily="66" charset="0"/>
            </a:endParaRPr>
          </a:p>
        </p:txBody>
      </p:sp>
      <p:sp>
        <p:nvSpPr>
          <p:cNvPr id="8" name="TextBox 7"/>
          <p:cNvSpPr txBox="1"/>
          <p:nvPr/>
        </p:nvSpPr>
        <p:spPr>
          <a:xfrm>
            <a:off x="1066800" y="3581400"/>
            <a:ext cx="1752600" cy="830997"/>
          </a:xfrm>
          <a:prstGeom prst="rect">
            <a:avLst/>
          </a:prstGeom>
          <a:noFill/>
        </p:spPr>
        <p:txBody>
          <a:bodyPr wrap="square" rtlCol="0">
            <a:spAutoFit/>
          </a:bodyPr>
          <a:lstStyle/>
          <a:p>
            <a:r>
              <a:rPr lang="en-US" sz="4800" dirty="0" err="1" smtClean="0">
                <a:solidFill>
                  <a:srgbClr val="FF0000"/>
                </a:solidFill>
                <a:latin typeface="Comic Sans MS" pitchFamily="66" charset="0"/>
              </a:rPr>
              <a:t>X</a:t>
            </a:r>
            <a:r>
              <a:rPr lang="en-US" sz="4800" baseline="30000" dirty="0" err="1" smtClean="0">
                <a:solidFill>
                  <a:srgbClr val="FF0000"/>
                </a:solidFill>
                <a:latin typeface="Comic Sans MS" pitchFamily="66" charset="0"/>
              </a:rPr>
              <a:t>N</a:t>
            </a:r>
            <a:r>
              <a:rPr lang="en-US" sz="4800" dirty="0" err="1" smtClean="0">
                <a:solidFill>
                  <a:srgbClr val="FF0000"/>
                </a:solidFill>
                <a:latin typeface="Comic Sans MS" pitchFamily="66" charset="0"/>
              </a:rPr>
              <a:t>X</a:t>
            </a:r>
            <a:r>
              <a:rPr lang="en-US" sz="4800" baseline="30000" dirty="0" err="1" smtClean="0">
                <a:solidFill>
                  <a:srgbClr val="FF0000"/>
                </a:solidFill>
                <a:latin typeface="Comic Sans MS" pitchFamily="66" charset="0"/>
              </a:rPr>
              <a:t>n</a:t>
            </a:r>
            <a:endParaRPr lang="en-US" sz="4800" baseline="30000" dirty="0">
              <a:solidFill>
                <a:srgbClr val="FF0000"/>
              </a:solidFill>
              <a:latin typeface="Comic Sans MS" pitchFamily="66" charset="0"/>
            </a:endParaRPr>
          </a:p>
        </p:txBody>
      </p:sp>
      <p:sp>
        <p:nvSpPr>
          <p:cNvPr id="9" name="TextBox 8"/>
          <p:cNvSpPr txBox="1"/>
          <p:nvPr/>
        </p:nvSpPr>
        <p:spPr>
          <a:xfrm>
            <a:off x="1295400" y="5334000"/>
            <a:ext cx="1371600" cy="830997"/>
          </a:xfrm>
          <a:prstGeom prst="rect">
            <a:avLst/>
          </a:prstGeom>
          <a:noFill/>
        </p:spPr>
        <p:txBody>
          <a:bodyPr wrap="square" rtlCol="0">
            <a:spAutoFit/>
          </a:bodyPr>
          <a:lstStyle/>
          <a:p>
            <a:r>
              <a:rPr lang="en-US" sz="4800" dirty="0" smtClean="0">
                <a:solidFill>
                  <a:srgbClr val="FF0000"/>
                </a:solidFill>
                <a:latin typeface="Comic Sans MS" pitchFamily="66" charset="0"/>
              </a:rPr>
              <a:t>X</a:t>
            </a:r>
            <a:r>
              <a:rPr lang="en-US" sz="4800" baseline="30000" dirty="0" smtClean="0">
                <a:solidFill>
                  <a:srgbClr val="FF0000"/>
                </a:solidFill>
                <a:latin typeface="Comic Sans MS" pitchFamily="66" charset="0"/>
              </a:rPr>
              <a:t>N</a:t>
            </a:r>
            <a:r>
              <a:rPr lang="en-US" sz="4800" dirty="0" smtClean="0">
                <a:solidFill>
                  <a:srgbClr val="FF0000"/>
                </a:solidFill>
                <a:latin typeface="Comic Sans MS" pitchFamily="66" charset="0"/>
              </a:rPr>
              <a:t>Y</a:t>
            </a:r>
            <a:endParaRPr lang="en-US" sz="4800" dirty="0">
              <a:solidFill>
                <a:srgbClr val="FF0000"/>
              </a:solidFill>
              <a:latin typeface="Comic Sans MS" pitchFamily="66" charset="0"/>
            </a:endParaRPr>
          </a:p>
        </p:txBody>
      </p:sp>
      <p:sp>
        <p:nvSpPr>
          <p:cNvPr id="10" name="TextBox 9"/>
          <p:cNvSpPr txBox="1"/>
          <p:nvPr/>
        </p:nvSpPr>
        <p:spPr>
          <a:xfrm>
            <a:off x="2743200" y="3657600"/>
            <a:ext cx="1752600" cy="830997"/>
          </a:xfrm>
          <a:prstGeom prst="rect">
            <a:avLst/>
          </a:prstGeom>
          <a:noFill/>
        </p:spPr>
        <p:txBody>
          <a:bodyPr wrap="square" rtlCol="0">
            <a:spAutoFit/>
          </a:bodyPr>
          <a:lstStyle/>
          <a:p>
            <a:r>
              <a:rPr lang="en-US" sz="4800" dirty="0" err="1" smtClean="0">
                <a:solidFill>
                  <a:srgbClr val="00B050"/>
                </a:solidFill>
                <a:latin typeface="Comic Sans MS" pitchFamily="66" charset="0"/>
              </a:rPr>
              <a:t>X</a:t>
            </a:r>
            <a:r>
              <a:rPr lang="en-US" sz="4800" baseline="30000" dirty="0" err="1" smtClean="0">
                <a:solidFill>
                  <a:srgbClr val="00B050"/>
                </a:solidFill>
                <a:latin typeface="Comic Sans MS" pitchFamily="66" charset="0"/>
              </a:rPr>
              <a:t>n</a:t>
            </a:r>
            <a:r>
              <a:rPr lang="en-US" sz="4800" dirty="0" err="1" smtClean="0">
                <a:solidFill>
                  <a:srgbClr val="00B050"/>
                </a:solidFill>
                <a:latin typeface="Comic Sans MS" pitchFamily="66" charset="0"/>
              </a:rPr>
              <a:t>X</a:t>
            </a:r>
            <a:r>
              <a:rPr lang="en-US" sz="4800" baseline="30000" dirty="0" err="1" smtClean="0">
                <a:solidFill>
                  <a:srgbClr val="00B050"/>
                </a:solidFill>
                <a:latin typeface="Comic Sans MS" pitchFamily="66" charset="0"/>
              </a:rPr>
              <a:t>n</a:t>
            </a:r>
            <a:endParaRPr lang="en-US" sz="4800" baseline="30000" dirty="0">
              <a:solidFill>
                <a:srgbClr val="00B050"/>
              </a:solidFill>
              <a:latin typeface="Comic Sans MS" pitchFamily="66" charset="0"/>
            </a:endParaRPr>
          </a:p>
        </p:txBody>
      </p:sp>
      <p:sp>
        <p:nvSpPr>
          <p:cNvPr id="11" name="TextBox 10"/>
          <p:cNvSpPr txBox="1"/>
          <p:nvPr/>
        </p:nvSpPr>
        <p:spPr>
          <a:xfrm>
            <a:off x="2743200" y="5334000"/>
            <a:ext cx="1676400" cy="830997"/>
          </a:xfrm>
          <a:prstGeom prst="rect">
            <a:avLst/>
          </a:prstGeom>
          <a:noFill/>
        </p:spPr>
        <p:txBody>
          <a:bodyPr wrap="square" rtlCol="0">
            <a:spAutoFit/>
          </a:bodyPr>
          <a:lstStyle/>
          <a:p>
            <a:r>
              <a:rPr lang="en-US" sz="4800" dirty="0" err="1" smtClean="0">
                <a:solidFill>
                  <a:srgbClr val="00B050"/>
                </a:solidFill>
                <a:latin typeface="Comic Sans MS" pitchFamily="66" charset="0"/>
              </a:rPr>
              <a:t>X</a:t>
            </a:r>
            <a:r>
              <a:rPr lang="en-US" sz="4800" baseline="30000" dirty="0" err="1" smtClean="0">
                <a:solidFill>
                  <a:srgbClr val="00B050"/>
                </a:solidFill>
                <a:latin typeface="Comic Sans MS" pitchFamily="66" charset="0"/>
              </a:rPr>
              <a:t>n</a:t>
            </a:r>
            <a:r>
              <a:rPr lang="en-US" sz="4800" dirty="0" err="1" smtClean="0">
                <a:solidFill>
                  <a:srgbClr val="00B050"/>
                </a:solidFill>
                <a:latin typeface="Comic Sans MS" pitchFamily="66" charset="0"/>
              </a:rPr>
              <a:t>Y</a:t>
            </a:r>
            <a:endParaRPr lang="en-US" sz="4800" dirty="0">
              <a:solidFill>
                <a:srgbClr val="00B050"/>
              </a:solidFill>
              <a:latin typeface="Comic Sans MS" pitchFamily="66" charset="0"/>
            </a:endParaRPr>
          </a:p>
        </p:txBody>
      </p:sp>
      <p:sp>
        <p:nvSpPr>
          <p:cNvPr id="13" name="Rectangle 12"/>
          <p:cNvSpPr/>
          <p:nvPr/>
        </p:nvSpPr>
        <p:spPr>
          <a:xfrm>
            <a:off x="4572000" y="228600"/>
            <a:ext cx="3581400" cy="2308324"/>
          </a:xfrm>
          <a:prstGeom prst="rect">
            <a:avLst/>
          </a:prstGeom>
        </p:spPr>
        <p:txBody>
          <a:bodyPr wrap="square">
            <a:spAutoFit/>
          </a:bodyPr>
          <a:lstStyle/>
          <a:p>
            <a:r>
              <a:rPr lang="en-US" sz="3600" i="1" dirty="0" smtClean="0">
                <a:solidFill>
                  <a:srgbClr val="00B0F0"/>
                </a:solidFill>
              </a:rPr>
              <a:t>What types of vision could be found in their children?</a:t>
            </a:r>
            <a:endParaRPr lang="en-US" sz="3600" dirty="0">
              <a:solidFill>
                <a:srgbClr val="00B0F0"/>
              </a:solidFill>
            </a:endParaRPr>
          </a:p>
        </p:txBody>
      </p:sp>
      <p:sp>
        <p:nvSpPr>
          <p:cNvPr id="15" name="TextBox 14"/>
          <p:cNvSpPr txBox="1"/>
          <p:nvPr/>
        </p:nvSpPr>
        <p:spPr>
          <a:xfrm>
            <a:off x="4648200" y="2819400"/>
            <a:ext cx="4114800" cy="1569660"/>
          </a:xfrm>
          <a:prstGeom prst="rect">
            <a:avLst/>
          </a:prstGeom>
          <a:solidFill>
            <a:schemeClr val="bg1"/>
          </a:solidFill>
        </p:spPr>
        <p:txBody>
          <a:bodyPr wrap="square" rtlCol="0">
            <a:spAutoFit/>
          </a:bodyPr>
          <a:lstStyle/>
          <a:p>
            <a:pPr algn="ctr"/>
            <a:r>
              <a:rPr lang="en-US" sz="3200" b="1" i="1" u="sng" dirty="0" smtClean="0">
                <a:solidFill>
                  <a:srgbClr val="FF0000"/>
                </a:solidFill>
                <a:latin typeface="+mj-lt"/>
              </a:rPr>
              <a:t>50% Normal vision</a:t>
            </a:r>
          </a:p>
          <a:p>
            <a:pPr algn="ctr"/>
            <a:r>
              <a:rPr lang="en-US" sz="3200" b="1" i="1" u="sng" dirty="0" smtClean="0">
                <a:solidFill>
                  <a:srgbClr val="FF0000"/>
                </a:solidFill>
                <a:latin typeface="+mj-lt"/>
              </a:rPr>
              <a:t>and </a:t>
            </a:r>
            <a:r>
              <a:rPr lang="en-US" sz="3200" b="1" i="1" u="sng" dirty="0" smtClean="0">
                <a:solidFill>
                  <a:srgbClr val="00B050"/>
                </a:solidFill>
                <a:latin typeface="+mj-lt"/>
              </a:rPr>
              <a:t>50% colorblindness</a:t>
            </a:r>
            <a:endParaRPr lang="en-US" sz="3200" b="1" i="1" u="sng" dirty="0">
              <a:solidFill>
                <a:srgbClr val="00B050"/>
              </a:solidFill>
              <a:latin typeface="+mj-l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by="(-#ppt_w*2)" calcmode="lin" valueType="num">
                                      <p:cBhvr rctx="PPT">
                                        <p:cTn id="46" dur="500" autoRev="1" fill="hold">
                                          <p:stCondLst>
                                            <p:cond delay="0"/>
                                          </p:stCondLst>
                                        </p:cTn>
                                        <p:tgtEl>
                                          <p:spTgt spid="15"/>
                                        </p:tgtEl>
                                        <p:attrNameLst>
                                          <p:attrName>ppt_w</p:attrName>
                                        </p:attrNameLst>
                                      </p:cBhvr>
                                    </p:anim>
                                    <p:anim by="(#ppt_w*0.50)" calcmode="lin" valueType="num">
                                      <p:cBhvr>
                                        <p:cTn id="47" dur="500" decel="50000" autoRev="1" fill="hold">
                                          <p:stCondLst>
                                            <p:cond delay="0"/>
                                          </p:stCondLst>
                                        </p:cTn>
                                        <p:tgtEl>
                                          <p:spTgt spid="15"/>
                                        </p:tgtEl>
                                        <p:attrNameLst>
                                          <p:attrName>ppt_x</p:attrName>
                                        </p:attrNameLst>
                                      </p:cBhvr>
                                    </p:anim>
                                    <p:anim from="(-#ppt_h/2)" to="(#ppt_y)" calcmode="lin" valueType="num">
                                      <p:cBhvr>
                                        <p:cTn id="48" dur="1000" fill="hold">
                                          <p:stCondLst>
                                            <p:cond delay="0"/>
                                          </p:stCondLst>
                                        </p:cTn>
                                        <p:tgtEl>
                                          <p:spTgt spid="15"/>
                                        </p:tgtEl>
                                        <p:attrNameLst>
                                          <p:attrName>ppt_y</p:attrName>
                                        </p:attrNameLst>
                                      </p:cBhvr>
                                    </p:anim>
                                    <p:animRot by="21600000">
                                      <p:cBhvr>
                                        <p:cTn id="49"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143000"/>
          </a:xfrm>
        </p:spPr>
        <p:txBody>
          <a:bodyPr>
            <a:normAutofit/>
          </a:bodyPr>
          <a:lstStyle/>
          <a:p>
            <a:pPr algn="ctr"/>
            <a:r>
              <a:rPr lang="en-US" dirty="0" smtClean="0"/>
              <a:t>5. Polygenic inheritance</a:t>
            </a:r>
            <a:endParaRPr lang="en-US" dirty="0"/>
          </a:p>
        </p:txBody>
      </p:sp>
      <p:sp>
        <p:nvSpPr>
          <p:cNvPr id="3" name="Content Placeholder 2"/>
          <p:cNvSpPr>
            <a:spLocks noGrp="1"/>
          </p:cNvSpPr>
          <p:nvPr>
            <p:ph idx="1"/>
          </p:nvPr>
        </p:nvSpPr>
        <p:spPr>
          <a:xfrm>
            <a:off x="304800" y="1371600"/>
            <a:ext cx="8229600" cy="5074920"/>
          </a:xfrm>
        </p:spPr>
        <p:txBody>
          <a:bodyPr>
            <a:normAutofit/>
          </a:bodyPr>
          <a:lstStyle/>
          <a:p>
            <a:pPr lvl="0"/>
            <a:r>
              <a:rPr lang="en-US" dirty="0" smtClean="0"/>
              <a:t>Traits are determined by </a:t>
            </a:r>
            <a:r>
              <a:rPr lang="en-US" b="1" u="sng" cap="all" dirty="0" smtClean="0"/>
              <a:t>many</a:t>
            </a:r>
            <a:r>
              <a:rPr lang="en-US" b="1" u="sng" dirty="0" smtClean="0"/>
              <a:t> genes</a:t>
            </a:r>
            <a:endParaRPr lang="en-US" dirty="0" smtClean="0"/>
          </a:p>
          <a:p>
            <a:pPr lvl="0"/>
            <a:r>
              <a:rPr lang="en-US" dirty="0" smtClean="0"/>
              <a:t>They may or may not be found on the same chromosome</a:t>
            </a:r>
          </a:p>
          <a:p>
            <a:pPr lvl="0"/>
            <a:r>
              <a:rPr lang="en-US" dirty="0" smtClean="0"/>
              <a:t>Each gene may have more than 2 alleles</a:t>
            </a:r>
          </a:p>
          <a:p>
            <a:endParaRPr lang="en-US" dirty="0"/>
          </a:p>
        </p:txBody>
      </p:sp>
      <p:pic>
        <p:nvPicPr>
          <p:cNvPr id="59394" name="Picture 2"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7010399" y="2743200"/>
            <a:ext cx="2133601" cy="2133601"/>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 calcmode="lin" valueType="num">
                                      <p:cBhvr>
                                        <p:cTn id="9" dur="500" fill="hold"/>
                                        <p:tgtEl>
                                          <p:spTgt spid="59394"/>
                                        </p:tgtEl>
                                        <p:attrNameLst>
                                          <p:attrName>style.rotation</p:attrName>
                                        </p:attrNameLst>
                                      </p:cBhvr>
                                      <p:tavLst>
                                        <p:tav tm="0">
                                          <p:val>
                                            <p:fltVal val="360"/>
                                          </p:val>
                                        </p:tav>
                                        <p:tav tm="100000">
                                          <p:val>
                                            <p:fltVal val="0"/>
                                          </p:val>
                                        </p:tav>
                                      </p:tavLst>
                                    </p:anim>
                                    <p:animEffect transition="in" filter="fade">
                                      <p:cBhvr>
                                        <p:cTn id="10"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7239000" cy="5922336"/>
          </a:xfrm>
        </p:spPr>
        <p:txBody>
          <a:bodyPr/>
          <a:lstStyle/>
          <a:p>
            <a:pPr lvl="0"/>
            <a:r>
              <a:rPr lang="en-US" dirty="0" smtClean="0"/>
              <a:t>The phenotypes may vary depending on the number of dominant and recessive alleles in the genotype </a:t>
            </a:r>
          </a:p>
          <a:p>
            <a:endParaRPr lang="en-US" dirty="0"/>
          </a:p>
        </p:txBody>
      </p:sp>
      <p:pic>
        <p:nvPicPr>
          <p:cNvPr id="58370" name="Picture 2"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2514600" y="3810000"/>
            <a:ext cx="2819400" cy="28194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 calcmode="lin" valueType="num">
                                      <p:cBhvr>
                                        <p:cTn id="9" dur="500" fill="hold"/>
                                        <p:tgtEl>
                                          <p:spTgt spid="58370"/>
                                        </p:tgtEl>
                                        <p:attrNameLst>
                                          <p:attrName>style.rotation</p:attrName>
                                        </p:attrNameLst>
                                      </p:cBhvr>
                                      <p:tavLst>
                                        <p:tav tm="0">
                                          <p:val>
                                            <p:fltVal val="360"/>
                                          </p:val>
                                        </p:tav>
                                        <p:tav tm="100000">
                                          <p:val>
                                            <p:fltVal val="0"/>
                                          </p:val>
                                        </p:tav>
                                      </p:tavLst>
                                    </p:anim>
                                    <p:animEffect transition="in" filter="fade">
                                      <p:cBhvr>
                                        <p:cTn id="10"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239000" cy="6455736"/>
          </a:xfrm>
        </p:spPr>
        <p:txBody>
          <a:bodyPr/>
          <a:lstStyle/>
          <a:p>
            <a:pPr lvl="0"/>
            <a:r>
              <a:rPr lang="en-US" sz="5400" dirty="0" smtClean="0"/>
              <a:t>Traits that show </a:t>
            </a:r>
            <a:r>
              <a:rPr lang="en-US" sz="5400" b="1" u="sng" dirty="0" smtClean="0"/>
              <a:t>great variability </a:t>
            </a:r>
            <a:r>
              <a:rPr lang="en-US" sz="5400" dirty="0" smtClean="0"/>
              <a:t>are a result of polygenic inheritance</a:t>
            </a:r>
          </a:p>
          <a:p>
            <a:pPr lvl="0">
              <a:buNone/>
            </a:pPr>
            <a:endParaRPr lang="en-US" sz="3600" dirty="0" smtClean="0"/>
          </a:p>
          <a:p>
            <a:pPr lvl="1"/>
            <a:r>
              <a:rPr lang="en-US" sz="4800" dirty="0" smtClean="0">
                <a:solidFill>
                  <a:schemeClr val="tx1"/>
                </a:solidFill>
              </a:rPr>
              <a:t>Ex: eye color, skin color, height, facial features</a:t>
            </a:r>
          </a:p>
          <a:p>
            <a:pPr>
              <a:buNone/>
            </a:pPr>
            <a:endParaRPr lang="en-US" dirty="0"/>
          </a:p>
        </p:txBody>
      </p:sp>
      <p:pic>
        <p:nvPicPr>
          <p:cNvPr id="57347" name="Picture 3" descr="t:\Documents and Settings\ASIM\My Documents\My Pictures\Microsoft Clip Organizer\j0433207.jpg"/>
          <p:cNvPicPr>
            <a:picLocks noChangeAspect="1" noChangeArrowheads="1"/>
          </p:cNvPicPr>
          <p:nvPr/>
        </p:nvPicPr>
        <p:blipFill>
          <a:blip r:embed="rId2" cstate="print"/>
          <a:srcRect/>
          <a:stretch>
            <a:fillRect/>
          </a:stretch>
        </p:blipFill>
        <p:spPr bwMode="auto">
          <a:xfrm>
            <a:off x="6858000" y="3124200"/>
            <a:ext cx="2057400" cy="20574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p:cTn id="7" dur="500" fill="hold"/>
                                        <p:tgtEl>
                                          <p:spTgt spid="57347"/>
                                        </p:tgtEl>
                                        <p:attrNameLst>
                                          <p:attrName>ppt_w</p:attrName>
                                        </p:attrNameLst>
                                      </p:cBhvr>
                                      <p:tavLst>
                                        <p:tav tm="0">
                                          <p:val>
                                            <p:fltVal val="0"/>
                                          </p:val>
                                        </p:tav>
                                        <p:tav tm="100000">
                                          <p:val>
                                            <p:strVal val="#ppt_w"/>
                                          </p:val>
                                        </p:tav>
                                      </p:tavLst>
                                    </p:anim>
                                    <p:anim calcmode="lin" valueType="num">
                                      <p:cBhvr>
                                        <p:cTn id="8" dur="500" fill="hold"/>
                                        <p:tgtEl>
                                          <p:spTgt spid="57347"/>
                                        </p:tgtEl>
                                        <p:attrNameLst>
                                          <p:attrName>ppt_h</p:attrName>
                                        </p:attrNameLst>
                                      </p:cBhvr>
                                      <p:tavLst>
                                        <p:tav tm="0">
                                          <p:val>
                                            <p:fltVal val="0"/>
                                          </p:val>
                                        </p:tav>
                                        <p:tav tm="100000">
                                          <p:val>
                                            <p:strVal val="#ppt_h"/>
                                          </p:val>
                                        </p:tav>
                                      </p:tavLst>
                                    </p:anim>
                                    <p:anim calcmode="lin" valueType="num">
                                      <p:cBhvr>
                                        <p:cTn id="9" dur="500" fill="hold"/>
                                        <p:tgtEl>
                                          <p:spTgt spid="57347"/>
                                        </p:tgtEl>
                                        <p:attrNameLst>
                                          <p:attrName>style.rotation</p:attrName>
                                        </p:attrNameLst>
                                      </p:cBhvr>
                                      <p:tavLst>
                                        <p:tav tm="0">
                                          <p:val>
                                            <p:fltVal val="360"/>
                                          </p:val>
                                        </p:tav>
                                        <p:tav tm="100000">
                                          <p:val>
                                            <p:fltVal val="0"/>
                                          </p:val>
                                        </p:tav>
                                      </p:tavLst>
                                    </p:anim>
                                    <p:animEffect transition="in" filter="fade">
                                      <p:cBhvr>
                                        <p:cTn id="10"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lstStyle/>
          <a:p>
            <a:pPr algn="ctr"/>
            <a:r>
              <a:rPr lang="en-US" dirty="0" smtClean="0"/>
              <a:t>Environment &amp; genes</a:t>
            </a:r>
            <a:endParaRPr lang="en-US" dirty="0"/>
          </a:p>
        </p:txBody>
      </p:sp>
      <p:sp>
        <p:nvSpPr>
          <p:cNvPr id="3" name="Content Placeholder 2"/>
          <p:cNvSpPr>
            <a:spLocks noGrp="1"/>
          </p:cNvSpPr>
          <p:nvPr>
            <p:ph idx="1"/>
          </p:nvPr>
        </p:nvSpPr>
        <p:spPr>
          <a:xfrm>
            <a:off x="457200" y="1371600"/>
            <a:ext cx="7696200" cy="5084136"/>
          </a:xfrm>
        </p:spPr>
        <p:txBody>
          <a:bodyPr>
            <a:normAutofit/>
          </a:bodyPr>
          <a:lstStyle/>
          <a:p>
            <a:pPr lvl="0"/>
            <a:r>
              <a:rPr lang="en-US" sz="5400" dirty="0" smtClean="0"/>
              <a:t>The </a:t>
            </a:r>
            <a:r>
              <a:rPr lang="en-US" sz="5400" b="1" u="sng" dirty="0" smtClean="0"/>
              <a:t>environment</a:t>
            </a:r>
            <a:r>
              <a:rPr lang="en-US" sz="5400" dirty="0" smtClean="0"/>
              <a:t> can determine whether or not a gene is fully expressed or expressed at all.</a:t>
            </a:r>
          </a:p>
          <a:p>
            <a:endParaRPr lang="en-US" dirty="0"/>
          </a:p>
        </p:txBody>
      </p:sp>
      <p:pic>
        <p:nvPicPr>
          <p:cNvPr id="72706" name="Picture 2" descr="t:\Documents and Settings\ASIM\My Documents\My Pictures\Microsoft Clip Organizer\j0438221.wmf"/>
          <p:cNvPicPr>
            <a:picLocks noChangeAspect="1" noChangeArrowheads="1"/>
          </p:cNvPicPr>
          <p:nvPr/>
        </p:nvPicPr>
        <p:blipFill>
          <a:blip r:embed="rId2" cstate="print"/>
          <a:srcRect/>
          <a:stretch>
            <a:fillRect/>
          </a:stretch>
        </p:blipFill>
        <p:spPr bwMode="auto">
          <a:xfrm>
            <a:off x="6172200" y="3891129"/>
            <a:ext cx="2971800" cy="2966872"/>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770" decel="100000"/>
                                        <p:tgtEl>
                                          <p:spTgt spid="72706"/>
                                        </p:tgtEl>
                                      </p:cBhvr>
                                    </p:animEffect>
                                    <p:animScale>
                                      <p:cBhvr>
                                        <p:cTn id="8" dur="770" decel="100000"/>
                                        <p:tgtEl>
                                          <p:spTgt spid="72706"/>
                                        </p:tgtEl>
                                      </p:cBhvr>
                                      <p:from x="10000" y="10000"/>
                                      <p:to x="200000" y="450000"/>
                                    </p:animScale>
                                    <p:animScale>
                                      <p:cBhvr>
                                        <p:cTn id="9" dur="1230" accel="100000" fill="hold">
                                          <p:stCondLst>
                                            <p:cond delay="770"/>
                                          </p:stCondLst>
                                        </p:cTn>
                                        <p:tgtEl>
                                          <p:spTgt spid="72706"/>
                                        </p:tgtEl>
                                      </p:cBhvr>
                                      <p:from x="200000" y="450000"/>
                                      <p:to x="100000" y="100000"/>
                                    </p:animScale>
                                    <p:set>
                                      <p:cBhvr>
                                        <p:cTn id="10" dur="770" fill="hold"/>
                                        <p:tgtEl>
                                          <p:spTgt spid="72706"/>
                                        </p:tgtEl>
                                        <p:attrNameLst>
                                          <p:attrName>ppt_x</p:attrName>
                                        </p:attrNameLst>
                                      </p:cBhvr>
                                      <p:to>
                                        <p:strVal val="(0.5)"/>
                                      </p:to>
                                    </p:set>
                                    <p:anim from="(0.5)" to="(#ppt_x)" calcmode="lin" valueType="num">
                                      <p:cBhvr>
                                        <p:cTn id="11" dur="1230" accel="100000" fill="hold">
                                          <p:stCondLst>
                                            <p:cond delay="770"/>
                                          </p:stCondLst>
                                        </p:cTn>
                                        <p:tgtEl>
                                          <p:spTgt spid="72706"/>
                                        </p:tgtEl>
                                        <p:attrNameLst>
                                          <p:attrName>ppt_x</p:attrName>
                                        </p:attrNameLst>
                                      </p:cBhvr>
                                    </p:anim>
                                    <p:set>
                                      <p:cBhvr>
                                        <p:cTn id="12" dur="770" fill="hold"/>
                                        <p:tgtEl>
                                          <p:spTgt spid="72706"/>
                                        </p:tgtEl>
                                        <p:attrNameLst>
                                          <p:attrName>ppt_y</p:attrName>
                                        </p:attrNameLst>
                                      </p:cBhvr>
                                      <p:to>
                                        <p:strVal val="(#ppt_y+0.4)"/>
                                      </p:to>
                                    </p:set>
                                    <p:anim from="(#ppt_y+0.4)" to="(#ppt_y)" calcmode="lin" valueType="num">
                                      <p:cBhvr>
                                        <p:cTn id="13" dur="1230" accel="100000" fill="hold">
                                          <p:stCondLst>
                                            <p:cond delay="770"/>
                                          </p:stCondLst>
                                        </p:cTn>
                                        <p:tgtEl>
                                          <p:spTgt spid="7270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50936"/>
          </a:xfrm>
        </p:spPr>
        <p:txBody>
          <a:bodyPr>
            <a:normAutofit/>
          </a:bodyPr>
          <a:lstStyle/>
          <a:p>
            <a:pPr lvl="0"/>
            <a:r>
              <a:rPr lang="en-US" sz="3200" dirty="0" smtClean="0"/>
              <a:t>Internal and external environments can affect phenotypes:</a:t>
            </a:r>
          </a:p>
          <a:p>
            <a:pPr lvl="0">
              <a:buNone/>
            </a:pPr>
            <a:endParaRPr lang="en-US" sz="1200" dirty="0" smtClean="0"/>
          </a:p>
          <a:p>
            <a:pPr>
              <a:buNone/>
            </a:pPr>
            <a:r>
              <a:rPr lang="en-US" sz="4000" dirty="0" smtClean="0"/>
              <a:t>1. Influence of </a:t>
            </a:r>
            <a:r>
              <a:rPr lang="en-US" sz="4000" b="1" i="1" u="sng" dirty="0" smtClean="0"/>
              <a:t>internal environment:</a:t>
            </a:r>
            <a:endParaRPr lang="en-US" sz="4000" dirty="0" smtClean="0"/>
          </a:p>
          <a:p>
            <a:pPr>
              <a:buNone/>
            </a:pPr>
            <a:r>
              <a:rPr lang="en-US" sz="4000" dirty="0" smtClean="0"/>
              <a:t>~ </a:t>
            </a:r>
            <a:r>
              <a:rPr lang="en-US" sz="4000" b="1" u="sng" dirty="0" smtClean="0"/>
              <a:t>Hormones</a:t>
            </a:r>
            <a:r>
              <a:rPr lang="en-US" sz="4000" dirty="0" smtClean="0"/>
              <a:t> based on sexes (testosterone, estrogen)</a:t>
            </a:r>
          </a:p>
          <a:p>
            <a:endParaRPr lang="en-US" dirty="0"/>
          </a:p>
        </p:txBody>
      </p:sp>
      <p:pic>
        <p:nvPicPr>
          <p:cNvPr id="76802" name="Picture 2" descr="http://www.fitnoke.com/content_images/dumbbells.jpg"/>
          <p:cNvPicPr>
            <a:picLocks noChangeAspect="1" noChangeArrowheads="1"/>
          </p:cNvPicPr>
          <p:nvPr/>
        </p:nvPicPr>
        <p:blipFill>
          <a:blip r:embed="rId2" cstate="print"/>
          <a:srcRect/>
          <a:stretch>
            <a:fillRect/>
          </a:stretch>
        </p:blipFill>
        <p:spPr bwMode="auto">
          <a:xfrm>
            <a:off x="6629400" y="4076700"/>
            <a:ext cx="2781300" cy="27813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0" fill="hold"/>
                                        <p:tgtEl>
                                          <p:spTgt spid="76802"/>
                                        </p:tgtEl>
                                        <p:attrNameLst>
                                          <p:attrName>ppt_x</p:attrName>
                                        </p:attrNameLst>
                                      </p:cBhvr>
                                      <p:tavLst>
                                        <p:tav tm="0">
                                          <p:val>
                                            <p:strVal val="#ppt_x"/>
                                          </p:val>
                                        </p:tav>
                                        <p:tav tm="100000">
                                          <p:val>
                                            <p:strVal val="#ppt_x"/>
                                          </p:val>
                                        </p:tav>
                                      </p:tavLst>
                                    </p:anim>
                                    <p:anim calcmode="lin" valueType="num">
                                      <p:cBhvr additive="base">
                                        <p:cTn id="8" dur="5000" fill="hold"/>
                                        <p:tgtEl>
                                          <p:spTgt spid="76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848600" cy="6227136"/>
          </a:xfrm>
        </p:spPr>
        <p:txBody>
          <a:bodyPr>
            <a:normAutofit lnSpcReduction="10000"/>
          </a:bodyPr>
          <a:lstStyle/>
          <a:p>
            <a:pPr>
              <a:buNone/>
            </a:pPr>
            <a:r>
              <a:rPr lang="en-US" dirty="0" smtClean="0"/>
              <a:t>2. Influence of </a:t>
            </a:r>
            <a:r>
              <a:rPr lang="en-US" b="1" i="1" u="sng" dirty="0" smtClean="0"/>
              <a:t>external environment:</a:t>
            </a:r>
            <a:endParaRPr lang="en-US" dirty="0" smtClean="0"/>
          </a:p>
          <a:p>
            <a:pPr>
              <a:buNone/>
            </a:pPr>
            <a:endParaRPr lang="en-US" dirty="0" smtClean="0"/>
          </a:p>
          <a:p>
            <a:pPr>
              <a:buNone/>
            </a:pPr>
            <a:r>
              <a:rPr lang="en-US" dirty="0" smtClean="0"/>
              <a:t>	</a:t>
            </a:r>
            <a:r>
              <a:rPr lang="en-US" b="1" u="sng" dirty="0" smtClean="0"/>
              <a:t>~Temperature	</a:t>
            </a:r>
            <a:endParaRPr lang="en-US" dirty="0" smtClean="0"/>
          </a:p>
          <a:p>
            <a:pPr>
              <a:buNone/>
            </a:pPr>
            <a:r>
              <a:rPr lang="en-US" dirty="0" smtClean="0"/>
              <a:t>  </a:t>
            </a:r>
            <a:r>
              <a:rPr lang="en-US" b="1" u="sng" dirty="0" smtClean="0"/>
              <a:t>~Light		</a:t>
            </a:r>
            <a:endParaRPr lang="en-US" dirty="0" smtClean="0"/>
          </a:p>
          <a:p>
            <a:pPr>
              <a:buNone/>
            </a:pPr>
            <a:r>
              <a:rPr lang="en-US" b="1" dirty="0" smtClean="0"/>
              <a:t>	</a:t>
            </a:r>
            <a:r>
              <a:rPr lang="en-US" b="1" u="sng" dirty="0" smtClean="0"/>
              <a:t>~Infectious agents (viruses, bacteria)</a:t>
            </a:r>
            <a:endParaRPr lang="en-US" dirty="0" smtClean="0"/>
          </a:p>
          <a:p>
            <a:pPr>
              <a:buNone/>
            </a:pPr>
            <a:r>
              <a:rPr lang="en-US" b="1" dirty="0" smtClean="0"/>
              <a:t> </a:t>
            </a:r>
            <a:r>
              <a:rPr lang="en-US" b="1" u="sng" dirty="0" smtClean="0"/>
              <a:t>~Chemicals</a:t>
            </a:r>
            <a:endParaRPr lang="en-US" dirty="0" smtClean="0"/>
          </a:p>
          <a:p>
            <a:pPr>
              <a:buNone/>
            </a:pPr>
            <a:r>
              <a:rPr lang="en-US" b="1" dirty="0" smtClean="0"/>
              <a:t> </a:t>
            </a:r>
            <a:r>
              <a:rPr lang="en-US" b="1" u="sng" dirty="0" smtClean="0"/>
              <a:t>~</a:t>
            </a:r>
            <a:r>
              <a:rPr lang="en-US" b="1" u="sng" dirty="0" smtClean="0"/>
              <a:t>Nutrition (PKU)</a:t>
            </a:r>
            <a:endParaRPr lang="en-US" dirty="0"/>
          </a:p>
        </p:txBody>
      </p:sp>
      <p:pic>
        <p:nvPicPr>
          <p:cNvPr id="73729" name="Picture 1" descr="D:\Temporary Internet Files\Content.IE5\PXZMI70W\MCj04417200000[1].png"/>
          <p:cNvPicPr>
            <a:picLocks noChangeAspect="1" noChangeArrowheads="1"/>
          </p:cNvPicPr>
          <p:nvPr/>
        </p:nvPicPr>
        <p:blipFill>
          <a:blip r:embed="rId2" cstate="print"/>
          <a:srcRect/>
          <a:stretch>
            <a:fillRect/>
          </a:stretch>
        </p:blipFill>
        <p:spPr bwMode="auto">
          <a:xfrm>
            <a:off x="6418342" y="4410843"/>
            <a:ext cx="1219200" cy="1219200"/>
          </a:xfrm>
          <a:prstGeom prst="rect">
            <a:avLst/>
          </a:prstGeom>
          <a:noFill/>
        </p:spPr>
      </p:pic>
      <p:pic>
        <p:nvPicPr>
          <p:cNvPr id="73730" name="Picture 2" descr="D:\Temporary Internet Files\Content.IE5\34MLGM5S\MCj04417080000[1].png"/>
          <p:cNvPicPr>
            <a:picLocks noChangeAspect="1" noChangeArrowheads="1"/>
          </p:cNvPicPr>
          <p:nvPr/>
        </p:nvPicPr>
        <p:blipFill>
          <a:blip r:embed="rId3" cstate="print"/>
          <a:srcRect/>
          <a:stretch>
            <a:fillRect/>
          </a:stretch>
        </p:blipFill>
        <p:spPr bwMode="auto">
          <a:xfrm>
            <a:off x="5257800" y="4953000"/>
            <a:ext cx="1652588" cy="1652588"/>
          </a:xfrm>
          <a:prstGeom prst="rect">
            <a:avLst/>
          </a:prstGeom>
          <a:noFill/>
        </p:spPr>
      </p:pic>
      <p:pic>
        <p:nvPicPr>
          <p:cNvPr id="73731" name="Picture 3" descr="D:\Temporary Internet Files\Content.IE5\2X1XZYXY\MCj04347290000[1].png"/>
          <p:cNvPicPr>
            <a:picLocks noChangeAspect="1" noChangeArrowheads="1"/>
          </p:cNvPicPr>
          <p:nvPr/>
        </p:nvPicPr>
        <p:blipFill>
          <a:blip r:embed="rId4" cstate="print"/>
          <a:srcRect/>
          <a:stretch>
            <a:fillRect/>
          </a:stretch>
        </p:blipFill>
        <p:spPr bwMode="auto">
          <a:xfrm>
            <a:off x="6338041" y="3070076"/>
            <a:ext cx="1295400" cy="1295400"/>
          </a:xfrm>
          <a:prstGeom prst="rect">
            <a:avLst/>
          </a:prstGeom>
          <a:noFill/>
        </p:spPr>
      </p:pic>
      <p:pic>
        <p:nvPicPr>
          <p:cNvPr id="73732" name="Picture 4" descr="D:\Temporary Internet Files\Content.IE5\50YDU24G\MCj04136240000[1].wmf"/>
          <p:cNvPicPr>
            <a:picLocks noChangeAspect="1" noChangeArrowheads="1"/>
          </p:cNvPicPr>
          <p:nvPr/>
        </p:nvPicPr>
        <p:blipFill>
          <a:blip r:embed="rId5" cstate="print"/>
          <a:srcRect/>
          <a:stretch>
            <a:fillRect/>
          </a:stretch>
        </p:blipFill>
        <p:spPr bwMode="auto">
          <a:xfrm>
            <a:off x="5410200" y="1219200"/>
            <a:ext cx="1550882" cy="2331693"/>
          </a:xfrm>
          <a:prstGeom prst="rect">
            <a:avLst/>
          </a:prstGeom>
          <a:noFill/>
        </p:spPr>
      </p:pic>
      <p:pic>
        <p:nvPicPr>
          <p:cNvPr id="73733" name="Picture 5" descr="D:\Temporary Internet Files\Content.IE5\2X1XZYXY\MCj04404050000[1].png"/>
          <p:cNvPicPr>
            <a:picLocks noChangeAspect="1" noChangeArrowheads="1"/>
          </p:cNvPicPr>
          <p:nvPr/>
        </p:nvPicPr>
        <p:blipFill>
          <a:blip r:embed="rId6" cstate="print"/>
          <a:srcRect/>
          <a:stretch>
            <a:fillRect/>
          </a:stretch>
        </p:blipFill>
        <p:spPr bwMode="auto">
          <a:xfrm>
            <a:off x="6858000" y="1752600"/>
            <a:ext cx="1865736" cy="1865736"/>
          </a:xfrm>
          <a:prstGeom prst="rect">
            <a:avLst/>
          </a:prstGeom>
          <a:noFill/>
        </p:spPr>
      </p:pic>
      <p:pic>
        <p:nvPicPr>
          <p:cNvPr id="73735" name="Picture 7" descr="http://www2.tau.ac.il/InternetFiles/news/UserFiles/image/%D7%A6%D7%97/bacteria5.jpg"/>
          <p:cNvPicPr>
            <a:picLocks noChangeAspect="1" noChangeArrowheads="1"/>
          </p:cNvPicPr>
          <p:nvPr/>
        </p:nvPicPr>
        <p:blipFill>
          <a:blip r:embed="rId7" cstate="print"/>
          <a:srcRect l="18000" t="16000" r="8000" b="16000"/>
          <a:stretch>
            <a:fillRect/>
          </a:stretch>
        </p:blipFill>
        <p:spPr bwMode="auto">
          <a:xfrm>
            <a:off x="7391400" y="5247503"/>
            <a:ext cx="1752600" cy="1610497"/>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2000"/>
                                        <p:tgtEl>
                                          <p:spTgt spid="73732"/>
                                        </p:tgtEl>
                                      </p:cBhvr>
                                    </p:animEffect>
                                    <p:anim calcmode="lin" valueType="num">
                                      <p:cBhvr>
                                        <p:cTn id="8" dur="2000" fill="hold"/>
                                        <p:tgtEl>
                                          <p:spTgt spid="73732"/>
                                        </p:tgtEl>
                                        <p:attrNameLst>
                                          <p:attrName>style.rotation</p:attrName>
                                        </p:attrNameLst>
                                      </p:cBhvr>
                                      <p:tavLst>
                                        <p:tav tm="0">
                                          <p:val>
                                            <p:fltVal val="720"/>
                                          </p:val>
                                        </p:tav>
                                        <p:tav tm="100000">
                                          <p:val>
                                            <p:fltVal val="0"/>
                                          </p:val>
                                        </p:tav>
                                      </p:tavLst>
                                    </p:anim>
                                    <p:anim calcmode="lin" valueType="num">
                                      <p:cBhvr>
                                        <p:cTn id="9" dur="2000" fill="hold"/>
                                        <p:tgtEl>
                                          <p:spTgt spid="73732"/>
                                        </p:tgtEl>
                                        <p:attrNameLst>
                                          <p:attrName>ppt_h</p:attrName>
                                        </p:attrNameLst>
                                      </p:cBhvr>
                                      <p:tavLst>
                                        <p:tav tm="0">
                                          <p:val>
                                            <p:fltVal val="0"/>
                                          </p:val>
                                        </p:tav>
                                        <p:tav tm="100000">
                                          <p:val>
                                            <p:strVal val="#ppt_h"/>
                                          </p:val>
                                        </p:tav>
                                      </p:tavLst>
                                    </p:anim>
                                    <p:anim calcmode="lin" valueType="num">
                                      <p:cBhvr>
                                        <p:cTn id="10" dur="2000" fill="hold"/>
                                        <p:tgtEl>
                                          <p:spTgt spid="7373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73733"/>
                                        </p:tgtEl>
                                        <p:attrNameLst>
                                          <p:attrName>style.visibility</p:attrName>
                                        </p:attrNameLst>
                                      </p:cBhvr>
                                      <p:to>
                                        <p:strVal val="visible"/>
                                      </p:to>
                                    </p:set>
                                    <p:animEffect transition="in" filter="fade">
                                      <p:cBhvr>
                                        <p:cTn id="13" dur="2000"/>
                                        <p:tgtEl>
                                          <p:spTgt spid="73733"/>
                                        </p:tgtEl>
                                      </p:cBhvr>
                                    </p:animEffect>
                                    <p:anim calcmode="lin" valueType="num">
                                      <p:cBhvr>
                                        <p:cTn id="14" dur="2000" fill="hold"/>
                                        <p:tgtEl>
                                          <p:spTgt spid="73733"/>
                                        </p:tgtEl>
                                        <p:attrNameLst>
                                          <p:attrName>style.rotation</p:attrName>
                                        </p:attrNameLst>
                                      </p:cBhvr>
                                      <p:tavLst>
                                        <p:tav tm="0">
                                          <p:val>
                                            <p:fltVal val="720"/>
                                          </p:val>
                                        </p:tav>
                                        <p:tav tm="100000">
                                          <p:val>
                                            <p:fltVal val="0"/>
                                          </p:val>
                                        </p:tav>
                                      </p:tavLst>
                                    </p:anim>
                                    <p:anim calcmode="lin" valueType="num">
                                      <p:cBhvr>
                                        <p:cTn id="15" dur="2000" fill="hold"/>
                                        <p:tgtEl>
                                          <p:spTgt spid="73733"/>
                                        </p:tgtEl>
                                        <p:attrNameLst>
                                          <p:attrName>ppt_h</p:attrName>
                                        </p:attrNameLst>
                                      </p:cBhvr>
                                      <p:tavLst>
                                        <p:tav tm="0">
                                          <p:val>
                                            <p:fltVal val="0"/>
                                          </p:val>
                                        </p:tav>
                                        <p:tav tm="100000">
                                          <p:val>
                                            <p:strVal val="#ppt_h"/>
                                          </p:val>
                                        </p:tav>
                                      </p:tavLst>
                                    </p:anim>
                                    <p:anim calcmode="lin" valueType="num">
                                      <p:cBhvr>
                                        <p:cTn id="16" dur="2000" fill="hold"/>
                                        <p:tgtEl>
                                          <p:spTgt spid="73733"/>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73731"/>
                                        </p:tgtEl>
                                        <p:attrNameLst>
                                          <p:attrName>style.visibility</p:attrName>
                                        </p:attrNameLst>
                                      </p:cBhvr>
                                      <p:to>
                                        <p:strVal val="visible"/>
                                      </p:to>
                                    </p:set>
                                    <p:animEffect transition="in" filter="fade">
                                      <p:cBhvr>
                                        <p:cTn id="19" dur="2000"/>
                                        <p:tgtEl>
                                          <p:spTgt spid="73731"/>
                                        </p:tgtEl>
                                      </p:cBhvr>
                                    </p:animEffect>
                                    <p:anim calcmode="lin" valueType="num">
                                      <p:cBhvr>
                                        <p:cTn id="20" dur="2000" fill="hold"/>
                                        <p:tgtEl>
                                          <p:spTgt spid="73731"/>
                                        </p:tgtEl>
                                        <p:attrNameLst>
                                          <p:attrName>style.rotation</p:attrName>
                                        </p:attrNameLst>
                                      </p:cBhvr>
                                      <p:tavLst>
                                        <p:tav tm="0">
                                          <p:val>
                                            <p:fltVal val="720"/>
                                          </p:val>
                                        </p:tav>
                                        <p:tav tm="100000">
                                          <p:val>
                                            <p:fltVal val="0"/>
                                          </p:val>
                                        </p:tav>
                                      </p:tavLst>
                                    </p:anim>
                                    <p:anim calcmode="lin" valueType="num">
                                      <p:cBhvr>
                                        <p:cTn id="21" dur="2000" fill="hold"/>
                                        <p:tgtEl>
                                          <p:spTgt spid="73731"/>
                                        </p:tgtEl>
                                        <p:attrNameLst>
                                          <p:attrName>ppt_h</p:attrName>
                                        </p:attrNameLst>
                                      </p:cBhvr>
                                      <p:tavLst>
                                        <p:tav tm="0">
                                          <p:val>
                                            <p:fltVal val="0"/>
                                          </p:val>
                                        </p:tav>
                                        <p:tav tm="100000">
                                          <p:val>
                                            <p:strVal val="#ppt_h"/>
                                          </p:val>
                                        </p:tav>
                                      </p:tavLst>
                                    </p:anim>
                                    <p:anim calcmode="lin" valueType="num">
                                      <p:cBhvr>
                                        <p:cTn id="22" dur="2000" fill="hold"/>
                                        <p:tgtEl>
                                          <p:spTgt spid="73731"/>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3730"/>
                                        </p:tgtEl>
                                        <p:attrNameLst>
                                          <p:attrName>style.visibility</p:attrName>
                                        </p:attrNameLst>
                                      </p:cBhvr>
                                      <p:to>
                                        <p:strVal val="visible"/>
                                      </p:to>
                                    </p:set>
                                    <p:animEffect transition="in" filter="fade">
                                      <p:cBhvr>
                                        <p:cTn id="25" dur="2000"/>
                                        <p:tgtEl>
                                          <p:spTgt spid="73730"/>
                                        </p:tgtEl>
                                      </p:cBhvr>
                                    </p:animEffect>
                                    <p:anim calcmode="lin" valueType="num">
                                      <p:cBhvr>
                                        <p:cTn id="26" dur="2000" fill="hold"/>
                                        <p:tgtEl>
                                          <p:spTgt spid="73730"/>
                                        </p:tgtEl>
                                        <p:attrNameLst>
                                          <p:attrName>style.rotation</p:attrName>
                                        </p:attrNameLst>
                                      </p:cBhvr>
                                      <p:tavLst>
                                        <p:tav tm="0">
                                          <p:val>
                                            <p:fltVal val="720"/>
                                          </p:val>
                                        </p:tav>
                                        <p:tav tm="100000">
                                          <p:val>
                                            <p:fltVal val="0"/>
                                          </p:val>
                                        </p:tav>
                                      </p:tavLst>
                                    </p:anim>
                                    <p:anim calcmode="lin" valueType="num">
                                      <p:cBhvr>
                                        <p:cTn id="27" dur="2000" fill="hold"/>
                                        <p:tgtEl>
                                          <p:spTgt spid="73730"/>
                                        </p:tgtEl>
                                        <p:attrNameLst>
                                          <p:attrName>ppt_h</p:attrName>
                                        </p:attrNameLst>
                                      </p:cBhvr>
                                      <p:tavLst>
                                        <p:tav tm="0">
                                          <p:val>
                                            <p:fltVal val="0"/>
                                          </p:val>
                                        </p:tav>
                                        <p:tav tm="100000">
                                          <p:val>
                                            <p:strVal val="#ppt_h"/>
                                          </p:val>
                                        </p:tav>
                                      </p:tavLst>
                                    </p:anim>
                                    <p:anim calcmode="lin" valueType="num">
                                      <p:cBhvr>
                                        <p:cTn id="28" dur="2000" fill="hold"/>
                                        <p:tgtEl>
                                          <p:spTgt spid="73730"/>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73729"/>
                                        </p:tgtEl>
                                        <p:attrNameLst>
                                          <p:attrName>style.visibility</p:attrName>
                                        </p:attrNameLst>
                                      </p:cBhvr>
                                      <p:to>
                                        <p:strVal val="visible"/>
                                      </p:to>
                                    </p:set>
                                    <p:animEffect transition="in" filter="fade">
                                      <p:cBhvr>
                                        <p:cTn id="31" dur="2000"/>
                                        <p:tgtEl>
                                          <p:spTgt spid="73729"/>
                                        </p:tgtEl>
                                      </p:cBhvr>
                                    </p:animEffect>
                                    <p:anim calcmode="lin" valueType="num">
                                      <p:cBhvr>
                                        <p:cTn id="32" dur="2000" fill="hold"/>
                                        <p:tgtEl>
                                          <p:spTgt spid="73729"/>
                                        </p:tgtEl>
                                        <p:attrNameLst>
                                          <p:attrName>style.rotation</p:attrName>
                                        </p:attrNameLst>
                                      </p:cBhvr>
                                      <p:tavLst>
                                        <p:tav tm="0">
                                          <p:val>
                                            <p:fltVal val="720"/>
                                          </p:val>
                                        </p:tav>
                                        <p:tav tm="100000">
                                          <p:val>
                                            <p:fltVal val="0"/>
                                          </p:val>
                                        </p:tav>
                                      </p:tavLst>
                                    </p:anim>
                                    <p:anim calcmode="lin" valueType="num">
                                      <p:cBhvr>
                                        <p:cTn id="33" dur="2000" fill="hold"/>
                                        <p:tgtEl>
                                          <p:spTgt spid="73729"/>
                                        </p:tgtEl>
                                        <p:attrNameLst>
                                          <p:attrName>ppt_h</p:attrName>
                                        </p:attrNameLst>
                                      </p:cBhvr>
                                      <p:tavLst>
                                        <p:tav tm="0">
                                          <p:val>
                                            <p:fltVal val="0"/>
                                          </p:val>
                                        </p:tav>
                                        <p:tav tm="100000">
                                          <p:val>
                                            <p:strVal val="#ppt_h"/>
                                          </p:val>
                                        </p:tav>
                                      </p:tavLst>
                                    </p:anim>
                                    <p:anim calcmode="lin" valueType="num">
                                      <p:cBhvr>
                                        <p:cTn id="34" dur="2000" fill="hold"/>
                                        <p:tgtEl>
                                          <p:spTgt spid="73729"/>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3735"/>
                                        </p:tgtEl>
                                        <p:attrNameLst>
                                          <p:attrName>style.visibility</p:attrName>
                                        </p:attrNameLst>
                                      </p:cBhvr>
                                      <p:to>
                                        <p:strVal val="visible"/>
                                      </p:to>
                                    </p:set>
                                    <p:animEffect transition="in" filter="fade">
                                      <p:cBhvr>
                                        <p:cTn id="37" dur="2000"/>
                                        <p:tgtEl>
                                          <p:spTgt spid="73735"/>
                                        </p:tgtEl>
                                      </p:cBhvr>
                                    </p:animEffect>
                                    <p:anim calcmode="lin" valueType="num">
                                      <p:cBhvr>
                                        <p:cTn id="38" dur="2000" fill="hold"/>
                                        <p:tgtEl>
                                          <p:spTgt spid="73735"/>
                                        </p:tgtEl>
                                        <p:attrNameLst>
                                          <p:attrName>style.rotation</p:attrName>
                                        </p:attrNameLst>
                                      </p:cBhvr>
                                      <p:tavLst>
                                        <p:tav tm="0">
                                          <p:val>
                                            <p:fltVal val="720"/>
                                          </p:val>
                                        </p:tav>
                                        <p:tav tm="100000">
                                          <p:val>
                                            <p:fltVal val="0"/>
                                          </p:val>
                                        </p:tav>
                                      </p:tavLst>
                                    </p:anim>
                                    <p:anim calcmode="lin" valueType="num">
                                      <p:cBhvr>
                                        <p:cTn id="39" dur="2000" fill="hold"/>
                                        <p:tgtEl>
                                          <p:spTgt spid="73735"/>
                                        </p:tgtEl>
                                        <p:attrNameLst>
                                          <p:attrName>ppt_h</p:attrName>
                                        </p:attrNameLst>
                                      </p:cBhvr>
                                      <p:tavLst>
                                        <p:tav tm="0">
                                          <p:val>
                                            <p:fltVal val="0"/>
                                          </p:val>
                                        </p:tav>
                                        <p:tav tm="100000">
                                          <p:val>
                                            <p:strVal val="#ppt_h"/>
                                          </p:val>
                                        </p:tav>
                                      </p:tavLst>
                                    </p:anim>
                                    <p:anim calcmode="lin" valueType="num">
                                      <p:cBhvr>
                                        <p:cTn id="40"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of these can influence the expression of genes.</a:t>
            </a:r>
          </a:p>
          <a:p>
            <a:pPr>
              <a:buNone/>
            </a:pPr>
            <a:endParaRPr lang="en-US" dirty="0"/>
          </a:p>
        </p:txBody>
      </p:sp>
      <p:pic>
        <p:nvPicPr>
          <p:cNvPr id="61442" name="Picture 2" descr="t:\Documents and Settings\ASIM\My Documents\My Pictures\Microsoft Clip Organizer\j0296822.gif"/>
          <p:cNvPicPr>
            <a:picLocks noChangeAspect="1" noChangeArrowheads="1" noCrop="1"/>
          </p:cNvPicPr>
          <p:nvPr/>
        </p:nvPicPr>
        <p:blipFill>
          <a:blip r:embed="rId2" cstate="print"/>
          <a:srcRect/>
          <a:stretch>
            <a:fillRect/>
          </a:stretch>
        </p:blipFill>
        <p:spPr bwMode="auto">
          <a:xfrm>
            <a:off x="2590800" y="3276600"/>
            <a:ext cx="2231173" cy="2950906"/>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 calcmode="lin" valueType="num">
                                      <p:cBhvr>
                                        <p:cTn id="9" dur="500" fill="hold"/>
                                        <p:tgtEl>
                                          <p:spTgt spid="61442"/>
                                        </p:tgtEl>
                                        <p:attrNameLst>
                                          <p:attrName>style.rotation</p:attrName>
                                        </p:attrNameLst>
                                      </p:cBhvr>
                                      <p:tavLst>
                                        <p:tav tm="0">
                                          <p:val>
                                            <p:fltVal val="360"/>
                                          </p:val>
                                        </p:tav>
                                        <p:tav tm="100000">
                                          <p:val>
                                            <p:fltVal val="0"/>
                                          </p:val>
                                        </p:tav>
                                      </p:tavLst>
                                    </p:anim>
                                    <p:animEffect transition="in" filter="fade">
                                      <p:cBhvr>
                                        <p:cTn id="10"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page 22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7074449"/>
      </p:ext>
    </p:extLst>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239000" cy="5465136"/>
          </a:xfrm>
        </p:spPr>
        <p:txBody>
          <a:bodyPr/>
          <a:lstStyle/>
          <a:p>
            <a:pPr marL="274320" lvl="3" indent="-274320">
              <a:spcBef>
                <a:spcPts val="600"/>
              </a:spcBef>
              <a:buClr>
                <a:schemeClr val="tx2"/>
              </a:buClr>
              <a:buSzPct val="73000"/>
              <a:buFont typeface="Wingdings 2"/>
              <a:buChar char=""/>
            </a:pPr>
            <a:r>
              <a:rPr lang="en-US" sz="3200" dirty="0" smtClean="0">
                <a:solidFill>
                  <a:schemeClr val="tx1"/>
                </a:solidFill>
              </a:rPr>
              <a:t>Ex: A </a:t>
            </a:r>
            <a:r>
              <a:rPr lang="en-US" sz="3200" b="1" u="sng" dirty="0" smtClean="0">
                <a:solidFill>
                  <a:schemeClr val="tx1"/>
                </a:solidFill>
              </a:rPr>
              <a:t>homozygous</a:t>
            </a:r>
            <a:r>
              <a:rPr lang="en-US" sz="3200" dirty="0" smtClean="0">
                <a:solidFill>
                  <a:schemeClr val="tx1"/>
                </a:solidFill>
              </a:rPr>
              <a:t> white flower crossed with a </a:t>
            </a:r>
            <a:r>
              <a:rPr lang="en-US" sz="3200" b="1" u="sng" dirty="0" smtClean="0">
                <a:solidFill>
                  <a:schemeClr val="tx1"/>
                </a:solidFill>
              </a:rPr>
              <a:t>homozygous</a:t>
            </a:r>
            <a:r>
              <a:rPr lang="en-US" sz="3200" dirty="0" smtClean="0">
                <a:solidFill>
                  <a:schemeClr val="tx1"/>
                </a:solidFill>
              </a:rPr>
              <a:t> red flower will produce all </a:t>
            </a:r>
            <a:r>
              <a:rPr lang="en-US" sz="3200" b="1" u="sng" dirty="0" smtClean="0">
                <a:solidFill>
                  <a:schemeClr val="tx1"/>
                </a:solidFill>
              </a:rPr>
              <a:t>heterozygous</a:t>
            </a:r>
            <a:r>
              <a:rPr lang="en-US" sz="3200" dirty="0" smtClean="0">
                <a:solidFill>
                  <a:schemeClr val="tx1"/>
                </a:solidFill>
              </a:rPr>
              <a:t> pink flowers.</a:t>
            </a:r>
          </a:p>
        </p:txBody>
      </p:sp>
      <p:pic>
        <p:nvPicPr>
          <p:cNvPr id="5" name="Picture 2" descr="Incomplete Dominance"/>
          <p:cNvPicPr>
            <a:picLocks noChangeAspect="1" noChangeArrowheads="1"/>
          </p:cNvPicPr>
          <p:nvPr/>
        </p:nvPicPr>
        <p:blipFill>
          <a:blip r:embed="rId2" r:link="rId3" cstate="print"/>
          <a:srcRect/>
          <a:stretch>
            <a:fillRect/>
          </a:stretch>
        </p:blipFill>
        <p:spPr bwMode="auto">
          <a:xfrm>
            <a:off x="304800" y="3124200"/>
            <a:ext cx="7772400" cy="3276600"/>
          </a:xfrm>
          <a:prstGeom prst="rect">
            <a:avLst/>
          </a:prstGeom>
          <a:noFill/>
          <a:ln w="9525">
            <a:noFill/>
            <a:miter lim="800000"/>
            <a:headEnd/>
            <a:tailEnd/>
          </a:ln>
        </p:spPr>
      </p:pic>
      <p:sp>
        <p:nvSpPr>
          <p:cNvPr id="4" name="Title 1"/>
          <p:cNvSpPr>
            <a:spLocks noGrp="1"/>
          </p:cNvSpPr>
          <p:nvPr>
            <p:ph type="title"/>
          </p:nvPr>
        </p:nvSpPr>
        <p:spPr>
          <a:xfrm>
            <a:off x="685800" y="-228600"/>
            <a:ext cx="7239000" cy="1143000"/>
          </a:xfrm>
        </p:spPr>
        <p:txBody>
          <a:bodyPr>
            <a:normAutofit/>
          </a:bodyPr>
          <a:lstStyle/>
          <a:p>
            <a:r>
              <a:rPr lang="en-US" sz="4000" dirty="0" smtClean="0">
                <a:latin typeface="Comic Sans MS" pitchFamily="66" charset="0"/>
              </a:rPr>
              <a:t>Incomplete dominance</a:t>
            </a:r>
            <a:endParaRPr lang="en-US" sz="4000" dirty="0">
              <a:latin typeface="Comic Sans MS" pitchFamily="66" charset="0"/>
            </a:endParaRPr>
          </a:p>
        </p:txBody>
      </p:sp>
      <p:sp>
        <p:nvSpPr>
          <p:cNvPr id="6" name="TextBox 5"/>
          <p:cNvSpPr txBox="1"/>
          <p:nvPr/>
        </p:nvSpPr>
        <p:spPr>
          <a:xfrm>
            <a:off x="0" y="5791200"/>
            <a:ext cx="2209800" cy="830997"/>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Homozygous Parent</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5867400" y="5791200"/>
            <a:ext cx="2209800" cy="830997"/>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Homozygous Parent</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3048000" y="5715000"/>
            <a:ext cx="2209800" cy="830997"/>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Heterozygous Offspring</a:t>
            </a:r>
            <a:endParaRPr lang="en-US" sz="2400" b="1" dirty="0">
              <a:effectLst>
                <a:outerShdw blurRad="38100" dist="38100" dir="2700000" algn="tl">
                  <a:srgbClr val="000000">
                    <a:alpha val="43137"/>
                  </a:srgbClr>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7023722"/>
              </p:ext>
            </p:extLst>
          </p:nvPr>
        </p:nvGraphicFramePr>
        <p:xfrm>
          <a:off x="12826" y="0"/>
          <a:ext cx="9144000" cy="945179"/>
        </p:xfrm>
        <a:graphic>
          <a:graphicData uri="http://schemas.openxmlformats.org/drawingml/2006/table">
            <a:tbl>
              <a:tblPr firstRow="1" firstCol="1" bandRow="1">
                <a:tableStyleId>{5C22544A-7EE6-4342-B048-85BDC9FD1C3A}</a:tableStyleId>
              </a:tblPr>
              <a:tblGrid>
                <a:gridCol w="120637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3899026">
                  <a:extLst>
                    <a:ext uri="{9D8B030D-6E8A-4147-A177-3AD203B41FA5}">
                      <a16:colId xmlns:a16="http://schemas.microsoft.com/office/drawing/2014/main" val="20003"/>
                    </a:ext>
                  </a:extLst>
                </a:gridCol>
              </a:tblGrid>
              <a:tr h="945179">
                <a:tc>
                  <a:txBody>
                    <a:bodyPr/>
                    <a:lstStyle/>
                    <a:p>
                      <a:pPr marL="0" marR="0" algn="ctr">
                        <a:spcBef>
                          <a:spcPts val="0"/>
                        </a:spcBef>
                        <a:spcAft>
                          <a:spcPts val="0"/>
                        </a:spcAft>
                      </a:pPr>
                      <a:r>
                        <a:rPr lang="en-US" sz="1200" dirty="0">
                          <a:effectLst/>
                        </a:rPr>
                        <a:t>Mode of Inheritance</a:t>
                      </a:r>
                      <a:endParaRPr lang="en-US" sz="12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Define</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Notations</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Example</a:t>
                      </a:r>
                      <a:endParaRPr lang="en-US" sz="2300" dirty="0">
                        <a:effectLst/>
                        <a:latin typeface="Times New Roman"/>
                        <a:ea typeface="Times New Roman"/>
                      </a:endParaRPr>
                    </a:p>
                  </a:txBody>
                  <a:tcPr marL="66460" marR="66460" marT="0" marB="0" anchor="ct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94929575"/>
              </p:ext>
            </p:extLst>
          </p:nvPr>
        </p:nvGraphicFramePr>
        <p:xfrm>
          <a:off x="1" y="914400"/>
          <a:ext cx="9143999" cy="5867400"/>
        </p:xfrm>
        <a:graphic>
          <a:graphicData uri="http://schemas.openxmlformats.org/drawingml/2006/table">
            <a:tbl>
              <a:tblPr firstRow="1" firstCol="1" bandRow="1">
                <a:tableStyleId>{5C22544A-7EE6-4342-B048-85BDC9FD1C3A}</a:tableStyleId>
              </a:tblPr>
              <a:tblGrid>
                <a:gridCol w="1219199">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5867400">
                <a:tc>
                  <a:txBody>
                    <a:bodyPr/>
                    <a:lstStyle/>
                    <a:p>
                      <a:pPr marL="0" marR="0" algn="ctr">
                        <a:spcBef>
                          <a:spcPts val="0"/>
                        </a:spcBef>
                        <a:spcAft>
                          <a:spcPts val="0"/>
                        </a:spcAft>
                      </a:pPr>
                      <a:r>
                        <a:rPr lang="en-US" sz="1100" dirty="0">
                          <a:effectLst/>
                        </a:rPr>
                        <a:t> </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300" b="0" dirty="0" smtClean="0">
                          <a:solidFill>
                            <a:schemeClr val="tx1"/>
                          </a:solidFill>
                          <a:effectLst/>
                        </a:rPr>
                        <a:t>More </a:t>
                      </a:r>
                      <a:r>
                        <a:rPr lang="en-US" sz="2300" b="0" dirty="0">
                          <a:solidFill>
                            <a:schemeClr val="tx1"/>
                          </a:solidFill>
                          <a:effectLst/>
                        </a:rPr>
                        <a:t>than 2 </a:t>
                      </a:r>
                      <a:r>
                        <a:rPr lang="en-US" sz="2300" b="1" u="sng" dirty="0">
                          <a:solidFill>
                            <a:schemeClr val="tx1"/>
                          </a:solidFill>
                          <a:effectLst/>
                        </a:rPr>
                        <a:t>alleles</a:t>
                      </a:r>
                      <a:r>
                        <a:rPr lang="en-US" sz="2300" b="0" dirty="0">
                          <a:solidFill>
                            <a:schemeClr val="tx1"/>
                          </a:solidFill>
                          <a:effectLst/>
                        </a:rPr>
                        <a:t> for a single gene can control a trait</a:t>
                      </a:r>
                      <a:endParaRPr lang="en-US" sz="2300" b="0" dirty="0">
                        <a:solidFill>
                          <a:schemeClr val="tx1"/>
                        </a:solidFill>
                        <a:effectLst/>
                        <a:latin typeface="Times New Roman"/>
                        <a:ea typeface="Times New Roman"/>
                      </a:endParaRPr>
                    </a:p>
                  </a:txBody>
                  <a:tcPr marL="68580" marR="68580" marT="0" marB="0" anchor="ctr">
                    <a:solidFill>
                      <a:schemeClr val="bg2">
                        <a:lumMod val="90000"/>
                      </a:schemeClr>
                    </a:solidFill>
                  </a:tcPr>
                </a:tc>
                <a:tc>
                  <a:txBody>
                    <a:bodyPr/>
                    <a:lstStyle/>
                    <a:p>
                      <a:pPr marL="342900" marR="0" lvl="0" indent="-342900">
                        <a:lnSpc>
                          <a:spcPct val="115000"/>
                        </a:lnSpc>
                        <a:spcBef>
                          <a:spcPts val="0"/>
                        </a:spcBef>
                        <a:spcAft>
                          <a:spcPts val="0"/>
                        </a:spcAft>
                        <a:buSzPts val="1200"/>
                        <a:buFont typeface="Symbol"/>
                        <a:buChar char=""/>
                      </a:pPr>
                      <a:r>
                        <a:rPr lang="en-US" sz="2300" b="1" u="sng" dirty="0">
                          <a:solidFill>
                            <a:schemeClr val="tx1"/>
                          </a:solidFill>
                          <a:effectLst/>
                        </a:rPr>
                        <a:t>A</a:t>
                      </a:r>
                      <a:r>
                        <a:rPr lang="en-US" sz="2300" b="0" dirty="0">
                          <a:solidFill>
                            <a:schemeClr val="tx1"/>
                          </a:solidFill>
                          <a:effectLst/>
                        </a:rPr>
                        <a:t> &amp; </a:t>
                      </a:r>
                      <a:r>
                        <a:rPr lang="en-US" sz="2300" b="1" u="sng" dirty="0">
                          <a:solidFill>
                            <a:schemeClr val="tx1"/>
                          </a:solidFill>
                          <a:effectLst/>
                        </a:rPr>
                        <a:t>B</a:t>
                      </a:r>
                      <a:r>
                        <a:rPr lang="en-US" sz="2300" b="0" dirty="0">
                          <a:solidFill>
                            <a:schemeClr val="tx1"/>
                          </a:solidFill>
                          <a:effectLst/>
                        </a:rPr>
                        <a:t> are </a:t>
                      </a:r>
                      <a:r>
                        <a:rPr lang="en-US" sz="2300" b="0" dirty="0" err="1">
                          <a:solidFill>
                            <a:schemeClr val="tx1"/>
                          </a:solidFill>
                          <a:effectLst/>
                        </a:rPr>
                        <a:t>codominant</a:t>
                      </a:r>
                      <a:endParaRPr lang="en-US" sz="2300" b="0" dirty="0">
                        <a:solidFill>
                          <a:schemeClr val="tx1"/>
                        </a:solidFill>
                        <a:effectLst/>
                      </a:endParaRPr>
                    </a:p>
                    <a:p>
                      <a:pPr marL="742950" marR="0" lvl="1" indent="-285750">
                        <a:lnSpc>
                          <a:spcPct val="115000"/>
                        </a:lnSpc>
                        <a:spcBef>
                          <a:spcPts val="0"/>
                        </a:spcBef>
                        <a:spcAft>
                          <a:spcPts val="0"/>
                        </a:spcAft>
                        <a:buFont typeface="Courier New"/>
                        <a:buChar char="o"/>
                      </a:pPr>
                      <a:r>
                        <a:rPr lang="en-US" sz="2300" b="0" dirty="0">
                          <a:solidFill>
                            <a:schemeClr val="tx1"/>
                          </a:solidFill>
                          <a:effectLst/>
                        </a:rPr>
                        <a:t>Use capital ”</a:t>
                      </a:r>
                      <a:r>
                        <a:rPr lang="en-US" sz="2300" b="0" dirty="0">
                          <a:solidFill>
                            <a:schemeClr val="tx1"/>
                          </a:solidFill>
                          <a:effectLst/>
                          <a:latin typeface="Times New Roman" panose="02020603050405020304" pitchFamily="18" charset="0"/>
                          <a:cs typeface="Times New Roman" panose="02020603050405020304" pitchFamily="18" charset="0"/>
                        </a:rPr>
                        <a:t>I</a:t>
                      </a:r>
                      <a:r>
                        <a:rPr lang="en-US" sz="2300" b="0" dirty="0">
                          <a:solidFill>
                            <a:schemeClr val="tx1"/>
                          </a:solidFill>
                          <a:effectLst/>
                        </a:rPr>
                        <a:t>” with superscripts for specific allele</a:t>
                      </a:r>
                    </a:p>
                    <a:p>
                      <a:pPr marL="342900" marR="0" lvl="0" indent="-342900">
                        <a:lnSpc>
                          <a:spcPct val="115000"/>
                        </a:lnSpc>
                        <a:spcBef>
                          <a:spcPts val="0"/>
                        </a:spcBef>
                        <a:spcAft>
                          <a:spcPts val="0"/>
                        </a:spcAft>
                        <a:buSzPts val="1200"/>
                        <a:buFont typeface="Symbol"/>
                        <a:buChar char=""/>
                      </a:pPr>
                      <a:r>
                        <a:rPr lang="en-US" sz="2300" b="0" dirty="0">
                          <a:solidFill>
                            <a:schemeClr val="tx1"/>
                          </a:solidFill>
                          <a:effectLst/>
                        </a:rPr>
                        <a:t> </a:t>
                      </a:r>
                      <a:r>
                        <a:rPr lang="en-US" sz="2300" b="1" u="sng" dirty="0">
                          <a:solidFill>
                            <a:schemeClr val="tx1"/>
                          </a:solidFill>
                          <a:effectLst/>
                        </a:rPr>
                        <a:t>O</a:t>
                      </a:r>
                      <a:r>
                        <a:rPr lang="en-US" sz="2300" b="0" dirty="0">
                          <a:solidFill>
                            <a:schemeClr val="tx1"/>
                          </a:solidFill>
                          <a:effectLst/>
                        </a:rPr>
                        <a:t> is recessive</a:t>
                      </a:r>
                    </a:p>
                    <a:p>
                      <a:pPr marL="742950" marR="0" lvl="1" indent="-285750">
                        <a:lnSpc>
                          <a:spcPct val="115000"/>
                        </a:lnSpc>
                        <a:spcBef>
                          <a:spcPts val="0"/>
                        </a:spcBef>
                        <a:spcAft>
                          <a:spcPts val="0"/>
                        </a:spcAft>
                        <a:buFont typeface="Courier New"/>
                        <a:buChar char="o"/>
                      </a:pPr>
                      <a:r>
                        <a:rPr lang="en-US" sz="2300" b="0" dirty="0">
                          <a:solidFill>
                            <a:schemeClr val="tx1"/>
                          </a:solidFill>
                          <a:effectLst/>
                        </a:rPr>
                        <a:t>Use lowercase “</a:t>
                      </a:r>
                      <a:r>
                        <a:rPr lang="en-US" sz="2300" b="0" dirty="0" err="1">
                          <a:solidFill>
                            <a:schemeClr val="tx1"/>
                          </a:solidFill>
                          <a:effectLst/>
                        </a:rPr>
                        <a:t>i</a:t>
                      </a:r>
                      <a:r>
                        <a:rPr lang="en-US" sz="2300" b="0" dirty="0">
                          <a:solidFill>
                            <a:schemeClr val="tx1"/>
                          </a:solidFill>
                          <a:effectLst/>
                        </a:rPr>
                        <a:t>”</a:t>
                      </a:r>
                      <a:endParaRPr lang="en-US" sz="2300" b="0" dirty="0">
                        <a:solidFill>
                          <a:schemeClr val="tx1"/>
                        </a:solidFill>
                        <a:effectLst/>
                        <a:latin typeface="Calibri"/>
                        <a:ea typeface="Calibri"/>
                        <a:cs typeface="Times New Roman"/>
                      </a:endParaRPr>
                    </a:p>
                  </a:txBody>
                  <a:tcPr marL="68580" marR="68580" marT="0" marB="0" anchor="ctr">
                    <a:solidFill>
                      <a:schemeClr val="bg2">
                        <a:lumMod val="90000"/>
                      </a:schemeClr>
                    </a:solidFill>
                  </a:tcPr>
                </a:tc>
                <a:tc>
                  <a:txBody>
                    <a:bodyPr/>
                    <a:lstStyle/>
                    <a:p>
                      <a:pPr marL="457200" marR="0">
                        <a:spcBef>
                          <a:spcPts val="0"/>
                        </a:spcBef>
                        <a:spcAft>
                          <a:spcPts val="0"/>
                        </a:spcAft>
                      </a:pPr>
                      <a:r>
                        <a:rPr lang="en-US" sz="2300" b="0" dirty="0">
                          <a:solidFill>
                            <a:schemeClr val="tx1"/>
                          </a:solidFill>
                          <a:effectLst/>
                        </a:rPr>
                        <a:t>BLOOD TYPES</a:t>
                      </a: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Type O = </a:t>
                      </a:r>
                      <a:r>
                        <a:rPr lang="en-US" sz="2300" b="1" u="sng" dirty="0">
                          <a:solidFill>
                            <a:schemeClr val="tx1"/>
                          </a:solidFill>
                          <a:effectLst/>
                        </a:rPr>
                        <a:t>ii</a:t>
                      </a:r>
                      <a:endParaRPr lang="en-US" sz="2300" b="1" dirty="0">
                        <a:solidFill>
                          <a:schemeClr val="tx1"/>
                        </a:solidFill>
                        <a:effectLst/>
                      </a:endParaRP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Heterozygous Type </a:t>
                      </a:r>
                      <a:r>
                        <a:rPr lang="en-US" sz="2300" b="0" dirty="0" smtClean="0">
                          <a:solidFill>
                            <a:schemeClr val="tx1"/>
                          </a:solidFill>
                          <a:effectLst/>
                        </a:rPr>
                        <a:t>A=  </a:t>
                      </a:r>
                      <a:r>
                        <a:rPr lang="en-US" sz="2300" b="1" u="sng" dirty="0" err="1">
                          <a:solidFill>
                            <a:schemeClr val="tx1"/>
                          </a:solidFill>
                          <a:effectLst/>
                          <a:latin typeface="Times New Roman" panose="02020603050405020304" pitchFamily="18" charset="0"/>
                          <a:cs typeface="Times New Roman" panose="02020603050405020304" pitchFamily="18" charset="0"/>
                        </a:rPr>
                        <a:t>I</a:t>
                      </a:r>
                      <a:r>
                        <a:rPr lang="en-US" sz="2300" b="1" u="sng" baseline="30000" dirty="0" err="1">
                          <a:solidFill>
                            <a:schemeClr val="tx1"/>
                          </a:solidFill>
                          <a:effectLst/>
                          <a:latin typeface="Times New Roman" panose="02020603050405020304" pitchFamily="18" charset="0"/>
                          <a:cs typeface="Times New Roman" panose="02020603050405020304" pitchFamily="18" charset="0"/>
                        </a:rPr>
                        <a:t>A</a:t>
                      </a:r>
                      <a:r>
                        <a:rPr lang="en-US" sz="2300" b="1" u="sng" dirty="0" err="1">
                          <a:solidFill>
                            <a:schemeClr val="tx1"/>
                          </a:solidFill>
                          <a:effectLst/>
                          <a:latin typeface="Times New Roman" panose="02020603050405020304" pitchFamily="18" charset="0"/>
                          <a:cs typeface="Times New Roman" panose="02020603050405020304" pitchFamily="18" charset="0"/>
                        </a:rPr>
                        <a:t>i</a:t>
                      </a:r>
                      <a:endParaRPr lang="en-US" sz="2300" b="1" dirty="0">
                        <a:solidFill>
                          <a:schemeClr val="tx1"/>
                        </a:solidFill>
                        <a:effectLst/>
                        <a:latin typeface="Times New Roman" panose="02020603050405020304" pitchFamily="18" charset="0"/>
                        <a:cs typeface="Times New Roman" panose="02020603050405020304" pitchFamily="18" charset="0"/>
                      </a:endParaRP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Homozygous Type A =</a:t>
                      </a:r>
                      <a:r>
                        <a:rPr lang="en-US" sz="2300" b="0" u="sng" dirty="0">
                          <a:solidFill>
                            <a:schemeClr val="tx1"/>
                          </a:solidFill>
                          <a:effectLst/>
                        </a:rPr>
                        <a:t> </a:t>
                      </a:r>
                      <a:r>
                        <a:rPr lang="en-US" sz="2300" b="1" u="sng" dirty="0">
                          <a:solidFill>
                            <a:schemeClr val="tx1"/>
                          </a:solidFill>
                          <a:effectLst/>
                          <a:latin typeface="Times New Roman" panose="02020603050405020304" pitchFamily="18" charset="0"/>
                          <a:cs typeface="Times New Roman" panose="02020603050405020304" pitchFamily="18" charset="0"/>
                        </a:rPr>
                        <a:t>I</a:t>
                      </a:r>
                      <a:r>
                        <a:rPr lang="en-US" sz="2300" b="1" u="sng" baseline="30000" dirty="0">
                          <a:solidFill>
                            <a:schemeClr val="tx1"/>
                          </a:solidFill>
                          <a:effectLst/>
                          <a:latin typeface="Times New Roman" panose="02020603050405020304" pitchFamily="18" charset="0"/>
                          <a:cs typeface="Times New Roman" panose="02020603050405020304" pitchFamily="18" charset="0"/>
                        </a:rPr>
                        <a:t>A</a:t>
                      </a:r>
                      <a:r>
                        <a:rPr lang="en-US" sz="2300" b="1" u="sng" dirty="0">
                          <a:solidFill>
                            <a:schemeClr val="tx1"/>
                          </a:solidFill>
                          <a:effectLst/>
                          <a:latin typeface="Times New Roman" panose="02020603050405020304" pitchFamily="18" charset="0"/>
                          <a:cs typeface="Times New Roman" panose="02020603050405020304" pitchFamily="18" charset="0"/>
                        </a:rPr>
                        <a:t>I</a:t>
                      </a:r>
                      <a:r>
                        <a:rPr lang="en-US" sz="2300" b="1" u="sng" baseline="30000" dirty="0">
                          <a:solidFill>
                            <a:schemeClr val="tx1"/>
                          </a:solidFill>
                          <a:effectLst/>
                          <a:latin typeface="Times New Roman" panose="02020603050405020304" pitchFamily="18" charset="0"/>
                          <a:cs typeface="Times New Roman" panose="02020603050405020304" pitchFamily="18" charset="0"/>
                        </a:rPr>
                        <a:t>A</a:t>
                      </a:r>
                      <a:endParaRPr lang="en-US" sz="2300" b="1" dirty="0">
                        <a:solidFill>
                          <a:schemeClr val="tx1"/>
                        </a:solidFill>
                        <a:effectLst/>
                        <a:latin typeface="Times New Roman" panose="02020603050405020304" pitchFamily="18" charset="0"/>
                        <a:cs typeface="Times New Roman" panose="02020603050405020304" pitchFamily="18" charset="0"/>
                      </a:endParaRP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Type AB = </a:t>
                      </a:r>
                      <a:r>
                        <a:rPr lang="en-US" sz="2300" b="1" u="sng" dirty="0">
                          <a:solidFill>
                            <a:schemeClr val="tx1"/>
                          </a:solidFill>
                          <a:effectLst/>
                          <a:latin typeface="Times New Roman" panose="02020603050405020304" pitchFamily="18" charset="0"/>
                          <a:cs typeface="Times New Roman" panose="02020603050405020304" pitchFamily="18" charset="0"/>
                        </a:rPr>
                        <a:t>I</a:t>
                      </a:r>
                      <a:r>
                        <a:rPr lang="en-US" sz="2300" b="1" u="sng" baseline="30000" dirty="0">
                          <a:solidFill>
                            <a:schemeClr val="tx1"/>
                          </a:solidFill>
                          <a:effectLst/>
                          <a:latin typeface="Times New Roman" panose="02020603050405020304" pitchFamily="18" charset="0"/>
                          <a:cs typeface="Times New Roman" panose="02020603050405020304" pitchFamily="18" charset="0"/>
                        </a:rPr>
                        <a:t>A</a:t>
                      </a:r>
                      <a:r>
                        <a:rPr lang="en-US" sz="2300" b="1" u="sng" dirty="0">
                          <a:solidFill>
                            <a:schemeClr val="tx1"/>
                          </a:solidFill>
                          <a:effectLst/>
                          <a:latin typeface="Times New Roman" panose="02020603050405020304" pitchFamily="18" charset="0"/>
                          <a:cs typeface="Times New Roman" panose="02020603050405020304" pitchFamily="18" charset="0"/>
                        </a:rPr>
                        <a:t>I</a:t>
                      </a:r>
                      <a:r>
                        <a:rPr lang="en-US" sz="2300" b="1" u="sng" baseline="30000" dirty="0">
                          <a:solidFill>
                            <a:schemeClr val="tx1"/>
                          </a:solidFill>
                          <a:effectLst/>
                          <a:latin typeface="Times New Roman" panose="02020603050405020304" pitchFamily="18" charset="0"/>
                          <a:cs typeface="Times New Roman" panose="02020603050405020304" pitchFamily="18" charset="0"/>
                        </a:rPr>
                        <a:t>B</a:t>
                      </a:r>
                      <a:endParaRPr lang="en-US" sz="2300" b="1" dirty="0">
                        <a:solidFill>
                          <a:schemeClr val="tx1"/>
                        </a:solidFill>
                        <a:effectLst/>
                        <a:latin typeface="Times New Roman" panose="02020603050405020304" pitchFamily="18" charset="0"/>
                        <a:cs typeface="Times New Roman" panose="02020603050405020304" pitchFamily="18" charset="0"/>
                      </a:endParaRP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Heterozygous Type </a:t>
                      </a:r>
                      <a:r>
                        <a:rPr lang="en-US" sz="2300" b="0" dirty="0" smtClean="0">
                          <a:solidFill>
                            <a:schemeClr val="tx1"/>
                          </a:solidFill>
                          <a:effectLst/>
                        </a:rPr>
                        <a:t>B=  </a:t>
                      </a:r>
                      <a:r>
                        <a:rPr lang="en-US" sz="2300" b="1" u="sng" dirty="0" err="1">
                          <a:solidFill>
                            <a:schemeClr val="tx1"/>
                          </a:solidFill>
                          <a:effectLst/>
                          <a:latin typeface="Times New Roman" panose="02020603050405020304" pitchFamily="18" charset="0"/>
                          <a:cs typeface="Times New Roman" panose="02020603050405020304" pitchFamily="18" charset="0"/>
                        </a:rPr>
                        <a:t>I</a:t>
                      </a:r>
                      <a:r>
                        <a:rPr lang="en-US" sz="2300" b="1" u="sng" baseline="30000" dirty="0" err="1">
                          <a:solidFill>
                            <a:schemeClr val="tx1"/>
                          </a:solidFill>
                          <a:effectLst/>
                          <a:latin typeface="Times New Roman" panose="02020603050405020304" pitchFamily="18" charset="0"/>
                          <a:cs typeface="Times New Roman" panose="02020603050405020304" pitchFamily="18" charset="0"/>
                        </a:rPr>
                        <a:t>B</a:t>
                      </a:r>
                      <a:r>
                        <a:rPr lang="en-US" sz="2300" b="1" u="sng" dirty="0" err="1">
                          <a:solidFill>
                            <a:schemeClr val="tx1"/>
                          </a:solidFill>
                          <a:effectLst/>
                          <a:latin typeface="Times New Roman" panose="02020603050405020304" pitchFamily="18" charset="0"/>
                          <a:cs typeface="Times New Roman" panose="02020603050405020304" pitchFamily="18" charset="0"/>
                        </a:rPr>
                        <a:t>i</a:t>
                      </a:r>
                      <a:endParaRPr lang="en-US" sz="2300" b="1" dirty="0">
                        <a:solidFill>
                          <a:schemeClr val="tx1"/>
                        </a:solidFill>
                        <a:effectLst/>
                        <a:latin typeface="Times New Roman" panose="02020603050405020304" pitchFamily="18" charset="0"/>
                        <a:cs typeface="Times New Roman" panose="02020603050405020304" pitchFamily="18" charset="0"/>
                      </a:endParaRP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Homozygous Type B = </a:t>
                      </a:r>
                      <a:r>
                        <a:rPr lang="en-US" sz="2300" b="1" u="sng" dirty="0">
                          <a:solidFill>
                            <a:schemeClr val="tx1"/>
                          </a:solidFill>
                          <a:effectLst/>
                          <a:latin typeface="Times New Roman" panose="02020603050405020304" pitchFamily="18" charset="0"/>
                          <a:cs typeface="Times New Roman" panose="02020603050405020304" pitchFamily="18" charset="0"/>
                        </a:rPr>
                        <a:t>I</a:t>
                      </a:r>
                      <a:r>
                        <a:rPr lang="en-US" sz="2300" b="1" u="sng" baseline="30000" dirty="0">
                          <a:solidFill>
                            <a:schemeClr val="tx1"/>
                          </a:solidFill>
                          <a:effectLst/>
                          <a:latin typeface="Times New Roman" panose="02020603050405020304" pitchFamily="18" charset="0"/>
                          <a:cs typeface="Times New Roman" panose="02020603050405020304" pitchFamily="18" charset="0"/>
                        </a:rPr>
                        <a:t>B</a:t>
                      </a:r>
                      <a:r>
                        <a:rPr lang="en-US" sz="2300" b="1" u="sng" dirty="0">
                          <a:solidFill>
                            <a:schemeClr val="tx1"/>
                          </a:solidFill>
                          <a:effectLst/>
                          <a:latin typeface="Times New Roman" panose="02020603050405020304" pitchFamily="18" charset="0"/>
                          <a:cs typeface="Times New Roman" panose="02020603050405020304" pitchFamily="18" charset="0"/>
                        </a:rPr>
                        <a:t>I</a:t>
                      </a:r>
                      <a:r>
                        <a:rPr lang="en-US" sz="2300" b="1" u="sng" baseline="30000" dirty="0">
                          <a:solidFill>
                            <a:schemeClr val="tx1"/>
                          </a:solidFill>
                          <a:effectLst/>
                          <a:latin typeface="Times New Roman" panose="02020603050405020304" pitchFamily="18" charset="0"/>
                          <a:cs typeface="Times New Roman" panose="02020603050405020304" pitchFamily="18" charset="0"/>
                        </a:rPr>
                        <a:t>B</a:t>
                      </a:r>
                      <a:endParaRPr lang="en-US" sz="2300" b="1"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300" b="0" dirty="0">
                          <a:solidFill>
                            <a:schemeClr val="tx1"/>
                          </a:solidFill>
                          <a:effectLst/>
                        </a:rPr>
                        <a:t> </a:t>
                      </a:r>
                      <a:endParaRPr lang="en-US" sz="2300" b="0" dirty="0">
                        <a:solidFill>
                          <a:schemeClr val="tx1"/>
                        </a:solidFill>
                        <a:effectLst/>
                        <a:latin typeface="Times New Roman"/>
                        <a:ea typeface="Times New Roman"/>
                      </a:endParaRPr>
                    </a:p>
                  </a:txBody>
                  <a:tcPr marL="68580" marR="68580" marT="0" marB="0" anchor="ctr">
                    <a:solidFill>
                      <a:schemeClr val="bg2">
                        <a:lumMod val="90000"/>
                      </a:schemeClr>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0" y="2590800"/>
            <a:ext cx="1752600" cy="800219"/>
          </a:xfrm>
          <a:prstGeom prst="rect">
            <a:avLst/>
          </a:prstGeom>
          <a:noFill/>
        </p:spPr>
        <p:txBody>
          <a:bodyPr wrap="square" rtlCol="0">
            <a:spAutoFit/>
          </a:bodyPr>
          <a:lstStyle/>
          <a:p>
            <a:r>
              <a:rPr lang="en-US" sz="2300" b="1" dirty="0" smtClean="0">
                <a:solidFill>
                  <a:schemeClr val="bg2"/>
                </a:solidFill>
              </a:rPr>
              <a:t>Multiple</a:t>
            </a:r>
          </a:p>
          <a:p>
            <a:r>
              <a:rPr lang="en-US" sz="2300" b="1" dirty="0" smtClean="0">
                <a:solidFill>
                  <a:schemeClr val="bg2"/>
                </a:solidFill>
              </a:rPr>
              <a:t>Alleles</a:t>
            </a:r>
            <a:endParaRPr lang="en-US" sz="2300" b="1" dirty="0">
              <a:solidFill>
                <a:schemeClr val="bg2"/>
              </a:solidFill>
            </a:endParaRPr>
          </a:p>
        </p:txBody>
      </p:sp>
    </p:spTree>
    <p:extLst>
      <p:ext uri="{BB962C8B-B14F-4D97-AF65-F5344CB8AC3E}">
        <p14:creationId xmlns:p14="http://schemas.microsoft.com/office/powerpoint/2010/main" val="32416234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0359327"/>
              </p:ext>
            </p:extLst>
          </p:nvPr>
        </p:nvGraphicFramePr>
        <p:xfrm>
          <a:off x="0" y="6790"/>
          <a:ext cx="9144000" cy="945179"/>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945179">
                <a:tc>
                  <a:txBody>
                    <a:bodyPr/>
                    <a:lstStyle/>
                    <a:p>
                      <a:pPr marL="0" marR="0" algn="ctr">
                        <a:spcBef>
                          <a:spcPts val="0"/>
                        </a:spcBef>
                        <a:spcAft>
                          <a:spcPts val="0"/>
                        </a:spcAft>
                      </a:pPr>
                      <a:r>
                        <a:rPr lang="en-US" sz="1200" dirty="0">
                          <a:effectLst/>
                        </a:rPr>
                        <a:t>Mode of Inheritance</a:t>
                      </a:r>
                      <a:endParaRPr lang="en-US" sz="12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Define</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Notations</a:t>
                      </a:r>
                      <a:endParaRPr lang="en-US" sz="2300" dirty="0">
                        <a:effectLst/>
                        <a:latin typeface="Times New Roman"/>
                        <a:ea typeface="Times New Roman"/>
                      </a:endParaRPr>
                    </a:p>
                  </a:txBody>
                  <a:tcPr marL="66460" marR="66460" marT="0" marB="0" anchor="ctr"/>
                </a:tc>
                <a:tc>
                  <a:txBody>
                    <a:bodyPr/>
                    <a:lstStyle/>
                    <a:p>
                      <a:pPr marL="0" marR="0" algn="ctr">
                        <a:spcBef>
                          <a:spcPts val="0"/>
                        </a:spcBef>
                        <a:spcAft>
                          <a:spcPts val="0"/>
                        </a:spcAft>
                      </a:pPr>
                      <a:r>
                        <a:rPr lang="en-US" sz="2300" dirty="0">
                          <a:effectLst/>
                        </a:rPr>
                        <a:t>Example</a:t>
                      </a:r>
                      <a:endParaRPr lang="en-US" sz="2300" dirty="0">
                        <a:effectLst/>
                        <a:latin typeface="Times New Roman"/>
                        <a:ea typeface="Times New Roman"/>
                      </a:endParaRPr>
                    </a:p>
                  </a:txBody>
                  <a:tcPr marL="66460" marR="66460" marT="0" marB="0" anchor="ct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20221773"/>
              </p:ext>
            </p:extLst>
          </p:nvPr>
        </p:nvGraphicFramePr>
        <p:xfrm>
          <a:off x="1" y="990600"/>
          <a:ext cx="9121806" cy="5867400"/>
        </p:xfrm>
        <a:graphic>
          <a:graphicData uri="http://schemas.openxmlformats.org/drawingml/2006/table">
            <a:tbl>
              <a:tblPr firstRow="1" firstCol="1" bandRow="1">
                <a:tableStyleId>{5C22544A-7EE6-4342-B048-85BDC9FD1C3A}</a:tableStyleId>
              </a:tblPr>
              <a:tblGrid>
                <a:gridCol w="1066799">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3787807">
                  <a:extLst>
                    <a:ext uri="{9D8B030D-6E8A-4147-A177-3AD203B41FA5}">
                      <a16:colId xmlns:a16="http://schemas.microsoft.com/office/drawing/2014/main" val="20003"/>
                    </a:ext>
                  </a:extLst>
                </a:gridCol>
              </a:tblGrid>
              <a:tr h="5867400">
                <a:tc>
                  <a:txBody>
                    <a:bodyPr/>
                    <a:lstStyle/>
                    <a:p>
                      <a:pPr marL="0" marR="0" algn="ctr">
                        <a:spcBef>
                          <a:spcPts val="0"/>
                        </a:spcBef>
                        <a:spcAft>
                          <a:spcPts val="0"/>
                        </a:spcAft>
                      </a:pPr>
                      <a:r>
                        <a:rPr lang="en-US" sz="1100" dirty="0">
                          <a:effectLst/>
                        </a:rPr>
                        <a:t> </a:t>
                      </a:r>
                      <a:endParaRPr lang="en-US" sz="1200" dirty="0">
                        <a:effectLst/>
                        <a:latin typeface="Times New Roman"/>
                        <a:ea typeface="Times New Roman"/>
                      </a:endParaRPr>
                    </a:p>
                  </a:txBody>
                  <a:tcPr marL="68580" marR="68580" marT="0" marB="0" anchor="ctr"/>
                </a:tc>
                <a:tc>
                  <a:txBody>
                    <a:bodyPr/>
                    <a:lstStyle/>
                    <a:p>
                      <a:pPr marL="0" marR="0" algn="l">
                        <a:spcBef>
                          <a:spcPts val="0"/>
                        </a:spcBef>
                        <a:spcAft>
                          <a:spcPts val="0"/>
                        </a:spcAft>
                      </a:pPr>
                      <a:r>
                        <a:rPr lang="en-US" sz="2300" b="0" dirty="0">
                          <a:solidFill>
                            <a:schemeClr val="tx1"/>
                          </a:solidFill>
                          <a:effectLst/>
                        </a:rPr>
                        <a:t>Traits are carried on the </a:t>
                      </a:r>
                      <a:r>
                        <a:rPr lang="en-US" sz="2300" b="1" u="sng" dirty="0">
                          <a:solidFill>
                            <a:schemeClr val="tx1"/>
                          </a:solidFill>
                          <a:effectLst/>
                        </a:rPr>
                        <a:t>X </a:t>
                      </a:r>
                      <a:r>
                        <a:rPr lang="en-US" sz="2300" b="0" dirty="0">
                          <a:solidFill>
                            <a:schemeClr val="tx1"/>
                          </a:solidFill>
                          <a:effectLst/>
                        </a:rPr>
                        <a:t>chromosomes</a:t>
                      </a:r>
                      <a:endParaRPr lang="en-US" sz="2300" b="0" dirty="0">
                        <a:solidFill>
                          <a:schemeClr val="tx1"/>
                        </a:solidFill>
                        <a:effectLst/>
                        <a:latin typeface="Times New Roman"/>
                        <a:ea typeface="Times New Roman"/>
                      </a:endParaRPr>
                    </a:p>
                  </a:txBody>
                  <a:tcPr marL="68580" marR="68580" marT="0" marB="0" anchor="ctr">
                    <a:solidFill>
                      <a:schemeClr val="bg2">
                        <a:lumMod val="90000"/>
                      </a:schemeClr>
                    </a:solidFill>
                  </a:tcPr>
                </a:tc>
                <a:tc>
                  <a:txBody>
                    <a:bodyPr/>
                    <a:lstStyle/>
                    <a:p>
                      <a:pPr marL="342900" marR="0" lvl="0" indent="-342900">
                        <a:lnSpc>
                          <a:spcPct val="115000"/>
                        </a:lnSpc>
                        <a:spcBef>
                          <a:spcPts val="0"/>
                        </a:spcBef>
                        <a:spcAft>
                          <a:spcPts val="0"/>
                        </a:spcAft>
                        <a:buSzPts val="1200"/>
                        <a:buFont typeface="Symbol"/>
                        <a:buChar char=""/>
                      </a:pPr>
                      <a:r>
                        <a:rPr lang="en-US" sz="2300" b="0" dirty="0">
                          <a:solidFill>
                            <a:schemeClr val="tx1"/>
                          </a:solidFill>
                          <a:effectLst/>
                        </a:rPr>
                        <a:t>The alleles for these traits are written as superscripts on the </a:t>
                      </a:r>
                      <a:r>
                        <a:rPr lang="en-US" sz="2300" b="1" u="sng" dirty="0">
                          <a:solidFill>
                            <a:schemeClr val="tx1"/>
                          </a:solidFill>
                          <a:effectLst/>
                        </a:rPr>
                        <a:t>X</a:t>
                      </a:r>
                      <a:r>
                        <a:rPr lang="en-US" sz="2300" b="0" dirty="0">
                          <a:solidFill>
                            <a:schemeClr val="tx1"/>
                          </a:solidFill>
                          <a:effectLst/>
                        </a:rPr>
                        <a:t> chromosome ONLY.</a:t>
                      </a:r>
                    </a:p>
                    <a:p>
                      <a:pPr marL="228600" marR="0">
                        <a:lnSpc>
                          <a:spcPct val="115000"/>
                        </a:lnSpc>
                        <a:spcBef>
                          <a:spcPts val="0"/>
                        </a:spcBef>
                        <a:spcAft>
                          <a:spcPts val="0"/>
                        </a:spcAft>
                      </a:pPr>
                      <a:r>
                        <a:rPr lang="en-US" sz="2300" b="0" dirty="0">
                          <a:solidFill>
                            <a:schemeClr val="tx1"/>
                          </a:solidFill>
                          <a:effectLst/>
                        </a:rPr>
                        <a:t> </a:t>
                      </a:r>
                    </a:p>
                    <a:p>
                      <a:pPr marL="342900" marR="0" lvl="0" indent="-342900">
                        <a:lnSpc>
                          <a:spcPct val="115000"/>
                        </a:lnSpc>
                        <a:spcBef>
                          <a:spcPts val="0"/>
                        </a:spcBef>
                        <a:spcAft>
                          <a:spcPts val="0"/>
                        </a:spcAft>
                        <a:buSzPts val="1200"/>
                        <a:buFont typeface="Symbol"/>
                        <a:buChar char=""/>
                      </a:pPr>
                      <a:r>
                        <a:rPr lang="en-US" sz="2300" b="1" u="sng" dirty="0">
                          <a:solidFill>
                            <a:schemeClr val="tx1"/>
                          </a:solidFill>
                          <a:effectLst/>
                        </a:rPr>
                        <a:t>No</a:t>
                      </a:r>
                      <a:r>
                        <a:rPr lang="en-US" sz="2300" b="0" dirty="0">
                          <a:solidFill>
                            <a:schemeClr val="tx1"/>
                          </a:solidFill>
                          <a:effectLst/>
                        </a:rPr>
                        <a:t> alleles are written on the Y chromosome!</a:t>
                      </a:r>
                    </a:p>
                    <a:p>
                      <a:pPr marL="0" marR="0">
                        <a:spcBef>
                          <a:spcPts val="0"/>
                        </a:spcBef>
                        <a:spcAft>
                          <a:spcPts val="0"/>
                        </a:spcAft>
                      </a:pPr>
                      <a:r>
                        <a:rPr lang="en-US" sz="2300" b="0" dirty="0">
                          <a:solidFill>
                            <a:schemeClr val="tx1"/>
                          </a:solidFill>
                          <a:effectLst/>
                        </a:rPr>
                        <a:t> </a:t>
                      </a:r>
                      <a:endParaRPr lang="en-US" sz="2300" b="0" dirty="0">
                        <a:solidFill>
                          <a:schemeClr val="tx1"/>
                        </a:solidFill>
                        <a:effectLst/>
                        <a:latin typeface="Times New Roman"/>
                        <a:ea typeface="Times New Roman"/>
                      </a:endParaRPr>
                    </a:p>
                  </a:txBody>
                  <a:tcPr marL="68580" marR="68580" marT="0" marB="0" anchor="ctr">
                    <a:solidFill>
                      <a:schemeClr val="bg2">
                        <a:lumMod val="90000"/>
                      </a:schemeClr>
                    </a:solidFill>
                  </a:tcPr>
                </a:tc>
                <a:tc>
                  <a:txBody>
                    <a:bodyPr/>
                    <a:lstStyle/>
                    <a:p>
                      <a:pPr marL="0" marR="0">
                        <a:lnSpc>
                          <a:spcPct val="115000"/>
                        </a:lnSpc>
                        <a:spcBef>
                          <a:spcPts val="0"/>
                        </a:spcBef>
                        <a:spcAft>
                          <a:spcPts val="0"/>
                        </a:spcAft>
                      </a:pPr>
                      <a:r>
                        <a:rPr lang="en-US" sz="2000" b="0" dirty="0" smtClean="0">
                          <a:solidFill>
                            <a:schemeClr val="tx1"/>
                          </a:solidFill>
                          <a:effectLst/>
                        </a:rPr>
                        <a:t>COLORBLINDNESS,HEMOPHILIA</a:t>
                      </a:r>
                    </a:p>
                    <a:p>
                      <a:pPr marL="0" marR="0">
                        <a:lnSpc>
                          <a:spcPct val="115000"/>
                        </a:lnSpc>
                        <a:spcBef>
                          <a:spcPts val="0"/>
                        </a:spcBef>
                        <a:spcAft>
                          <a:spcPts val="0"/>
                        </a:spcAft>
                      </a:pPr>
                      <a:endParaRPr lang="en-US" sz="2000" b="0" dirty="0">
                        <a:solidFill>
                          <a:schemeClr val="tx1"/>
                        </a:solidFill>
                        <a:effectLst/>
                      </a:endParaRP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Colorblind male =  </a:t>
                      </a:r>
                      <a:r>
                        <a:rPr lang="en-US" sz="2300" b="0" dirty="0" err="1">
                          <a:solidFill>
                            <a:schemeClr val="tx1"/>
                          </a:solidFill>
                          <a:effectLst/>
                        </a:rPr>
                        <a:t>X</a:t>
                      </a:r>
                      <a:r>
                        <a:rPr lang="en-US" sz="2300" b="0" baseline="30000" dirty="0" err="1">
                          <a:solidFill>
                            <a:schemeClr val="tx1"/>
                          </a:solidFill>
                          <a:effectLst/>
                        </a:rPr>
                        <a:t>b</a:t>
                      </a:r>
                      <a:r>
                        <a:rPr lang="en-US" sz="2300" b="0" dirty="0" err="1">
                          <a:solidFill>
                            <a:schemeClr val="tx1"/>
                          </a:solidFill>
                          <a:effectLst/>
                        </a:rPr>
                        <a:t>Y</a:t>
                      </a:r>
                      <a:r>
                        <a:rPr lang="en-US" sz="2300" b="0" dirty="0">
                          <a:solidFill>
                            <a:schemeClr val="tx1"/>
                          </a:solidFill>
                          <a:effectLst/>
                        </a:rPr>
                        <a:t> </a:t>
                      </a: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Normal male = X</a:t>
                      </a:r>
                      <a:r>
                        <a:rPr lang="en-US" sz="2300" b="0" baseline="30000" dirty="0">
                          <a:solidFill>
                            <a:schemeClr val="tx1"/>
                          </a:solidFill>
                          <a:effectLst/>
                        </a:rPr>
                        <a:t>B</a:t>
                      </a:r>
                      <a:r>
                        <a:rPr lang="en-US" sz="2300" b="0" dirty="0">
                          <a:solidFill>
                            <a:schemeClr val="tx1"/>
                          </a:solidFill>
                          <a:effectLst/>
                        </a:rPr>
                        <a:t>Y</a:t>
                      </a: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Colorblind </a:t>
                      </a:r>
                      <a:r>
                        <a:rPr lang="en-US" sz="2300" b="0" dirty="0" smtClean="0">
                          <a:solidFill>
                            <a:schemeClr val="tx1"/>
                          </a:solidFill>
                          <a:effectLst/>
                        </a:rPr>
                        <a:t>female=  </a:t>
                      </a:r>
                      <a:r>
                        <a:rPr lang="en-US" sz="2300" b="0" dirty="0" err="1" smtClean="0">
                          <a:solidFill>
                            <a:schemeClr val="tx1"/>
                          </a:solidFill>
                          <a:effectLst/>
                        </a:rPr>
                        <a:t>X</a:t>
                      </a:r>
                      <a:r>
                        <a:rPr lang="en-US" sz="2300" b="0" baseline="30000" dirty="0" err="1" smtClean="0">
                          <a:solidFill>
                            <a:schemeClr val="tx1"/>
                          </a:solidFill>
                          <a:effectLst/>
                        </a:rPr>
                        <a:t>b</a:t>
                      </a:r>
                      <a:r>
                        <a:rPr lang="en-US" sz="2300" b="0" dirty="0" smtClean="0">
                          <a:solidFill>
                            <a:schemeClr val="tx1"/>
                          </a:solidFill>
                          <a:effectLst/>
                        </a:rPr>
                        <a:t> </a:t>
                      </a:r>
                      <a:r>
                        <a:rPr lang="en-US" sz="2300" b="0" dirty="0" err="1">
                          <a:solidFill>
                            <a:schemeClr val="tx1"/>
                          </a:solidFill>
                          <a:effectLst/>
                        </a:rPr>
                        <a:t>X</a:t>
                      </a:r>
                      <a:r>
                        <a:rPr lang="en-US" sz="2300" b="0" baseline="30000" dirty="0" err="1">
                          <a:solidFill>
                            <a:schemeClr val="tx1"/>
                          </a:solidFill>
                          <a:effectLst/>
                        </a:rPr>
                        <a:t>b</a:t>
                      </a:r>
                      <a:endParaRPr lang="en-US" sz="2300" b="0" dirty="0">
                        <a:solidFill>
                          <a:schemeClr val="tx1"/>
                        </a:solidFill>
                        <a:effectLst/>
                      </a:endParaRPr>
                    </a:p>
                    <a:p>
                      <a:pPr marL="342900" marR="0" lvl="0" indent="-342900" fontAlgn="base">
                        <a:lnSpc>
                          <a:spcPct val="150000"/>
                        </a:lnSpc>
                        <a:spcBef>
                          <a:spcPts val="0"/>
                        </a:spcBef>
                        <a:spcAft>
                          <a:spcPts val="0"/>
                        </a:spcAft>
                        <a:buSzPts val="1200"/>
                        <a:buFont typeface="Symbol"/>
                        <a:buChar char=""/>
                      </a:pPr>
                      <a:r>
                        <a:rPr lang="en-US" sz="2300" b="0" dirty="0">
                          <a:solidFill>
                            <a:schemeClr val="tx1"/>
                          </a:solidFill>
                          <a:effectLst/>
                        </a:rPr>
                        <a:t>Normal female = X</a:t>
                      </a:r>
                      <a:r>
                        <a:rPr lang="en-US" sz="2300" b="0" baseline="30000" dirty="0">
                          <a:solidFill>
                            <a:schemeClr val="tx1"/>
                          </a:solidFill>
                          <a:effectLst/>
                        </a:rPr>
                        <a:t>B</a:t>
                      </a:r>
                      <a:r>
                        <a:rPr lang="en-US" sz="2300" b="0" dirty="0">
                          <a:solidFill>
                            <a:schemeClr val="tx1"/>
                          </a:solidFill>
                          <a:effectLst/>
                        </a:rPr>
                        <a:t>X</a:t>
                      </a:r>
                      <a:r>
                        <a:rPr lang="en-US" sz="2300" b="0" baseline="30000" dirty="0">
                          <a:solidFill>
                            <a:schemeClr val="tx1"/>
                          </a:solidFill>
                          <a:effectLst/>
                        </a:rPr>
                        <a:t>B</a:t>
                      </a:r>
                      <a:r>
                        <a:rPr lang="en-US" sz="2300" b="0" dirty="0">
                          <a:solidFill>
                            <a:schemeClr val="tx1"/>
                          </a:solidFill>
                          <a:effectLst/>
                        </a:rPr>
                        <a:t>, </a:t>
                      </a:r>
                      <a:r>
                        <a:rPr lang="en-US" sz="2300" b="0" dirty="0" err="1">
                          <a:solidFill>
                            <a:schemeClr val="tx1"/>
                          </a:solidFill>
                          <a:effectLst/>
                        </a:rPr>
                        <a:t>X</a:t>
                      </a:r>
                      <a:r>
                        <a:rPr lang="en-US" sz="2300" b="0" baseline="30000" dirty="0" err="1">
                          <a:solidFill>
                            <a:schemeClr val="tx1"/>
                          </a:solidFill>
                          <a:effectLst/>
                        </a:rPr>
                        <a:t>B</a:t>
                      </a:r>
                      <a:r>
                        <a:rPr lang="en-US" sz="2300" b="0" dirty="0" err="1">
                          <a:solidFill>
                            <a:schemeClr val="tx1"/>
                          </a:solidFill>
                          <a:effectLst/>
                        </a:rPr>
                        <a:t>X</a:t>
                      </a:r>
                      <a:r>
                        <a:rPr lang="en-US" sz="2300" b="0" baseline="30000" dirty="0" err="1">
                          <a:solidFill>
                            <a:schemeClr val="tx1"/>
                          </a:solidFill>
                          <a:effectLst/>
                        </a:rPr>
                        <a:t>b</a:t>
                      </a:r>
                      <a:endParaRPr lang="en-US" sz="2300" b="0" dirty="0">
                        <a:solidFill>
                          <a:schemeClr val="tx1"/>
                        </a:solidFill>
                        <a:effectLst/>
                      </a:endParaRPr>
                    </a:p>
                    <a:p>
                      <a:pPr marL="342900" marR="0" lvl="0" indent="-342900" fontAlgn="base">
                        <a:lnSpc>
                          <a:spcPct val="150000"/>
                        </a:lnSpc>
                        <a:spcBef>
                          <a:spcPts val="0"/>
                        </a:spcBef>
                        <a:spcAft>
                          <a:spcPts val="0"/>
                        </a:spcAft>
                        <a:buSzPts val="1200"/>
                        <a:buFont typeface="Symbol"/>
                        <a:buChar char=""/>
                      </a:pPr>
                      <a:r>
                        <a:rPr lang="en-US" sz="2300" b="1" u="sng" dirty="0">
                          <a:solidFill>
                            <a:schemeClr val="tx1"/>
                          </a:solidFill>
                          <a:effectLst/>
                        </a:rPr>
                        <a:t>Carrier</a:t>
                      </a:r>
                      <a:r>
                        <a:rPr lang="en-US" sz="2300" b="0" dirty="0">
                          <a:solidFill>
                            <a:schemeClr val="tx1"/>
                          </a:solidFill>
                          <a:effectLst/>
                        </a:rPr>
                        <a:t> = </a:t>
                      </a:r>
                      <a:r>
                        <a:rPr lang="en-US" sz="2300" b="0" dirty="0" err="1">
                          <a:solidFill>
                            <a:schemeClr val="tx1"/>
                          </a:solidFill>
                          <a:effectLst/>
                        </a:rPr>
                        <a:t>X</a:t>
                      </a:r>
                      <a:r>
                        <a:rPr lang="en-US" sz="2300" b="0" baseline="30000" dirty="0" err="1">
                          <a:solidFill>
                            <a:schemeClr val="tx1"/>
                          </a:solidFill>
                          <a:effectLst/>
                        </a:rPr>
                        <a:t>B</a:t>
                      </a:r>
                      <a:r>
                        <a:rPr lang="en-US" sz="2300" b="0" dirty="0" err="1">
                          <a:solidFill>
                            <a:schemeClr val="tx1"/>
                          </a:solidFill>
                          <a:effectLst/>
                        </a:rPr>
                        <a:t>X</a:t>
                      </a:r>
                      <a:r>
                        <a:rPr lang="en-US" sz="2300" b="0" baseline="30000" dirty="0" err="1">
                          <a:solidFill>
                            <a:schemeClr val="tx1"/>
                          </a:solidFill>
                          <a:effectLst/>
                        </a:rPr>
                        <a:t>b</a:t>
                      </a:r>
                      <a:endParaRPr lang="en-US" sz="2300" b="0" dirty="0">
                        <a:solidFill>
                          <a:schemeClr val="tx1"/>
                        </a:solidFill>
                        <a:effectLst/>
                      </a:endParaRPr>
                    </a:p>
                    <a:p>
                      <a:pPr marL="0" marR="0" algn="ctr">
                        <a:spcBef>
                          <a:spcPts val="0"/>
                        </a:spcBef>
                        <a:spcAft>
                          <a:spcPts val="0"/>
                        </a:spcAft>
                      </a:pPr>
                      <a:r>
                        <a:rPr lang="en-US" sz="2300" b="0" dirty="0">
                          <a:solidFill>
                            <a:schemeClr val="tx1"/>
                          </a:solidFill>
                          <a:effectLst/>
                        </a:rPr>
                        <a:t> </a:t>
                      </a:r>
                      <a:endParaRPr lang="en-US" sz="2300" b="0" dirty="0">
                        <a:solidFill>
                          <a:schemeClr val="tx1"/>
                        </a:solidFill>
                        <a:effectLst/>
                        <a:latin typeface="Times New Roman"/>
                        <a:ea typeface="Times New Roman"/>
                      </a:endParaRPr>
                    </a:p>
                  </a:txBody>
                  <a:tcPr marL="68580" marR="68580" marT="0" marB="0" anchor="ctr">
                    <a:solidFill>
                      <a:schemeClr val="bg2">
                        <a:lumMod val="90000"/>
                      </a:schemeClr>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0" y="2590800"/>
            <a:ext cx="1752600" cy="800219"/>
          </a:xfrm>
          <a:prstGeom prst="rect">
            <a:avLst/>
          </a:prstGeom>
          <a:noFill/>
        </p:spPr>
        <p:txBody>
          <a:bodyPr wrap="square" rtlCol="0">
            <a:spAutoFit/>
          </a:bodyPr>
          <a:lstStyle/>
          <a:p>
            <a:r>
              <a:rPr lang="en-US" sz="2300" b="1" dirty="0" smtClean="0">
                <a:solidFill>
                  <a:schemeClr val="bg2"/>
                </a:solidFill>
              </a:rPr>
              <a:t>Sex</a:t>
            </a:r>
          </a:p>
          <a:p>
            <a:r>
              <a:rPr lang="en-US" sz="2300" b="1" dirty="0" smtClean="0">
                <a:solidFill>
                  <a:schemeClr val="bg2"/>
                </a:solidFill>
              </a:rPr>
              <a:t>Linked</a:t>
            </a:r>
            <a:endParaRPr lang="en-US" sz="2300" b="1" dirty="0">
              <a:solidFill>
                <a:schemeClr val="bg2"/>
              </a:solidFill>
            </a:endParaRPr>
          </a:p>
        </p:txBody>
      </p:sp>
    </p:spTree>
    <p:extLst>
      <p:ext uri="{BB962C8B-B14F-4D97-AF65-F5344CB8AC3E}">
        <p14:creationId xmlns:p14="http://schemas.microsoft.com/office/powerpoint/2010/main" val="367655402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382000" cy="5465136"/>
          </a:xfrm>
        </p:spPr>
        <p:txBody>
          <a:bodyPr>
            <a:normAutofit lnSpcReduction="10000"/>
          </a:bodyPr>
          <a:lstStyle/>
          <a:p>
            <a:pPr lvl="0"/>
            <a:r>
              <a:rPr lang="en-US" i="1" dirty="0" smtClean="0"/>
              <a:t>Notation:</a:t>
            </a:r>
            <a:r>
              <a:rPr lang="en-US" dirty="0" smtClean="0"/>
              <a:t> </a:t>
            </a:r>
            <a:endParaRPr lang="en-US" sz="3600" dirty="0" smtClean="0"/>
          </a:p>
          <a:p>
            <a:pPr lvl="2"/>
            <a:r>
              <a:rPr lang="en-US" sz="4000" dirty="0" smtClean="0"/>
              <a:t>Alleles are all capital letters because </a:t>
            </a:r>
            <a:r>
              <a:rPr lang="en-US" sz="4000" cap="all" dirty="0" smtClean="0"/>
              <a:t>neither</a:t>
            </a:r>
            <a:r>
              <a:rPr lang="en-US" sz="4000" dirty="0" smtClean="0"/>
              <a:t> one </a:t>
            </a:r>
            <a:r>
              <a:rPr lang="en-US" sz="4000" b="1" u="sng" dirty="0" smtClean="0"/>
              <a:t>dominates</a:t>
            </a:r>
            <a:r>
              <a:rPr lang="en-US" sz="4000" dirty="0" smtClean="0"/>
              <a:t> the other. So one of the alleles has a </a:t>
            </a:r>
            <a:r>
              <a:rPr lang="en-US" sz="4000" b="1" u="sng" dirty="0" smtClean="0"/>
              <a:t>prime</a:t>
            </a:r>
            <a:r>
              <a:rPr lang="en-US" sz="4000" dirty="0" smtClean="0"/>
              <a:t> ( ‘ ) on it to represent an alternate expression of the gene.</a:t>
            </a:r>
          </a:p>
          <a:p>
            <a:pPr>
              <a:buNone/>
            </a:pPr>
            <a:r>
              <a:rPr lang="en-US" sz="2400" dirty="0" smtClean="0"/>
              <a:t> </a:t>
            </a:r>
          </a:p>
          <a:p>
            <a:pPr lvl="2"/>
            <a:endParaRPr lang="en-US" sz="3600" dirty="0" smtClean="0"/>
          </a:p>
          <a:p>
            <a:pPr lvl="2"/>
            <a:r>
              <a:rPr lang="en-US" sz="800" dirty="0" smtClean="0"/>
              <a:t> </a:t>
            </a:r>
            <a:endParaRPr lang="en-US" sz="7200" dirty="0" smtClean="0"/>
          </a:p>
          <a:p>
            <a:endParaRPr lang="en-US" dirty="0"/>
          </a:p>
        </p:txBody>
      </p:sp>
      <p:sp>
        <p:nvSpPr>
          <p:cNvPr id="4" name="Title 1"/>
          <p:cNvSpPr>
            <a:spLocks noGrp="1"/>
          </p:cNvSpPr>
          <p:nvPr>
            <p:ph type="title"/>
          </p:nvPr>
        </p:nvSpPr>
        <p:spPr>
          <a:xfrm>
            <a:off x="685800" y="-228600"/>
            <a:ext cx="7239000" cy="1143000"/>
          </a:xfrm>
        </p:spPr>
        <p:txBody>
          <a:bodyPr>
            <a:normAutofit/>
          </a:bodyPr>
          <a:lstStyle/>
          <a:p>
            <a:r>
              <a:rPr lang="en-US" sz="4000" dirty="0" smtClean="0">
                <a:latin typeface="Comic Sans MS" pitchFamily="66" charset="0"/>
              </a:rPr>
              <a:t>Incomplete dominance</a:t>
            </a:r>
            <a:endParaRPr lang="en-US" sz="4000" dirty="0">
              <a:latin typeface="Comic Sans MS" pitchFamily="66" charset="0"/>
            </a:endParaRPr>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9560"/>
          </a:xfrm>
        </p:spPr>
        <p:txBody>
          <a:bodyPr>
            <a:normAutofit fontScale="90000"/>
          </a:bodyPr>
          <a:lstStyle/>
          <a:p>
            <a:endParaRPr lang="en-US" dirty="0"/>
          </a:p>
        </p:txBody>
      </p:sp>
      <p:sp>
        <p:nvSpPr>
          <p:cNvPr id="3" name="Content Placeholder 2"/>
          <p:cNvSpPr>
            <a:spLocks noGrp="1"/>
          </p:cNvSpPr>
          <p:nvPr>
            <p:ph idx="1"/>
          </p:nvPr>
        </p:nvSpPr>
        <p:spPr>
          <a:xfrm>
            <a:off x="457200" y="685800"/>
            <a:ext cx="7543800" cy="5769936"/>
          </a:xfrm>
        </p:spPr>
        <p:txBody>
          <a:bodyPr>
            <a:normAutofit/>
          </a:bodyPr>
          <a:lstStyle/>
          <a:p>
            <a:pPr lvl="1"/>
            <a:r>
              <a:rPr lang="en-US" sz="4800" dirty="0" smtClean="0">
                <a:solidFill>
                  <a:schemeClr val="tx1"/>
                </a:solidFill>
              </a:rPr>
              <a:t>Always make a </a:t>
            </a:r>
            <a:r>
              <a:rPr lang="en-US" sz="4800" b="1" u="sng" dirty="0" smtClean="0">
                <a:solidFill>
                  <a:schemeClr val="tx1"/>
                </a:solidFill>
              </a:rPr>
              <a:t>KEY</a:t>
            </a:r>
            <a:r>
              <a:rPr lang="en-US" sz="4800" dirty="0" smtClean="0">
                <a:solidFill>
                  <a:schemeClr val="tx1"/>
                </a:solidFill>
              </a:rPr>
              <a:t> to show the genotypes and the resulting phenotypes.</a:t>
            </a:r>
          </a:p>
          <a:p>
            <a:pPr lvl="1"/>
            <a:endParaRPr lang="en-US" sz="1300" dirty="0" smtClean="0">
              <a:solidFill>
                <a:schemeClr val="tx1"/>
              </a:solidFill>
            </a:endParaRPr>
          </a:p>
          <a:p>
            <a:pPr lvl="1"/>
            <a:r>
              <a:rPr lang="en-US" sz="4800" dirty="0" smtClean="0">
                <a:solidFill>
                  <a:schemeClr val="tx1"/>
                </a:solidFill>
              </a:rPr>
              <a:t>Still supports Mendel’s Law of Independent Assortment</a:t>
            </a:r>
          </a:p>
          <a:p>
            <a:pPr lvl="1"/>
            <a:endParaRPr lang="en-US" sz="4800" dirty="0" smtClean="0"/>
          </a:p>
        </p:txBody>
      </p:sp>
      <p:pic>
        <p:nvPicPr>
          <p:cNvPr id="54273" name="Picture 1"/>
          <p:cNvPicPr>
            <a:picLocks noChangeAspect="1" noChangeArrowheads="1"/>
          </p:cNvPicPr>
          <p:nvPr/>
        </p:nvPicPr>
        <p:blipFill>
          <a:blip r:embed="rId2" cstate="print"/>
          <a:srcRect/>
          <a:stretch>
            <a:fillRect/>
          </a:stretch>
        </p:blipFill>
        <p:spPr bwMode="auto">
          <a:xfrm>
            <a:off x="5486400" y="1981200"/>
            <a:ext cx="1828800" cy="1828800"/>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fade">
                                      <p:cBhvr>
                                        <p:cTn id="7" dur="2000"/>
                                        <p:tgtEl>
                                          <p:spTgt spid="54273"/>
                                        </p:tgtEl>
                                      </p:cBhvr>
                                    </p:animEffect>
                                    <p:anim calcmode="lin" valueType="num">
                                      <p:cBhvr>
                                        <p:cTn id="8" dur="2000" fill="hold"/>
                                        <p:tgtEl>
                                          <p:spTgt spid="54273"/>
                                        </p:tgtEl>
                                        <p:attrNameLst>
                                          <p:attrName>style.rotation</p:attrName>
                                        </p:attrNameLst>
                                      </p:cBhvr>
                                      <p:tavLst>
                                        <p:tav tm="0">
                                          <p:val>
                                            <p:fltVal val="720"/>
                                          </p:val>
                                        </p:tav>
                                        <p:tav tm="100000">
                                          <p:val>
                                            <p:fltVal val="0"/>
                                          </p:val>
                                        </p:tav>
                                      </p:tavLst>
                                    </p:anim>
                                    <p:anim calcmode="lin" valueType="num">
                                      <p:cBhvr>
                                        <p:cTn id="9" dur="2000" fill="hold"/>
                                        <p:tgtEl>
                                          <p:spTgt spid="54273"/>
                                        </p:tgtEl>
                                        <p:attrNameLst>
                                          <p:attrName>ppt_h</p:attrName>
                                        </p:attrNameLst>
                                      </p:cBhvr>
                                      <p:tavLst>
                                        <p:tav tm="0">
                                          <p:val>
                                            <p:fltVal val="0"/>
                                          </p:val>
                                        </p:tav>
                                        <p:tav tm="100000">
                                          <p:val>
                                            <p:strVal val="#ppt_h"/>
                                          </p:val>
                                        </p:tav>
                                      </p:tavLst>
                                    </p:anim>
                                    <p:anim calcmode="lin" valueType="num">
                                      <p:cBhvr>
                                        <p:cTn id="10" dur="2000" fill="hold"/>
                                        <p:tgtEl>
                                          <p:spTgt spid="5427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091487" cy="6222373"/>
          </a:xfrm>
        </p:spPr>
        <p:txBody>
          <a:bodyPr>
            <a:normAutofit/>
          </a:bodyPr>
          <a:lstStyle/>
          <a:p>
            <a:r>
              <a:rPr lang="en-US" sz="3500" dirty="0" smtClean="0"/>
              <a:t> </a:t>
            </a:r>
            <a:r>
              <a:rPr lang="en-US" sz="3500" i="1" dirty="0" smtClean="0"/>
              <a:t>Ex. 1) In a certain species of flowers, snapdragons, the combined expression of both alleles for flower color produces a new phenotype-pink. A red snapdragon is homozygous and is crossed with a homozygous white snapdragon. What are the genotypic and phenotypic ratios of this cross? </a:t>
            </a:r>
            <a:endParaRPr lang="en-US" sz="3500" dirty="0" smtClean="0"/>
          </a:p>
          <a:p>
            <a:endParaRPr lang="en-US" dirty="0" smtClean="0"/>
          </a:p>
          <a:p>
            <a:endParaRPr lang="en-US" dirty="0"/>
          </a:p>
        </p:txBody>
      </p:sp>
      <p:pic>
        <p:nvPicPr>
          <p:cNvPr id="50177" name="Picture 1" descr="t:\Documents and Settings\ASIM\My Documents\My Pictures\Microsoft Clip Organizer\j0436868.png"/>
          <p:cNvPicPr>
            <a:picLocks noChangeAspect="1" noChangeArrowheads="1"/>
          </p:cNvPicPr>
          <p:nvPr/>
        </p:nvPicPr>
        <p:blipFill>
          <a:blip r:embed="rId2" cstate="print"/>
          <a:srcRect/>
          <a:stretch>
            <a:fillRect/>
          </a:stretch>
        </p:blipFill>
        <p:spPr bwMode="auto">
          <a:xfrm>
            <a:off x="6781800" y="4495800"/>
            <a:ext cx="2362200" cy="2362200"/>
          </a:xfrm>
          <a:prstGeom prst="rect">
            <a:avLst/>
          </a:prstGeom>
          <a:solidFill>
            <a:schemeClr val="bg1"/>
          </a:solid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fade">
                                      <p:cBhvr>
                                        <p:cTn id="7" dur="770" decel="100000"/>
                                        <p:tgtEl>
                                          <p:spTgt spid="50177"/>
                                        </p:tgtEl>
                                      </p:cBhvr>
                                    </p:animEffect>
                                    <p:animScale>
                                      <p:cBhvr>
                                        <p:cTn id="8" dur="770" decel="100000"/>
                                        <p:tgtEl>
                                          <p:spTgt spid="50177"/>
                                        </p:tgtEl>
                                      </p:cBhvr>
                                      <p:from x="10000" y="10000"/>
                                      <p:to x="200000" y="450000"/>
                                    </p:animScale>
                                    <p:animScale>
                                      <p:cBhvr>
                                        <p:cTn id="9" dur="1230" accel="100000" fill="hold">
                                          <p:stCondLst>
                                            <p:cond delay="770"/>
                                          </p:stCondLst>
                                        </p:cTn>
                                        <p:tgtEl>
                                          <p:spTgt spid="50177"/>
                                        </p:tgtEl>
                                      </p:cBhvr>
                                      <p:from x="200000" y="450000"/>
                                      <p:to x="100000" y="100000"/>
                                    </p:animScale>
                                    <p:set>
                                      <p:cBhvr>
                                        <p:cTn id="10" dur="770" fill="hold"/>
                                        <p:tgtEl>
                                          <p:spTgt spid="50177"/>
                                        </p:tgtEl>
                                        <p:attrNameLst>
                                          <p:attrName>ppt_x</p:attrName>
                                        </p:attrNameLst>
                                      </p:cBhvr>
                                      <p:to>
                                        <p:strVal val="(0.5)"/>
                                      </p:to>
                                    </p:set>
                                    <p:anim from="(0.5)" to="(#ppt_x)" calcmode="lin" valueType="num">
                                      <p:cBhvr>
                                        <p:cTn id="11" dur="1230" accel="100000" fill="hold">
                                          <p:stCondLst>
                                            <p:cond delay="770"/>
                                          </p:stCondLst>
                                        </p:cTn>
                                        <p:tgtEl>
                                          <p:spTgt spid="50177"/>
                                        </p:tgtEl>
                                        <p:attrNameLst>
                                          <p:attrName>ppt_x</p:attrName>
                                        </p:attrNameLst>
                                      </p:cBhvr>
                                    </p:anim>
                                    <p:set>
                                      <p:cBhvr>
                                        <p:cTn id="12" dur="770" fill="hold"/>
                                        <p:tgtEl>
                                          <p:spTgt spid="50177"/>
                                        </p:tgtEl>
                                        <p:attrNameLst>
                                          <p:attrName>ppt_y</p:attrName>
                                        </p:attrNameLst>
                                      </p:cBhvr>
                                      <p:to>
                                        <p:strVal val="(#ppt_y+0.4)"/>
                                      </p:to>
                                    </p:set>
                                    <p:anim from="(#ppt_y+0.4)" to="(#ppt_y)" calcmode="lin" valueType="num">
                                      <p:cBhvr>
                                        <p:cTn id="13" dur="1230" accel="100000" fill="hold">
                                          <p:stCondLst>
                                            <p:cond delay="770"/>
                                          </p:stCondLst>
                                        </p:cTn>
                                        <p:tgtEl>
                                          <p:spTgt spid="5017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1262</TotalTime>
  <Words>1683</Words>
  <Application>Microsoft Office PowerPoint</Application>
  <PresentationFormat>On-screen Show (4:3)</PresentationFormat>
  <Paragraphs>372</Paragraphs>
  <Slides>61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Arial</vt:lpstr>
      <vt:lpstr>Calibri</vt:lpstr>
      <vt:lpstr>Comic Sans MS</vt:lpstr>
      <vt:lpstr>Courier New</vt:lpstr>
      <vt:lpstr>Symbol</vt:lpstr>
      <vt:lpstr>Times New Roman</vt:lpstr>
      <vt:lpstr>Trebuchet MS</vt:lpstr>
      <vt:lpstr>Wingdings</vt:lpstr>
      <vt:lpstr>Wingdings 2</vt:lpstr>
      <vt:lpstr>Opulent</vt:lpstr>
      <vt:lpstr>Picture</vt:lpstr>
      <vt:lpstr>Patterns of Heredity</vt:lpstr>
      <vt:lpstr>PowerPoint Presentation</vt:lpstr>
      <vt:lpstr>PowerPoint Presentation</vt:lpstr>
      <vt:lpstr>5 Different Modes of inheritance</vt:lpstr>
      <vt:lpstr>1. Incomplete dominance</vt:lpstr>
      <vt:lpstr>Incomplete dominance</vt:lpstr>
      <vt:lpstr>Incomplete dominance</vt:lpstr>
      <vt:lpstr>PowerPoint Presentation</vt:lpstr>
      <vt:lpstr>PowerPoint Presentation</vt:lpstr>
      <vt:lpstr>PowerPoint Presentation</vt:lpstr>
      <vt:lpstr>PowerPoint Presentation</vt:lpstr>
      <vt:lpstr>PowerPoint Presentation</vt:lpstr>
      <vt:lpstr>2. CoDominance</vt:lpstr>
      <vt:lpstr>CoDominance</vt:lpstr>
      <vt:lpstr>CoDominance</vt:lpstr>
      <vt:lpstr>PowerPoint Presentation</vt:lpstr>
      <vt:lpstr>PowerPoint Presentation</vt:lpstr>
      <vt:lpstr>PowerPoint Presentation</vt:lpstr>
      <vt:lpstr>PowerPoint Presentation</vt:lpstr>
      <vt:lpstr>Turn to page 22</vt:lpstr>
      <vt:lpstr>PowerPoint Presentation</vt:lpstr>
      <vt:lpstr>PowerPoint Presentation</vt:lpstr>
      <vt:lpstr>3.Multiple alleles</vt:lpstr>
      <vt:lpstr>Multiple alleles</vt:lpstr>
      <vt:lpstr>Multiple alleles</vt:lpstr>
      <vt:lpstr>Multiple alleles</vt:lpstr>
      <vt:lpstr>PowerPoint Presentation</vt:lpstr>
      <vt:lpstr>Multiple alleles</vt:lpstr>
      <vt:lpstr>Interesting fact: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Sex-linked traits       (x-linked)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Polygenic inheritance</vt:lpstr>
      <vt:lpstr>PowerPoint Presentation</vt:lpstr>
      <vt:lpstr>PowerPoint Presentation</vt:lpstr>
      <vt:lpstr>Environment &amp; genes</vt:lpstr>
      <vt:lpstr>PowerPoint Presentation</vt:lpstr>
      <vt:lpstr>PowerPoint Presentation</vt:lpstr>
      <vt:lpstr>PowerPoint Presentation</vt:lpstr>
      <vt:lpstr>Turn to page 22</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Inheritance</dc:title>
  <dc:creator>Fairweather, Elizabeth B.</dc:creator>
  <cp:lastModifiedBy>Fairweather, Elizabeth B.</cp:lastModifiedBy>
  <cp:revision>159</cp:revision>
  <dcterms:created xsi:type="dcterms:W3CDTF">2008-12-21T18:55:32Z</dcterms:created>
  <dcterms:modified xsi:type="dcterms:W3CDTF">2018-11-16T15:43:42Z</dcterms:modified>
</cp:coreProperties>
</file>