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8" r:id="rId2"/>
    <p:sldId id="377" r:id="rId3"/>
    <p:sldId id="378" r:id="rId4"/>
    <p:sldId id="389" r:id="rId5"/>
    <p:sldId id="379" r:id="rId6"/>
    <p:sldId id="380" r:id="rId7"/>
    <p:sldId id="381" r:id="rId8"/>
    <p:sldId id="383" r:id="rId9"/>
    <p:sldId id="384" r:id="rId10"/>
    <p:sldId id="385" r:id="rId11"/>
    <p:sldId id="386" r:id="rId12"/>
    <p:sldId id="405" r:id="rId13"/>
    <p:sldId id="326" r:id="rId14"/>
    <p:sldId id="390" r:id="rId15"/>
    <p:sldId id="392" r:id="rId16"/>
    <p:sldId id="329" r:id="rId17"/>
    <p:sldId id="393" r:id="rId18"/>
    <p:sldId id="272" r:id="rId19"/>
    <p:sldId id="330" r:id="rId20"/>
    <p:sldId id="280" r:id="rId21"/>
    <p:sldId id="332" r:id="rId22"/>
    <p:sldId id="296" r:id="rId23"/>
    <p:sldId id="300" r:id="rId24"/>
    <p:sldId id="333" r:id="rId25"/>
    <p:sldId id="334" r:id="rId26"/>
    <p:sldId id="355" r:id="rId27"/>
    <p:sldId id="356" r:id="rId28"/>
    <p:sldId id="376" r:id="rId29"/>
    <p:sldId id="396" r:id="rId30"/>
    <p:sldId id="398" r:id="rId31"/>
    <p:sldId id="399" r:id="rId32"/>
    <p:sldId id="358" r:id="rId33"/>
    <p:sldId id="436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415" r:id="rId42"/>
    <p:sldId id="418" r:id="rId43"/>
    <p:sldId id="416" r:id="rId44"/>
    <p:sldId id="419" r:id="rId45"/>
    <p:sldId id="417" r:id="rId46"/>
    <p:sldId id="422" r:id="rId47"/>
    <p:sldId id="424" r:id="rId48"/>
    <p:sldId id="425" r:id="rId49"/>
    <p:sldId id="426" r:id="rId50"/>
    <p:sldId id="428" r:id="rId51"/>
    <p:sldId id="433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3" autoAdjust="0"/>
    <p:restoredTop sz="86412" autoAdjust="0"/>
  </p:normalViewPr>
  <p:slideViewPr>
    <p:cSldViewPr>
      <p:cViewPr varScale="1">
        <p:scale>
          <a:sx n="84" d="100"/>
          <a:sy n="84" d="100"/>
        </p:scale>
        <p:origin x="9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45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EABC8-7B9D-4B1F-898D-29E5B4886CF9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49018-64F1-464D-802E-DBD807D6B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30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514202-3D73-433F-AC07-356453FB8C9C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D45BF2-1A3E-4D7D-B6B7-5C213E5A8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0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45BF2-1A3E-4D7D-B6B7-5C213E5A80D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9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49695-B60F-4AC9-ACDE-0897745D6993}" type="slidenum">
              <a:rPr lang="en-US">
                <a:latin typeface="Arial" pitchFamily="34" charset="0"/>
                <a:ea typeface="MS PGothic" pitchFamily="34" charset="-128"/>
              </a:rPr>
              <a:pPr/>
              <a:t>3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0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C035-7DE1-4B07-9773-BE7211F4F0B8}" type="slidenum">
              <a:rPr lang="en-US">
                <a:latin typeface="Arial" pitchFamily="34" charset="0"/>
                <a:ea typeface="MS PGothic" pitchFamily="34" charset="-128"/>
              </a:rPr>
              <a:pPr/>
              <a:t>5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14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DCA9D-5E74-4A2C-9673-3E214A064CEB}" type="slidenum">
              <a:rPr lang="en-US">
                <a:latin typeface="Arial" pitchFamily="34" charset="0"/>
                <a:ea typeface="MS PGothic" pitchFamily="34" charset="-128"/>
              </a:rPr>
              <a:pPr/>
              <a:t>6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37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B17D3-0B28-4922-B9AC-89A9BDB3D179}" type="slidenum">
              <a:rPr lang="en-US">
                <a:latin typeface="Arial" pitchFamily="34" charset="0"/>
                <a:ea typeface="MS PGothic" pitchFamily="34" charset="-128"/>
              </a:rPr>
              <a:pPr/>
              <a:t>7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2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45BF2-1A3E-4D7D-B6B7-5C213E5A80D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1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45BF2-1A3E-4D7D-B6B7-5C213E5A80D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67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45D18-62E6-451D-94FF-2FC3AD2B29E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00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45BF2-1A3E-4D7D-B6B7-5C213E5A80D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7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E207-59D3-465B-BA0D-9B494ADE27E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4053-EE42-4EDE-99B5-FCE1BDE9D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E207-59D3-465B-BA0D-9B494ADE27E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4053-EE42-4EDE-99B5-FCE1BDE9D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E207-59D3-465B-BA0D-9B494ADE27E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4053-EE42-4EDE-99B5-FCE1BDE9D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E207-59D3-465B-BA0D-9B494ADE27E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4053-EE42-4EDE-99B5-FCE1BDE9D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E207-59D3-465B-BA0D-9B494ADE27E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4053-EE42-4EDE-99B5-FCE1BDE9D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E207-59D3-465B-BA0D-9B494ADE27E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4053-EE42-4EDE-99B5-FCE1BDE9D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E207-59D3-465B-BA0D-9B494ADE27E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4053-EE42-4EDE-99B5-FCE1BDE9D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E207-59D3-465B-BA0D-9B494ADE27E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4053-EE42-4EDE-99B5-FCE1BDE9D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E207-59D3-465B-BA0D-9B494ADE27E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4053-EE42-4EDE-99B5-FCE1BDE9D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E207-59D3-465B-BA0D-9B494ADE27E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4053-EE42-4EDE-99B5-FCE1BDE9D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E207-59D3-465B-BA0D-9B494ADE27E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4053-EE42-4EDE-99B5-FCE1BDE9D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DE207-59D3-465B-BA0D-9B494ADE27EE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E4053-EE42-4EDE-99B5-FCE1BDE9D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EVnG2ZbcmDjYZM&amp;tbnid=L69-ZDFkUSkwhM:&amp;ved=0CAUQjRw&amp;url=http://www.biologyjunction.com/cell_size.htm&amp;ei=PRZbUsnxE4fG4AORqYGgCA&amp;psig=AFQjCNG2f4RxbbGeiyUEzwEHYMUF_aUFXg&amp;ust=138178755592542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&amp;esrc=s&amp;frm=1&amp;source=images&amp;cd=&amp;cad=rja&amp;docid=2ch3JIzCAeciyM&amp;tbnid=yrXagmWAWi0umM:&amp;ved=0CAUQjRw&amp;url=http://www.thegeminigeek.com/what-causes-lung-cancer/&amp;ei=KmthUpLdBqvc4AOFzoHYCA&amp;bvm=bv.54176721,d.dmg&amp;psig=AFQjCNEhQ6C-ewVxqqqYaC5pkyYBh8s-Kw&amp;ust=138220249979890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Jp4yx-FCqnJeaM&amp;tbnid=rIy7IEzvOWRjJM:&amp;ved=0CAUQjRw&amp;url=http://camsscience9c.blogspot.com/&amp;ei=ko1hUqnPNfe24APMzoG4Aw&amp;bvm=bv.54176721,d.dmg&amp;psig=AFQjCNEM4iyWRslwCjeaLYiBLJTywW99Yw&amp;ust=1382211273113343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hyperlink" Target="http://www.google.com/url?sa=i&amp;rct=j&amp;q=&amp;esrc=s&amp;frm=1&amp;source=images&amp;cd=&amp;cad=rja&amp;docid=Jp4yx-FCqnJeaM&amp;tbnid=rIy7IEzvOWRjJM:&amp;ved=0CAUQjRw&amp;url=http://vcebiology.edublogs.org/2010/05/16/asexual-reproduction/&amp;ei=YI1hUoOUGs_I4AOsmoCIDg&amp;bvm=bv.54176721,d.dmg&amp;psig=AFQjCNEM4iyWRslwCjeaLYiBLJTywW99Yw&amp;ust=13822112731133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imgres?imgurl=http://img230.imageshack.us/img230/6987/dscn9532largedr9.jpg&amp;imgrefurl=http://www.nano-reef.com/topic/138147-strange-6-and-7-armed-starfish-breeding-like-crazy/&amp;docid=yD9Zc57fkqucOM&amp;tbnid=faI9kbEtLiHePM&amp;w=1024&amp;h=768&amp;ei=YI1hUvOPGvf84AO034HQCQ&amp;ved=0CAYQxiAwBA&amp;iact=c" TargetMode="External"/><Relationship Id="rId11" Type="http://schemas.openxmlformats.org/officeDocument/2006/relationships/image" Target="../media/image49.jpeg"/><Relationship Id="rId5" Type="http://schemas.openxmlformats.org/officeDocument/2006/relationships/image" Target="../media/image46.jpeg"/><Relationship Id="rId10" Type="http://schemas.openxmlformats.org/officeDocument/2006/relationships/hyperlink" Target="http://www.google.com/url?sa=i&amp;rct=j&amp;q=&amp;esrc=s&amp;frm=1&amp;source=images&amp;cd=&amp;cad=rja&amp;docid=WPIgKSXZg9Hf0M&amp;tbnid=sD6lNgtc5hX5QM:&amp;ved=0CAUQjRw&amp;url=http://doralbio5.wikispaces.com/Prokaryotes&amp;ei=B45hUvXREuj54AOdroAY&amp;bvm=bv.54176721,d.dmg&amp;psig=AFQjCNE5ULyi4U-3HZMXBIkOYx_wsMXOkQ&amp;ust=1382211441635741" TargetMode="External"/><Relationship Id="rId4" Type="http://schemas.openxmlformats.org/officeDocument/2006/relationships/hyperlink" Target="http://www.google.com/url?sa=i&amp;rct=j&amp;q=&amp;esrc=s&amp;frm=1&amp;source=images&amp;cd=&amp;cad=rja&amp;docid=Jp4yx-FCqnJeaM&amp;tbnid=rIy7IEzvOWRjJM:&amp;ved=0CAUQjRw&amp;url=http://www.allposters.com/-sp/Yeast-Cells-with-One-Budding-Sacharomyces-Cerevisae-an-Example-of-Asexual-Reproduction-Posters_i9000180_.htm&amp;ei=cI1hUuSfFq6n4AO9x4G4CA&amp;bvm=bv.54176721,d.dmg&amp;psig=AFQjCNEM4iyWRslwCjeaLYiBLJTywW99Yw&amp;ust=1382211273113343" TargetMode="External"/><Relationship Id="rId9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jpeg"/><Relationship Id="rId5" Type="http://schemas.openxmlformats.org/officeDocument/2006/relationships/hyperlink" Target="http://www.google.com/url?sa=i&amp;rct=j&amp;q=&amp;esrc=s&amp;frm=1&amp;source=images&amp;cd=&amp;cad=rja&amp;docid=Jp4yx-FCqnJeaM&amp;tbnid=rIy7IEzvOWRjJM:&amp;ved=0CAUQjRw&amp;url=http://camsscience9c.blogspot.com/&amp;ei=ko1hUqnPNfe24APMzoG4Aw&amp;bvm=bv.54176721,d.dmg&amp;psig=AFQjCNEM4iyWRslwCjeaLYiBLJTywW99Yw&amp;ust=1382211273113343" TargetMode="Externa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hyperlink" Target="http://en.wikipedia.org/wiki/File:Binary_fission_anim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frm=1&amp;source=images&amp;cd=&amp;cad=rja&amp;docid=gpJ0y6RGxBqXBM&amp;tbnid=jZwQVhoSQpfETM:&amp;ved=0CAUQjRw&amp;url=http://commons.wikimedia.org/wiki/File:Chromatin_nucleofilaments_(detail).png&amp;ei=EFFcUrekBJHu9AT_uIGYDw&amp;bvm=bv.53899372,d.eWU&amp;psig=AFQjCNHhnHPqMVeMxXx0qLk_ctMTgau-nQ&amp;ust=138186806628586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en.wikipedia.org/wiki/File:Binary_fission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X7Qz9oc4DsA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PdaTBbpolHKByM&amp;tbnid=H1zsnuRSbTt7qM:&amp;ved=0CAUQjRw&amp;url=http://www.saburchill.com/ans02/chapters/chap052.html&amp;ei=BKthUvP2JoO48wTWtoBw&amp;bvm=bv.54176721,d.eWU&amp;psig=AFQjCNF6WKFuHg0bsSGESO7ooDc_9K31Rg&amp;ust=1382218862525834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google.com/url?sa=i&amp;rct=j&amp;q=&amp;esrc=s&amp;frm=1&amp;source=images&amp;cd=&amp;cad=rja&amp;docid=8aXzPDrOKawQ-M&amp;tbnid=gX2cld_bE4LQsM:&amp;ved=0CAUQjRw&amp;url=http://www.wisegeek.com/what-is-cell-differentiation.htm&amp;ei=--1jUp34I_e14AOgyIGIBw&amp;bvm=bv.54934254,d.dmg&amp;psig=AFQjCNF-Ovr0nTzkyxDP4JeHE0dqHV8e5A&amp;ust=1382367020692336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www.google.com/url?sa=i&amp;rct=j&amp;q=&amp;esrc=s&amp;frm=1&amp;source=images&amp;cd=&amp;cad=rja&amp;docid=7ap0udgosCDwGM&amp;tbnid=c3JLq1MO0x65yM:&amp;ved=0CAUQjRw&amp;url=http://altered-states.net/barry/newsletter329/&amp;ei=HPRjUpX6JbSr4APP8YGIDw&amp;bvm=bv.54934254,d.dmg&amp;psig=AFQjCNGqgKwlX-85VQdHPrZ8cfeqEerNnQ&amp;ust=138236866396594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www.google.com/url?sa=i&amp;rct=j&amp;q=&amp;esrc=s&amp;frm=1&amp;source=images&amp;cd=&amp;cad=rja&amp;docid=I8i_kUch-owg9M&amp;tbnid=cajuJ6Cu48zd7M:&amp;ved=0CAUQjRw&amp;url=http://www.inamdarhospital.com/stem-cell-therapy.html&amp;ei=7fljUrOxGfap4APLxoH4Bw&amp;bvm=bv.54934254,d.dmg&amp;psig=AFQjCNEacySjYSzGhCkZKcfbAzU5y5dsrw&amp;ust=138237010378228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oogle.com/url?source=imgres&amp;ct=img&amp;q=http://www.cbp.pitt.edu/faculty/yong_wan/images/main_cell_cycle.jpg&amp;sa=X&amp;ei=jU3dTKKWOIGC8gah1L2DDw&amp;ved=0CAQQ8wc&amp;usg=AFQjCNFS9Al66e_bYnpYWTUU1TpTM1UB8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cell cycle is the regular pattern of growth, DNA duplication and cell division that occurs in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eukaryotic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cells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5.1 The Cell Cycle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Main Idea:  Cells divide at different rates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latin typeface="Comic Sans MS" pitchFamily="66" charset="0"/>
              </a:rPr>
              <a:t>Prokaryotes generally divide much faster than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eukaryotes</a:t>
            </a:r>
            <a:r>
              <a:rPr lang="en-US" b="1" dirty="0" smtClean="0">
                <a:latin typeface="Comic Sans MS" pitchFamily="66" charset="0"/>
              </a:rPr>
              <a:t>.</a:t>
            </a:r>
          </a:p>
          <a:p>
            <a:r>
              <a:rPr lang="en-US" b="1" dirty="0" smtClean="0">
                <a:latin typeface="Comic Sans MS" pitchFamily="66" charset="0"/>
              </a:rPr>
              <a:t>The rate at which your cells divide depends upon your body’s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need</a:t>
            </a:r>
            <a:r>
              <a:rPr lang="en-US" b="1" dirty="0" smtClean="0">
                <a:latin typeface="Comic Sans MS" pitchFamily="66" charset="0"/>
              </a:rPr>
              <a:t> for those cells.</a:t>
            </a:r>
          </a:p>
          <a:p>
            <a:r>
              <a:rPr lang="en-US" b="1" dirty="0" smtClean="0">
                <a:latin typeface="Comic Sans MS" pitchFamily="66" charset="0"/>
              </a:rPr>
              <a:t>The rate of cell division in embryos and children is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faster</a:t>
            </a:r>
            <a:r>
              <a:rPr lang="en-US" b="1" dirty="0" smtClean="0">
                <a:latin typeface="Comic Sans MS" pitchFamily="66" charset="0"/>
              </a:rPr>
              <a:t> than that of adults.</a:t>
            </a:r>
          </a:p>
          <a:p>
            <a:r>
              <a:rPr lang="en-US" b="1" dirty="0" smtClean="0">
                <a:latin typeface="Comic Sans MS" pitchFamily="66" charset="0"/>
              </a:rPr>
              <a:t>The rate of cell division in an adult varies within the different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tissues</a:t>
            </a:r>
            <a:r>
              <a:rPr lang="en-US" b="1" dirty="0" smtClean="0">
                <a:latin typeface="Comic Sans MS" pitchFamily="66" charset="0"/>
              </a:rPr>
              <a:t>.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Main Idea:  Cell Size is Limited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373380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If cells were too small, they could not contain all the needed </a:t>
            </a:r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</a:rPr>
              <a:t>organelles</a:t>
            </a:r>
            <a:r>
              <a:rPr lang="en-US" sz="2800" b="1" dirty="0" smtClean="0">
                <a:latin typeface="Comic Sans MS" pitchFamily="66" charset="0"/>
              </a:rPr>
              <a:t> and molecules.</a:t>
            </a:r>
          </a:p>
          <a:p>
            <a:r>
              <a:rPr lang="en-US" sz="2800" b="1" dirty="0" smtClean="0">
                <a:latin typeface="Comic Sans MS" pitchFamily="66" charset="0"/>
              </a:rPr>
              <a:t>If cells were too big, materials could not be </a:t>
            </a:r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</a:rPr>
              <a:t>transported</a:t>
            </a:r>
            <a:r>
              <a:rPr lang="en-US" sz="2800" b="1" dirty="0" smtClean="0">
                <a:latin typeface="Comic Sans MS" pitchFamily="66" charset="0"/>
              </a:rPr>
              <a:t> in and out of the cell membrane efficiently.</a:t>
            </a:r>
          </a:p>
          <a:p>
            <a:r>
              <a:rPr lang="en-US" sz="2800" b="1" dirty="0" smtClean="0">
                <a:latin typeface="Comic Sans MS" pitchFamily="66" charset="0"/>
              </a:rPr>
              <a:t>When cells increase in size, their </a:t>
            </a:r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</a:rPr>
              <a:t>volume</a:t>
            </a:r>
            <a:r>
              <a:rPr lang="en-US" sz="2800" b="1" dirty="0" smtClean="0">
                <a:latin typeface="Comic Sans MS" pitchFamily="66" charset="0"/>
              </a:rPr>
              <a:t> increases faster than their </a:t>
            </a:r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</a:rPr>
              <a:t>surface</a:t>
            </a:r>
            <a:r>
              <a:rPr lang="en-US" sz="2800" b="1" dirty="0" smtClean="0">
                <a:latin typeface="Comic Sans MS" pitchFamily="66" charset="0"/>
              </a:rPr>
              <a:t> area.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73060" name="AutoShape 4" descr="data:image/jpeg;base64,/9j/4AAQSkZJRgABAQAAAQABAAD/2wCEAAkGBxQQEhUUEhQWFBQXFBUXFxQUFhQVFxcVFhQYFhcVFxQYHCggGBolHRgUITEhJSkrLi4uFx8zODMsNygtLisBCgoKDg0OGxAQGiwkHCQsLCwsLCwsLCwsLCwsLCwsLCwsLCwsLCwsLCwsLCwsLCwsLCwsLCwsLCwsLCw3KywsLP/AABEIAJIBWgMBIgACEQEDEQH/xAAbAAACAwEBAQAAAAAAAAAAAAAAAQMEBQIGB//EADsQAAEDAgMFBgQFAwQDAQAAAAEAAhEDIQQSMQVBUWFxEyKBkaHwMrHB0QYjQlLhFXLxFDNighaywlP/xAAYAQEBAQEBAAAAAAAAAAAAAAAAAQIDBP/EACQRAQEAAgICAgEFAQAAAAAAAAABAhEDMRJBIVEyEyJCYZFx/9oADAMBAAIRAxEAPwD7ghCEAhCQKBoQlKAKRC6XIQJNCSByhJNAQkhNAkJlOEBCcJQnCAXJRKCgSEIQMJQghCBhckLqUIlUsVtBtN9NhnNUcWtAvMNLiTwAAUH9fw8kdqy0zc2LXBh3X7xA6qfFbOpVKjKr2NL2GWvIEixGv/Z3ms+rsvDNiWkkRBzPcQYYJkmx/LYZ4idSUTcjXwuJZVaH03B7To5pkEcQd4UqyKO0WUwGMa6BoLCBrFzYcBwSqbYg2aPP+FdM3lxa5CYWF/VKhOgjofurVPFu9jTeoTklacIWPidpOZw+qnwu0S4d5vkh+pGjCUKBuLad8dbKjtnCnENa1tQNAq0nu35mMeHFtiCJgX85EhGplK1EwsDGbNxLnuczEZA5xsL5WFtVsNEQHDNRdJm7Xclf2RhKlMHtahqEkRN4GUSBYHWRebAHUlGmjCUIhNAQgJrkIGusy4TRNu0IKEVDimFzSAYMGCDFyFhYnB4sUqTaNUBzKQDy/v5qkDvFzmlxEg8zm5L0ajxBhpjgfkiVkbNbiQ8ms9hYQ45RHdd+XAmJI/3BJ4DWbaX+sYP1DzlY+YfqBn9wM/NZlXakuigWVCNxMPNxo10bua1jjcunOZ29PWtxLXTBFrLExdLFNFU0nB7nVnOYKuUtZTFAANAbEg1WjUzDybwFRpbYYHHO5jReRm7wO/uiZVo4ltixzzNxlMCPH7JcLC52dm12Ozj/AGwzNBlokt7RsuEPtLC/oWb5XoYVbZ9btKbXHePrv8lZlZdIcIKJVTG4nLAFi6YPCES5a+Wa6liQKpYYc6qCxr3doGsEBxEmJcJhogNkWMGYc2MBbmdTjuZ7AA99mcjvSO650D/gd5CnLah1Jd4lRPBPxA7tQq53kv013Y5gF3j5psx7ToZ8Fj9mDp6dVZp0bIkzyaVHGMdo4W42U0rFpUSwQu+zP6SRbdZNLOSqrvxCW069UMdVax5axrGPZUfl+MZXSTFyDbNuEEE9M/EhLspoPHfLDcG4rMpZhlmW/mU3zbuuFrGO3Yyq2wv1Ez4qfDbRqEw+nAmJG7qCpWpyS/bVBQkCmjoFxWqhokrpVMZqJMe/4RnLpRr4550sOWq4pO4z9Y8VZ7pCBTkGPfkjhrfs80rlwlBwp1BUbmuHFXa3bjswNwXHZ+B/wn2u4hDagJ4+KjLmlSVmnThcgwpmPVjUZ2JpHODHsKyx0WCs5VEQArYmtFrr7soalKSbKdrgu2hRdbVBWczRx8bj1XQ2w5uoB8wpa1MG0e5Vb/QuOgUTWXpabt5n6gR6qxQ2tTedYnTNaVmnZHGyY2ewexuUtWXOdt+UwquCeMoEzG86qyFXaXZhNcgpyi7doQhFIBcVz3T0PyUiixDZa7+0/JEvTzO1x+U6NCBytMSDuMLzDMG+mRPehzS14sSJ4cb/ADXraDA5mUiWnd11VL+nODwA0dnIMguLoGgN4txHFd+PLU05cdjxuOqtzFxFzmcLz8RJAt1Xo9hYjtKNpBa5w66GfVYH9MxFfuup5WAiKjpaWjpMuPh4jVes2dh2UqYa2QANTqSbkmOq68tnjpOXKdNWm6oKeHDDGaqA7ul3c77zcHufDGa+o4qGvtms0wKEgvc1pmpo2q2nncQwgNIJdvt0WtswzSZ0+pVwBeN1xnxGbsTGVK1PNVpik6R3Q4u/Q0m5A0Jc3T9M71ztZklv/b/5WoVQ2kPh8fokZznwy5c34SVPQxrv1AFQudx0/hcufl5jirpw3YstdTJ4Fd9mQZmQsPa+Kythhh0TPAXiOPUqjs7HvNKo1zySAYMmes6rpOO2bdMcbe3qu1aTdybsQ0CGtJ8V5LZGJqS1tQyHRDjqDuvFwT81vssYPvVTLDx7Yts+EtfGVNGwPLiqGKrVN7j4FW8U2LhVqj5n34LGo55PT4b4G/2t+SmCrbPd+Wz+xv8A6hWCVHsx6BWbtP4gOX1WlKzdq/E3ofQhWJydKLmlcOrFpEKw0j30SfQsjhqhuP4q3Rx4IhZhbBTayNx8zwU0TKxqOY11wqzsENVTBIiD4LoYxw1M/NF8p7iaowiCLgLlr+RHv+Vaw+KB9hTdiNYRdS/MRgSLJdkSua2KDLKB+0zuHmhuLjMMm5rQNVQdjHHfHouSM+pTR5fS07EAKtiNrFuiiNIeqhqNadQpqs3Kk/aT3KrWxLzy6K4KTdwj3/KhrUQmnO7XfwuSXPncB6kr0IWF+G7OeOTfmVvBV6eL8RCaTV3lR1NCEIESkXBZn4jwXb0uz7vec2M5tIcCO7BD7gdw2IkLGr7Kq1gW1MR+U8loayqYe01M0WAv2ZqjKDoG3MIj01TDsduF94+aqf6FzT3SCOBmbg39VjDZeNg/msFyWgPqgNuyW3EkEdoBJ7mYESYIsY3Z2JeaTW1srGtpio8OIqOh01e6WlveAAmxGZ1wiXCV23Y9Q6va3jEndExxVvD7FY34i5/U28gsvZWDxrX0zWrMe0GauXNqaJa5jBFmdoGPE3GZwsICl2ls3FVKYb2gLu2DviEGnld3XRTEjMWGNTl1CMzjxnp6BoAsNOATzLzOJo4qo578PXApnMGNHZuaIDQJlk/E2pInVw4QrWF2ZVcWmvULuzqueJDDIlwYCQ0RAym2/ojbdWftSoG5ecq/uWNt4SWD+76fZIxyXWLiq3yTphsQdFxhnGIP8rtuHI328Vpw7ee2zsw9qHA90iN82ndPuVl1M1Nj43gN36udC9tWw4eId57weqyMTsU5Xd4EZgQSOF13w5JrVd8cpp54NPbU2t3EXE/pibeB8l6p1SR00v1UWFwNNu8ZzbNv6AbtFyARr5KZ5zJ5+XPd+E4rSL+91lXqs/wp6dKbj37+qdYWPJcrNsNR2GfnoBo7jAc7hUe39GUN7IWqSY10iRcrONLHz8bIMmIYcvwGAYEn/dbJBHwmF6SloOg+SZWHtinstlUM/PLS+XXbYRJi3Tdc6SSotqNkt5A8tY+y0YWfj9f+v1P3ViZ9KbbX/wAKam63VQm3v6+CTR781duJ4mhFwoqdbirjXWg+7qrisPe33RL/AECMyjfh59/VR0akET73qyx4KiTVQNELToVJWbVIEk2HHlxUeB2mHuhotGp1Pgp429N4S7S1viuq7m8/8KDD7Ua6qWvGUg2P6THyWk5nvct3GztjLG+1UsPOfl9tysUuCOzHL7KN1j9hzCiSaWuyVaoI1urNJ0x78lFiaammlcPXD+8PlwSfv3rljr366qdMVf2Bao7+z6hehAXnNgmazv7Dp1C9Gj0cX4lC6SATyo6ukIQgz9t7POIp5A80zmY4PGoyvDrc4BHKVjU/ww9jpbWENcTTaWvhsF2TMA8Zoa9zIsMrWjcvUOSBQeX/APF6gAy4l4IAGY5yYDKjP3xMOp3ie4d5tqUNmPYaX5riGNylpLjnMG570WJ3g6BayRQeexH4feaJpsq9kXVq9RzqWanIqCqGCQZBbmpOJ0JpaQYXOG2DVDw51Z0B8gNfWtTsQwhziHGc4k7i3gvQoQV8FhG0WBjfhEx4kk+pKnCaaBLI2834TzI+S1yuKlIOEOAI4FGcp5TTAohTwTaVfds1v6SR6qjXwrmb/Efda24XCxy3DjmpcWIpxxKibiNxPj6I2g/uMO6VKnqsrsTu92RDhrwXZrxoFC3EudYCTwAnVXbj8LdKtG6PZUeMrxO/XjrxXdDA13GMsc3GOP3WlhNhAGapzG3dHw+PFLk6Y8eVatLQdAu4QAhZeuQoVLHN7wPL5H+VdCy9r1y0t6H5hWM53URlijLV3hqsjy9V08Qq49om/TmP8qam7j75qubKVrvfqpsiLEYU2I9FCxkcffNaDHLl7ZKvZqMLb7yKYG5zhJ6AmIWZsvEEONrAD36L0+PwgqMLTbeDzGiwjgXUqdZxGjdeIvp6rtx2eOnXDpj4OpmL3m4JPs+q9Pg6pdTaTvH1ifGFkbEwDzTgCA7VxGg5cVtOaGkACAAABugBOazpjlsSl8ak81w93D34qEuK6a734/wuLhtLRqq4L6rNJVnD11dtY5OMTR1+yqVRGq1KsEe7qlXb4LFiZRb/AA/ThziP2gev8K9T29QLQ7tGtaXOaHPIYHFjsrsuaJE7xbzUOxqYcx4IkHukHeINj5qX+g0YaMkBubLd0jM8VDBn9waerRwR6eOftWaW1KLn5G1aZf8AtD2l2k/DM6AnwVtZmF2BQpua9rO80ktJJdB/N48O3rAcA+NIjURt0lKrPxzA4smXCJbvg6G6hfjCdLKXKQtXXuA5dVC7FNGl+izySefPVIO9lYubHlWgMVy9VLTrA/ystxgSAXchEnzISw9RxHfaG8gc3nYCfNWZUmTXlCpNrRv8Cp2YgHUQtTJryTIKQcDoUyq0EBBQg4qPygkmANSbADiSdAkKwc0EEEEAgiCCOPMKrtukH0Htc5rQ4AFzw4gS4D9LmmeBBEGCsPE7GzhwfiXEFhotDC8AVIqNzuaHEFwL3kiAO4z9qI2KmCp1WhzTYiQWEQQdCNx6hM7NmnkLpHGNPVY7tgVpeGYgtacwY0NcBTGUtpkQ4S5oyi9jqbhsT4rYtV/ZtbiKjGsplriHOzOc5rmlxeNTdpFrFvMQZ8Is0dgUx8TnO8gtOlSZTHdaGjkvNYXZtQ1SGYwvyVmueztHOIaKmZlPKDLQWZmEEmYa7cQb+M2bXdTqs7Vj87hGdlmMzS4AEuBdBEEiAQCWnRCYydNptQTzXRK8pgNjujFGlVa5z8lJroqU3MFEvim6pJJAzuaHNAMXuSSpv6HiZE4h0BxAipVBLO1e4F02L8rmzaO4BYI09DRrtdOUh0EgwQYI1BjeFISquCwvZAgFzpc5xc4guJcZvAHIDgABuVmUUSsLbvxj+367luLE25Ocf2/dWOXL0pUn5NPdlpNMjoqNKmCFPTlHHEVaZkwuaYO9W2iV32aaa0haTY+K6uuyQN/gFwagVkVy8WXbXd13vQpdoHaLsjulZyWKjHe/NKrSzDgqtSuWzOn+VJTxw3hWOflFarSLdRv1SY/35q+9zX71WrYeNPJWs2OAEFq6psKsMbuPvlKDlj9fe9cVBbp9lO+koXklFX/w+bPnc4eq1yVjbAEZ+o+q2Fl34vxhynmSBQjqq4/ZVOtBe3vDR4s4dHBUKuGq0tIqt8nj7rdXJCWb7SzbCoYlr/hNxqDqL7wbqWPor2KwFOr8TQTudo4dHC6zcVg6tG9P81u9jj34/wCLog9Fjw+mPG71Erbfx4JVGyDBItqAJ8JBUNHFB1vhd+14gg8x9k3ViJkTwganj8XoL/IZkZcjDXBc9ziJ4NG/UNAnxMclZa6OagFYHx8jpv8AHTVOtTDxBAPVU/4mp4oEkBwkcDp5KzTxB3385WdTpNbo0CBFgBYbui4r45tOMxyzpIMGOfH1Vn9L5any221QfspGrHoYkOEwQJ3tIPkbq1TrkKytTJLtLC9vSfTzFuZpbmbEtMWcAQQSDBuIssN34PpbnOH7bNkHI9mZzomo6Kjrum0DiTvsxQ329VO1wIstNSvMu/B1NxzOe4vOtQ5c4JNNxLTHd7zCRGhqPiJV/D7AbTbRax7mNo6MZlDXXk5g4ExO4ELYBQUVgf8AjTfzZqOd2tRj3BwBkMrGrkNrtJOUjTKBaZJgb+EWZgc+htDYIb2jqgaDO7O+8XOUkS0L0oXUIIMLhm0wQ0RLi4yXOJc65MuJP+ApZTSQCUppICVj7dF2nkfQj7rXKzdt0SWhw/TM9DH2VjnyT9tZ1Ej31/lWaSp0AOf0VumffgjhissKjrP4I7T5LoFVtVdTJi6dOhxv75KyG6LrsxxU0eKOmwKxiDFNR02wUsc6GgJV6lYlZs9fd1X7MhXXhJjOPG3vdoo4aVWEzv8AOFZpYozcaLt+HG+3vgozSg+/qtQ1pep12nepQN/vos1jVLTdG9I1tbq6X6Km9/lHFd1aliqOIqQNYSpa2/w+Qc8cW/JbELE/C7e47+7hwaFuALL08f4wAJwkhHR2hCEHMJkJoRNKuN2eysIe2eYsR0IuFm1NmVKTYY41R+2oRmjgH7+hW4hL8zRp5jOC6DNN/wC10X87OUznZZkDKGzw056C1/HUwtjFYRlQFr2hw5/Q7lmO2W+n/tOL2/sqHQf8X/dKxcdOA6/lujW29M9PFVO3DjleHU3TMPtfiHC08wrdIHeZ4DgOu9Zs0ze9UZN6rYjFOBAYwul0HUAD90xEetlYF5lAtYeSm/srtlWRLhfeBfj5qajXnQ/T0VUNMm6grVagfDWCP3Fw+Quk36Xem23FRqpqdQH+Vk0qhAkx4FTCrMQrtqZNQJqkysR/O5T064K0sqVJEymjRFJdLkoFCeUITQU6mzWG4lvIaeSq1cC5ulxygH1WvCRV2xcIwXtcNQRyQHEW5rcdTBFwD1VOvgP2nw+yMXj+mdSqEE71ZFaVBVBbYi/u6iFaNfcpGN6XqbpIhQbVdA98VFRxPeEcVY2ozM2RwUq73Ge91uq4FUA206qsK02KT3jwRxuS07Ex75qKpiZ99VTc/wB2VrD7Oq1btbA4usP5V2k3ekTsSfqhuIK1qP4eJ+N46AT6lW6OwqbTJl3I6eilbnDlWE15cYFzylXsNsRz7v7o4b/FegpUGt+EAdApQjrOGe0GEw4ptDW2U6IQUdpBKa5TRXaEIQIJpBNAIQhByUShJBxUohwhwBHA3WRV2O6mS6g63/5PMt/6u1atpCGnmv8AVx3XtNN3BwsejtFYPFbj2gyCJ6rIqbFyuLqLy2dabr0/De3wU19Ofih+IWXaqVMZ2bwyq0sJ0cbsd0d91aa0A5lmzSOGyR3h81HUL/hEN1gzJ8oj1UlVxBC6drKvrfoow7ngQ4g9BA+anp4kTl0+Sq1mSBCrVaDyZNSBJNhFjoOo4yRyWpq/N9+kt012kgyCpm4sjUeI+qyWE5bOM7yYvzMWU7cRAv75qT1v/Go2WVQdE1j06oeLXVplYjfPVW/E+WtrwC6VWjiw7kef0KshFMJLpqCiuU04XKDl9IO1Cz8RslrvhJb6haScolxl7ecqbNqMNhI4j7K+A7IAQZjgtQpaIxOOTp5R2xqjnGAGjiZCs0/w44/E8eA+q9CmFNJ+jioYTZFKnfLJ4uv6aK/CEFV0kk6coTlJqK6CSaECQQmgFAgnKJRKDtCEIEgoQgaEIQJyTUIQJNCEAh2iEIOHUw4QQCDqCJHkvLUTD3gaA2G4X3BNCTuMZdxoN3eH0UFXQoQs+4zO0tHQdUiLFCFf5E7qPD6FY2NrOFaA4xkdaTExwQhdMPyrlzdVp7OccjDvyi/gFbaboQs/yrpx9LAUuEcc8br2SQp7ajSCSEI6AoSQgaQQhAFIoQgS6QhAJpIQDly1NCBlNJCAKTUIQBXYQh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4800" y="-995363"/>
            <a:ext cx="4714875" cy="199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3062" name="Picture 6" descr="http://www.biologyjunction.com/images/clip01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373529"/>
            <a:ext cx="5295900" cy="209394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5.2 Mitosis &amp; </a:t>
            </a:r>
            <a:r>
              <a:rPr lang="en-US" dirty="0" err="1" smtClean="0">
                <a:latin typeface="Comic Sans MS" pitchFamily="66" charset="0"/>
              </a:rPr>
              <a:t>Cytokinesis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43000"/>
          </a:xfrm>
        </p:spPr>
        <p:txBody>
          <a:bodyPr/>
          <a:lstStyle/>
          <a:p>
            <a:pPr lvl="0"/>
            <a:r>
              <a:rPr lang="en-US" b="1" i="1" dirty="0" smtClean="0">
                <a:solidFill>
                  <a:srgbClr val="FF0000"/>
                </a:solidFill>
              </a:rPr>
              <a:t>Main Idea:  Chromosomes condense at the start of mitosis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A chromosome is a long strand of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itchFamily="66" charset="0"/>
              </a:rPr>
              <a:t>DNA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latin typeface="Comic Sans MS" pitchFamily="66" charset="0"/>
              </a:rPr>
              <a:t>that consists of a number of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itchFamily="66" charset="0"/>
              </a:rPr>
              <a:t>genes.</a:t>
            </a:r>
          </a:p>
        </p:txBody>
      </p:sp>
      <p:pic>
        <p:nvPicPr>
          <p:cNvPr id="155650" name="Picture 2" descr="http://www.bioinformatics.ic.ac.uk/bss/images/dna-chromo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267200"/>
            <a:ext cx="4714875" cy="21907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t3.gstatic.com/images?q=tbn:ANd9GcSoKC5F_OLyXKGV95-bRpoOEj1CVVifXoT3Kx4PTjaq9iPCZq8S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257800" cy="52578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>
                <a:latin typeface="Comic Sans MS" pitchFamily="66" charset="0"/>
              </a:rPr>
              <a:t>You have </a:t>
            </a:r>
            <a:r>
              <a:rPr lang="en-US" sz="3600" i="1" u="sng" dirty="0" smtClean="0">
                <a:solidFill>
                  <a:srgbClr val="FF0000"/>
                </a:solidFill>
                <a:latin typeface="Comic Sans MS" pitchFamily="66" charset="0"/>
              </a:rPr>
              <a:t>46 chromosomes </a:t>
            </a:r>
            <a:r>
              <a:rPr lang="en-US" sz="3600" i="1" dirty="0" smtClean="0">
                <a:latin typeface="Comic Sans MS" pitchFamily="66" charset="0"/>
              </a:rPr>
              <a:t>in each of your body cells.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11480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Before the cell undergoes mitosis, the chromatin “condenses” or becomes tightly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itchFamily="66" charset="0"/>
              </a:rPr>
              <a:t>coiled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latin typeface="Comic Sans MS" pitchFamily="66" charset="0"/>
              </a:rPr>
              <a:t>around certain protein molecules called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itchFamily="66" charset="0"/>
              </a:rPr>
              <a:t>histones</a:t>
            </a:r>
            <a:r>
              <a:rPr lang="en-US" sz="3600" b="1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400" b="1" i="1" dirty="0" smtClean="0">
                <a:solidFill>
                  <a:srgbClr val="0070C0"/>
                </a:solidFill>
                <a:latin typeface="Comic Sans MS" pitchFamily="66" charset="0"/>
              </a:rPr>
              <a:t>This prevents the chromosomes from becoming tangled up during mitosis.</a:t>
            </a:r>
            <a:endParaRPr lang="en-US" sz="2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7346" name="Picture 2" descr="http://micro.magnet.fsu.edu/cells/nucleus/images/chromatinstructure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962400"/>
            <a:ext cx="5710236" cy="27686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60198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Comic Sans MS" pitchFamily="66" charset="0"/>
              </a:rPr>
              <a:t>After the chromatin </a:t>
            </a:r>
            <a:r>
              <a:rPr lang="en-US" sz="3000" b="1" u="sng" dirty="0" smtClean="0">
                <a:solidFill>
                  <a:srgbClr val="FF0000"/>
                </a:solidFill>
                <a:latin typeface="Comic Sans MS" pitchFamily="66" charset="0"/>
              </a:rPr>
              <a:t>condenses</a:t>
            </a:r>
            <a:r>
              <a:rPr lang="en-US" sz="3000" b="1" dirty="0" smtClean="0">
                <a:latin typeface="Comic Sans MS" pitchFamily="66" charset="0"/>
              </a:rPr>
              <a:t>, they form chromosomes.</a:t>
            </a:r>
          </a:p>
          <a:p>
            <a:r>
              <a:rPr lang="en-US" sz="3000" b="1" dirty="0" smtClean="0">
                <a:latin typeface="Comic Sans MS" pitchFamily="66" charset="0"/>
              </a:rPr>
              <a:t>Remember, the chromosome was </a:t>
            </a:r>
            <a:r>
              <a:rPr lang="en-US" sz="3000" b="1" u="sng" dirty="0" smtClean="0">
                <a:solidFill>
                  <a:srgbClr val="FF0000"/>
                </a:solidFill>
                <a:latin typeface="Comic Sans MS" pitchFamily="66" charset="0"/>
              </a:rPr>
              <a:t>copied</a:t>
            </a:r>
            <a:r>
              <a:rPr lang="en-US" sz="3000" b="1" dirty="0" smtClean="0">
                <a:latin typeface="Comic Sans MS" pitchFamily="66" charset="0"/>
              </a:rPr>
              <a:t> during the S phase of the cell cycle.</a:t>
            </a:r>
          </a:p>
          <a:p>
            <a:r>
              <a:rPr lang="en-US" sz="3000" b="1" dirty="0" smtClean="0">
                <a:latin typeface="Comic Sans MS" pitchFamily="66" charset="0"/>
              </a:rPr>
              <a:t>The chromosome now has an “X” shape with each side consisting of </a:t>
            </a:r>
            <a:r>
              <a:rPr lang="en-US" sz="3000" b="1" u="sng" dirty="0" smtClean="0">
                <a:solidFill>
                  <a:srgbClr val="FF0000"/>
                </a:solidFill>
                <a:latin typeface="Comic Sans MS" pitchFamily="66" charset="0"/>
              </a:rPr>
              <a:t>identical</a:t>
            </a:r>
            <a:r>
              <a:rPr lang="en-US" sz="3000" b="1" dirty="0" smtClean="0">
                <a:latin typeface="Comic Sans MS" pitchFamily="66" charset="0"/>
              </a:rPr>
              <a:t> </a:t>
            </a:r>
            <a:r>
              <a:rPr lang="en-US" sz="3000" b="1" u="sng" dirty="0" smtClean="0">
                <a:solidFill>
                  <a:srgbClr val="FF0000"/>
                </a:solidFill>
                <a:latin typeface="Comic Sans MS" pitchFamily="66" charset="0"/>
              </a:rPr>
              <a:t>DNA</a:t>
            </a:r>
            <a:r>
              <a:rPr lang="en-US" sz="3000" b="1" dirty="0" smtClean="0">
                <a:latin typeface="Comic Sans MS" pitchFamily="66" charset="0"/>
              </a:rPr>
              <a:t>.</a:t>
            </a:r>
            <a:endParaRPr lang="en-US" sz="3000" b="1" dirty="0">
              <a:latin typeface="Comic Sans MS" pitchFamily="66" charset="0"/>
            </a:endParaRPr>
          </a:p>
        </p:txBody>
      </p:sp>
      <p:pic>
        <p:nvPicPr>
          <p:cNvPr id="55298" name="Picture 2" descr="http://classconnection.s3.amazonaws.com/821/flashcards/2042821/png/chromosomes13659015786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935" y="3886200"/>
            <a:ext cx="5542381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410200" cy="5364163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mic Sans MS" pitchFamily="66" charset="0"/>
              </a:rPr>
              <a:t>One half of a duplicated chromosome is called a </a:t>
            </a:r>
            <a:r>
              <a:rPr lang="en-US" b="1" u="sng" dirty="0" err="1" smtClean="0">
                <a:solidFill>
                  <a:srgbClr val="FF0000"/>
                </a:solidFill>
                <a:latin typeface="Comic Sans MS" pitchFamily="66" charset="0"/>
              </a:rPr>
              <a:t>chromatid</a:t>
            </a:r>
            <a:r>
              <a:rPr lang="en-US" b="1" dirty="0" smtClean="0">
                <a:latin typeface="Comic Sans MS" pitchFamily="66" charset="0"/>
              </a:rPr>
              <a:t>.</a:t>
            </a:r>
          </a:p>
          <a:p>
            <a:r>
              <a:rPr lang="en-US" b="1" dirty="0" smtClean="0">
                <a:latin typeface="Comic Sans MS" pitchFamily="66" charset="0"/>
              </a:rPr>
              <a:t>The two identical </a:t>
            </a:r>
            <a:r>
              <a:rPr lang="en-US" b="1" dirty="0" err="1" smtClean="0">
                <a:latin typeface="Comic Sans MS" pitchFamily="66" charset="0"/>
              </a:rPr>
              <a:t>chromatids</a:t>
            </a:r>
            <a:r>
              <a:rPr lang="en-US" b="1" dirty="0" smtClean="0">
                <a:latin typeface="Comic Sans MS" pitchFamily="66" charset="0"/>
              </a:rPr>
              <a:t> are called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sister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chromatids</a:t>
            </a:r>
            <a:r>
              <a:rPr lang="en-US" b="1" dirty="0" smtClean="0">
                <a:latin typeface="Comic Sans MS" pitchFamily="66" charset="0"/>
              </a:rPr>
              <a:t>.</a:t>
            </a:r>
          </a:p>
          <a:p>
            <a:pPr lvl="0"/>
            <a:r>
              <a:rPr lang="en-US" b="1" dirty="0" smtClean="0">
                <a:latin typeface="Comic Sans MS" pitchFamily="66" charset="0"/>
              </a:rPr>
              <a:t>Sister </a:t>
            </a:r>
            <a:r>
              <a:rPr lang="en-US" b="1" dirty="0" err="1" smtClean="0">
                <a:latin typeface="Comic Sans MS" pitchFamily="66" charset="0"/>
              </a:rPr>
              <a:t>chromatids</a:t>
            </a:r>
            <a:r>
              <a:rPr lang="en-US" b="1" dirty="0" smtClean="0">
                <a:latin typeface="Comic Sans MS" pitchFamily="66" charset="0"/>
              </a:rPr>
              <a:t> are held together at the </a:t>
            </a:r>
            <a:r>
              <a:rPr lang="en-US" b="1" u="sng" dirty="0" err="1" smtClean="0">
                <a:solidFill>
                  <a:srgbClr val="FF0000"/>
                </a:solidFill>
                <a:latin typeface="Comic Sans MS" pitchFamily="66" charset="0"/>
              </a:rPr>
              <a:t>centrome</a:t>
            </a:r>
            <a:r>
              <a:rPr lang="en-US" b="1" u="sng" dirty="0" err="1" smtClean="0">
                <a:solidFill>
                  <a:srgbClr val="FF0000"/>
                </a:solidFill>
              </a:rPr>
              <a:t>re</a:t>
            </a:r>
            <a:r>
              <a:rPr lang="en-US" b="1" u="sng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6" name="Picture 2" descr="http://www.janewhitney.com/img/sister_chromat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905000"/>
            <a:ext cx="4000500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Comic Sans MS" pitchFamily="66" charset="0"/>
              </a:rPr>
              <a:t>Main Idea:  Mitosis and </a:t>
            </a:r>
            <a:r>
              <a:rPr lang="en-US" sz="3100" b="1" dirty="0" err="1" smtClean="0">
                <a:solidFill>
                  <a:srgbClr val="FF0000"/>
                </a:solidFill>
                <a:latin typeface="Comic Sans MS" pitchFamily="66" charset="0"/>
              </a:rPr>
              <a:t>cytokinesis</a:t>
            </a:r>
            <a:r>
              <a:rPr lang="en-US" sz="3100" b="1" dirty="0" smtClean="0">
                <a:solidFill>
                  <a:srgbClr val="FF0000"/>
                </a:solidFill>
                <a:latin typeface="Comic Sans MS" pitchFamily="66" charset="0"/>
              </a:rPr>
              <a:t> produce two genetically identical daughter cel</a:t>
            </a:r>
            <a:r>
              <a:rPr lang="en-US" sz="3100" b="1" dirty="0" smtClean="0">
                <a:solidFill>
                  <a:srgbClr val="FF0000"/>
                </a:solidFill>
              </a:rPr>
              <a:t>ls.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b="1" dirty="0" smtClean="0">
                <a:latin typeface="Comic Sans MS" pitchFamily="66" charset="0"/>
              </a:rPr>
              <a:t>Mitosis is the division of the cell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nucleus</a:t>
            </a:r>
            <a:r>
              <a:rPr lang="en-US" b="1" dirty="0" smtClean="0">
                <a:latin typeface="Comic Sans MS" pitchFamily="66" charset="0"/>
              </a:rPr>
              <a:t> and its contents.</a:t>
            </a:r>
          </a:p>
          <a:p>
            <a:pPr lvl="0"/>
            <a:r>
              <a:rPr lang="en-US" b="1" dirty="0" smtClean="0">
                <a:latin typeface="Comic Sans MS" pitchFamily="66" charset="0"/>
              </a:rPr>
              <a:t>Purposes of mitosis:  To produce two new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daughter</a:t>
            </a:r>
            <a:r>
              <a:rPr lang="en-US" b="1" u="sng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cells</a:t>
            </a:r>
            <a:r>
              <a:rPr lang="en-US" b="1" u="sng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with the exact same kind and number of chromosomes as the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original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(parent) cell.</a:t>
            </a:r>
          </a:p>
          <a:p>
            <a:endParaRPr lang="en-US" dirty="0"/>
          </a:p>
        </p:txBody>
      </p:sp>
      <p:pic>
        <p:nvPicPr>
          <p:cNvPr id="52226" name="Picture 2" descr="http://biology.arizona.edu/cell_bio/activities/cell_cycle/graphics/cell_cycle_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2672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4419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mic Sans MS" pitchFamily="66" charset="0"/>
              </a:rPr>
              <a:t>During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interphase</a:t>
            </a:r>
            <a:r>
              <a:rPr lang="en-US" b="1" dirty="0" smtClean="0">
                <a:latin typeface="Comic Sans MS" pitchFamily="66" charset="0"/>
              </a:rPr>
              <a:t>, because the DNA is still loose chromatin, the chromosomes are not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visible</a:t>
            </a:r>
            <a:r>
              <a:rPr lang="en-US" b="1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4818" name="Picture 2" descr="http://www.google.com/url?source=imgres&amp;ct=img&amp;q=http://users.rcn.com/jkimball.ma.ultranet/BiologyPages/N/nucleosomes.jpg&amp;sa=X&amp;ei=XV_dTK3zE8H98AaX_pSIDw&amp;ved=0CAQQ8wc&amp;usg=AFQjCNH0P746JypguqRRhFrvXdaynJIt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895600"/>
            <a:ext cx="4038600" cy="32585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2286000"/>
            <a:ext cx="348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Chromatin in chicken red blood cell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Comic Sans MS" pitchFamily="66" charset="0"/>
              </a:rPr>
              <a:t>Main Idea:  Mitosis and </a:t>
            </a:r>
            <a:r>
              <a:rPr lang="en-US" sz="3100" b="1" dirty="0" err="1" smtClean="0">
                <a:solidFill>
                  <a:srgbClr val="FF0000"/>
                </a:solidFill>
                <a:latin typeface="Comic Sans MS" pitchFamily="66" charset="0"/>
              </a:rPr>
              <a:t>cytokinesis</a:t>
            </a:r>
            <a:r>
              <a:rPr lang="en-US" sz="3100" b="1" dirty="0" smtClean="0">
                <a:solidFill>
                  <a:srgbClr val="FF0000"/>
                </a:solidFill>
                <a:latin typeface="Comic Sans MS" pitchFamily="66" charset="0"/>
              </a:rPr>
              <a:t> produce two genetically identical daughter cel</a:t>
            </a:r>
            <a:r>
              <a:rPr lang="en-US" sz="3100" b="1" dirty="0" smtClean="0">
                <a:solidFill>
                  <a:srgbClr val="FF0000"/>
                </a:solidFill>
              </a:rPr>
              <a:t>ls.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381000"/>
            <a:ext cx="4419600" cy="1828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Stages of Mitosis: 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Prophase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4800600" cy="5791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mic Sans MS" pitchFamily="66" charset="0"/>
              </a:rPr>
              <a:t>The chromatin condenses into tightly coiled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chromosomes</a:t>
            </a:r>
            <a:r>
              <a:rPr lang="en-US" b="1" dirty="0" smtClean="0">
                <a:latin typeface="Comic Sans MS" pitchFamily="66" charset="0"/>
              </a:rPr>
              <a:t>. </a:t>
            </a:r>
          </a:p>
          <a:p>
            <a:r>
              <a:rPr lang="en-US" b="1" dirty="0" smtClean="0">
                <a:latin typeface="Comic Sans MS" pitchFamily="66" charset="0"/>
              </a:rPr>
              <a:t> The nuclear membrane (envelope) breaks down.  </a:t>
            </a:r>
          </a:p>
          <a:p>
            <a:r>
              <a:rPr lang="en-US" b="1" dirty="0" err="1" smtClean="0">
                <a:latin typeface="Comic Sans MS" pitchFamily="66" charset="0"/>
              </a:rPr>
              <a:t>Centrioles</a:t>
            </a:r>
            <a:r>
              <a:rPr lang="en-US" b="1" dirty="0" smtClean="0">
                <a:latin typeface="Comic Sans MS" pitchFamily="66" charset="0"/>
              </a:rPr>
              <a:t> move to opposite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poles</a:t>
            </a:r>
            <a:r>
              <a:rPr lang="en-US" b="1" dirty="0" smtClean="0">
                <a:latin typeface="Comic Sans MS" pitchFamily="66" charset="0"/>
              </a:rPr>
              <a:t> of the cell.  Spindle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fibers</a:t>
            </a:r>
            <a:r>
              <a:rPr lang="en-US" b="1" dirty="0" smtClean="0">
                <a:latin typeface="Comic Sans MS" pitchFamily="66" charset="0"/>
              </a:rPr>
              <a:t> form.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110594" name="Picture 2" descr="http://www.google.com/url?source=imgres&amp;ct=img&amp;q=http://image.wistatutor.com/content/feed/u1330/Mitotic_Prophase.png&amp;sa=X&amp;ei=rTXgTOPQDsL48Abxt8WIDw&amp;ved=0CAQQ8wc4Dw&amp;usg=AFQjCNGW7fsFx-hlgXS3DEmHqzozBzig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676" y="2590800"/>
            <a:ext cx="3584745" cy="37719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google.com/url?source=imgres&amp;ct=img&amp;q=http://imcurious.wikispaces.com/file/view/cell_cycle.jpg/114427989/cell_cycle.jpg&amp;sa=X&amp;ei=Ek7dTNK5KoL78AaN2dXyDg&amp;ved=0CAQQ8wc&amp;usg=AFQjCNFKVsgXkv6TDwwYVa8R7Jr88vAd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7596"/>
            <a:ext cx="5448300" cy="541962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Prophase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i="1" dirty="0" smtClean="0">
                <a:latin typeface="Comic Sans MS" pitchFamily="66" charset="0"/>
              </a:rPr>
              <a:t>The chromosome was copied during </a:t>
            </a:r>
            <a:r>
              <a:rPr lang="en-US" sz="2800" i="1" u="sng" dirty="0" err="1" smtClean="0">
                <a:solidFill>
                  <a:srgbClr val="FF0000"/>
                </a:solidFill>
                <a:latin typeface="Comic Sans MS" pitchFamily="66" charset="0"/>
              </a:rPr>
              <a:t>interphase</a:t>
            </a:r>
            <a:r>
              <a:rPr lang="en-US" sz="2800" i="1" dirty="0" smtClean="0">
                <a:latin typeface="Comic Sans MS" pitchFamily="66" charset="0"/>
              </a:rPr>
              <a:t>, and now looks like an “X”.</a:t>
            </a:r>
            <a:endParaRPr lang="en-US" sz="2800" i="1" dirty="0">
              <a:latin typeface="Comic Sans MS" pitchFamily="66" charset="0"/>
            </a:endParaRPr>
          </a:p>
        </p:txBody>
      </p:sp>
      <p:pic>
        <p:nvPicPr>
          <p:cNvPr id="41986" name="Picture 2" descr="http://www.google.com/url?source=imgres&amp;ct=img&amp;q=http://rushartsbiology.wikispaces.com/file/view/chromatid.jpg/127923837/chromatid.jpg&amp;sa=X&amp;ei=-mLdTO2BG8P78AbJg8WKDw&amp;ved=0CAQQ8wc&amp;usg=AFQjCNHp-_WhgD8xNU2TKQkgzheXBn37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3543299" cy="338975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Stages of </a:t>
            </a:r>
            <a:r>
              <a:rPr lang="en-US" dirty="0" err="1" smtClean="0">
                <a:latin typeface="Comic Sans MS" pitchFamily="66" charset="0"/>
              </a:rPr>
              <a:t>Mitotis</a:t>
            </a:r>
            <a:r>
              <a:rPr lang="en-US" dirty="0" smtClean="0">
                <a:latin typeface="Comic Sans MS" pitchFamily="66" charset="0"/>
              </a:rPr>
              <a:t>:  Metaphase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Chromosomes line up along the cell’s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itchFamily="66" charset="0"/>
              </a:rPr>
              <a:t>equator</a:t>
            </a:r>
            <a:r>
              <a:rPr lang="en-US" sz="3600" b="1" dirty="0" smtClean="0">
                <a:latin typeface="Comic Sans MS" pitchFamily="66" charset="0"/>
              </a:rPr>
              <a:t>.</a:t>
            </a:r>
          </a:p>
          <a:p>
            <a:r>
              <a:rPr lang="en-US" sz="3600" b="1" dirty="0" smtClean="0">
                <a:latin typeface="Comic Sans MS" pitchFamily="66" charset="0"/>
              </a:rPr>
              <a:t>Spindle fibers attach to each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itchFamily="66" charset="0"/>
              </a:rPr>
              <a:t>chromosome</a:t>
            </a:r>
            <a:endParaRPr lang="en-US" sz="36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42" name="Picture 2" descr="Late meta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334768"/>
            <a:ext cx="4038600" cy="337223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Stages of Mitosis:  Anaphase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Anaphase: 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itchFamily="66" charset="0"/>
              </a:rPr>
              <a:t>Sister </a:t>
            </a:r>
            <a:r>
              <a:rPr lang="en-US" sz="3600" b="1" u="sng" dirty="0" err="1" smtClean="0">
                <a:solidFill>
                  <a:srgbClr val="FF0000"/>
                </a:solidFill>
                <a:latin typeface="Comic Sans MS" pitchFamily="66" charset="0"/>
              </a:rPr>
              <a:t>chromatids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itchFamily="66" charset="0"/>
              </a:rPr>
              <a:t> separate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latin typeface="Comic Sans MS" pitchFamily="66" charset="0"/>
              </a:rPr>
              <a:t>to opposite sides of the cell.</a:t>
            </a:r>
            <a:endParaRPr lang="en-US" sz="3600" b="1" dirty="0">
              <a:latin typeface="Comic Sans MS" pitchFamily="66" charset="0"/>
            </a:endParaRPr>
          </a:p>
        </p:txBody>
      </p:sp>
      <p:pic>
        <p:nvPicPr>
          <p:cNvPr id="56322" name="Picture 2" descr="Ana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6753" y="2819400"/>
            <a:ext cx="3516923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6200" y="228600"/>
            <a:ext cx="48768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Stages of Mitosis: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Telophase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685800"/>
            <a:ext cx="5257800" cy="58674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Comic Sans MS" pitchFamily="66" charset="0"/>
              </a:rPr>
              <a:t>Telophase</a:t>
            </a:r>
            <a:r>
              <a:rPr lang="en-US" b="1" dirty="0" smtClean="0">
                <a:latin typeface="Comic Sans MS" pitchFamily="66" charset="0"/>
              </a:rPr>
              <a:t>: </a:t>
            </a:r>
          </a:p>
          <a:p>
            <a:r>
              <a:rPr lang="en-US" b="1" dirty="0" smtClean="0">
                <a:latin typeface="Comic Sans MS" pitchFamily="66" charset="0"/>
              </a:rPr>
              <a:t>A complete set of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identical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chromosomes are positioned at each pole of the cell.</a:t>
            </a:r>
          </a:p>
          <a:p>
            <a:r>
              <a:rPr lang="en-US" b="1" dirty="0" smtClean="0">
                <a:latin typeface="Comic Sans MS" pitchFamily="66" charset="0"/>
              </a:rPr>
              <a:t>Nuclear membranes form. </a:t>
            </a:r>
          </a:p>
          <a:p>
            <a:r>
              <a:rPr lang="en-US" b="1" dirty="0" smtClean="0">
                <a:latin typeface="Comic Sans MS" pitchFamily="66" charset="0"/>
              </a:rPr>
              <a:t>Chromosomes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uncoil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back into chromatin.  Spindle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fibers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fall apart.</a:t>
            </a:r>
          </a:p>
        </p:txBody>
      </p:sp>
      <p:pic>
        <p:nvPicPr>
          <p:cNvPr id="45060" name="Picture 4" descr="Telo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00400"/>
            <a:ext cx="3399504" cy="210769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4419600" cy="5592763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mic Sans MS" pitchFamily="66" charset="0"/>
              </a:rPr>
              <a:t>Following mitosis,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cytokinesis pinches </a:t>
            </a:r>
            <a:r>
              <a:rPr lang="en-US" b="1" dirty="0" smtClean="0">
                <a:latin typeface="Comic Sans MS" pitchFamily="66" charset="0"/>
              </a:rPr>
              <a:t>the cell membrane (in animal cells) and divides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cytoplasm</a:t>
            </a:r>
            <a:r>
              <a:rPr lang="en-US" b="1" dirty="0" smtClean="0">
                <a:latin typeface="Comic Sans MS" pitchFamily="66" charset="0"/>
              </a:rPr>
              <a:t> into two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daughter cells</a:t>
            </a:r>
            <a:r>
              <a:rPr lang="en-US" b="1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US" b="1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Each new cell has a genetically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identical</a:t>
            </a:r>
            <a:r>
              <a:rPr lang="en-US" b="1" dirty="0" smtClean="0">
                <a:latin typeface="Comic Sans MS" pitchFamily="66" charset="0"/>
              </a:rPr>
              <a:t> nucleus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13668" name="Picture 4" descr="http://www.google.com/url?source=imgres&amp;ct=img&amp;q=http://www.phschool.com/science/biology_place/labbench/lab3/images/cytokin.gif&amp;sa=X&amp;ei=djngTN-4OIOB8gauwomHDw&amp;ved=0CAQQ8wc&amp;usg=AFQjCNELd4DFO_mWiNGHYY8Wj1MIupXK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280228" cy="32289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1"/>
            <a:ext cx="80772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mic Sans MS" pitchFamily="66" charset="0"/>
              </a:rPr>
              <a:t>During </a:t>
            </a:r>
            <a:r>
              <a:rPr lang="en-US" b="1" dirty="0" err="1" smtClean="0">
                <a:latin typeface="Comic Sans MS" pitchFamily="66" charset="0"/>
              </a:rPr>
              <a:t>cytokinesis</a:t>
            </a:r>
            <a:r>
              <a:rPr lang="en-US" b="1" dirty="0" smtClean="0">
                <a:latin typeface="Comic Sans MS" pitchFamily="66" charset="0"/>
              </a:rPr>
              <a:t> in plant cells, a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plate</a:t>
            </a:r>
            <a:r>
              <a:rPr lang="en-US" b="1" dirty="0" smtClean="0">
                <a:latin typeface="Comic Sans MS" pitchFamily="66" charset="0"/>
              </a:rPr>
              <a:t> forms between the two nuclei which becomes a new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cell wall</a:t>
            </a:r>
            <a:r>
              <a:rPr lang="en-US" b="1" dirty="0" smtClean="0">
                <a:latin typeface="Comic Sans MS" pitchFamily="66" charset="0"/>
              </a:rPr>
              <a:t>.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115714" name="Picture 2" descr="http://www.google.com/url?source=imgres&amp;ct=img&amp;q=http://iknow.net/images/screen_cellplate_512.jpg&amp;sa=X&amp;ei=JDrgTLvXOcH98AaX_pSIDw&amp;ved=0CAQQ8wc4Pg&amp;usg=AFQjCNHDZOQi93OvBJI2DouYm21c6tmb0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0"/>
            <a:ext cx="4572000" cy="321468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Main Idea:  Cell division is uncontrolled in cancer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478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eaLnBrk="1" hangingPunct="1"/>
            <a:r>
              <a:rPr lang="en-US" sz="3600" b="1" u="sng" dirty="0" smtClean="0">
                <a:solidFill>
                  <a:srgbClr val="FF0000"/>
                </a:solidFill>
                <a:latin typeface="Comic Sans MS" pitchFamily="66" charset="0"/>
              </a:rPr>
              <a:t>Cancer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latin typeface="Comic Sans MS" pitchFamily="66" charset="0"/>
              </a:rPr>
              <a:t>is a class of diseases caused by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itchFamily="66" charset="0"/>
              </a:rPr>
              <a:t>uncontrolled</a:t>
            </a:r>
            <a:r>
              <a:rPr lang="en-US" sz="3600" b="1" dirty="0" smtClean="0">
                <a:latin typeface="Comic Sans MS" pitchFamily="66" charset="0"/>
              </a:rPr>
              <a:t> cell division.</a:t>
            </a:r>
          </a:p>
          <a:p>
            <a:pPr eaLnBrk="1" hangingPunct="1">
              <a:buFontTx/>
              <a:buNone/>
            </a:pPr>
            <a:endParaRPr lang="en-US" sz="3600" u="sng" dirty="0" smtClean="0"/>
          </a:p>
        </p:txBody>
      </p:sp>
      <p:pic>
        <p:nvPicPr>
          <p:cNvPr id="38916" name="Picture 7" descr="Cancer_cell,%20b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0"/>
            <a:ext cx="461382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2803525" y="6132513"/>
            <a:ext cx="19875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Brain cancer cells</a:t>
            </a:r>
          </a:p>
        </p:txBody>
      </p:sp>
      <p:pic>
        <p:nvPicPr>
          <p:cNvPr id="111618" name="Picture 2" descr="http://t2.gstatic.com/images?q=tbn:ANd9GcQZ5L9emjlC5f2bDV7uPkottAr3qpG6Tiq-Og11gu6S9J9DdHtJI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242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762000" y="533400"/>
            <a:ext cx="78277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Cancer cells form </a:t>
            </a:r>
            <a:r>
              <a:rPr lang="en-US" sz="4000" b="1" dirty="0" smtClean="0">
                <a:latin typeface="Comic Sans MS" pitchFamily="66" charset="0"/>
              </a:rPr>
              <a:t>disorganized</a:t>
            </a:r>
          </a:p>
          <a:p>
            <a:r>
              <a:rPr lang="en-US" sz="4000" b="1" dirty="0" smtClean="0">
                <a:latin typeface="Comic Sans MS" pitchFamily="66" charset="0"/>
              </a:rPr>
              <a:t>clumps called </a:t>
            </a:r>
            <a:r>
              <a:rPr lang="en-US" sz="4000" b="1" u="sng" dirty="0" smtClean="0">
                <a:solidFill>
                  <a:srgbClr val="FF0000"/>
                </a:solidFill>
                <a:latin typeface="Comic Sans MS" pitchFamily="66" charset="0"/>
              </a:rPr>
              <a:t>tumors</a:t>
            </a:r>
            <a:r>
              <a:rPr lang="en-US" sz="4000" b="1" dirty="0">
                <a:latin typeface="Comic Sans MS" pitchFamily="66" charset="0"/>
              </a:rPr>
              <a:t>.</a:t>
            </a:r>
          </a:p>
        </p:txBody>
      </p:sp>
      <p:sp>
        <p:nvSpPr>
          <p:cNvPr id="113668" name="AutoShape 4" descr="data:image/jpeg;base64,/9j/4AAQSkZJRgABAQAAAQABAAD/2wCEAAkGBhQQEBUUEhQWFRQUEBQUFRQUFRQUFRQWFBAVFRQUFBUXHCYeFxkjGRQUHy8gIycpLCwsFR4xNTAqNSYsLCkBCQoKDgwOGg8PGiwkHCQpLCotLCkpKTUpKSwsKSksLCkqKikpLCwpLCksKSkpKSopLCwpKi0pLCksLCkpLCwpLP/AABEIAOEA4QMBIgACEQEDEQH/xAAcAAABBQEBAQAAAAAAAAAAAAADAAECBAUGBwj/xABKEAACAQIDBAcDBgoIBgMAAAABAgADEQQSIQUxQVEGEyJhcYGRMqGxFCNScsHRBxZCVGKCkpPT8BUkM0NzotLhU2Oys7TxFzTC/8QAGgEAAgMBAQAAAAAAAAAAAAAAAAECAwQFBv/EAC8RAAICAQMCBQMBCQAAAAAAAAABAgMRBBIhMVEFE0FhcTKR0SIUFWKBocHh8PH/2gAMAwEAAhEDEQA/APNiTc6neZNSeZiy6nx+2TVZ1CI635mEW/MxlWEVYiI635mEW/ODaqB3+EGcQ7eyvna5iI5Lq35wi375WXZOIYXIe37MnT2Q9r2b3xCLa3hVvKgwDLxYev2w1NmXfqPfERLK3hVkaTAw6rIiEsKinviVZpbEX50fVb4RNiKaoe/3wq0zyPvmviduKjsop1HCFRUdFBVC1rAi923i9gbS1U2vRQEs4FnZDox7aLmZd28DWV7yW0w0pnv98OlM9/vmvhttUmw4r5stM8WBFje1rcTfleTbb2HVVY1VCuTlJza2NjcWuoHEm1otwbTLSme/3w6Uz3++aGI6QYemzq1Vc6KWZRcmyrmIFhYm2tr3iw3SWgyZywVBSSoS2lg7FQCLXvmBGl78Lxbg2FVKZ7/fDJTPf75ZfpPhVRXNZQr5sps5vkIzCwW4IuNDrL1faVKnS613UUyAQ+8EN7Nram/dFuDaZy0z3wy0z3xvxroGrQpo3WGvfKV9kAGxzX3G9xbf2Te2lz0+k9D5Q+HZslRaioA394WphxlI0HtW1tc7rxbg2CWmYVUMgOl2Eyl+vXKGyk5antWJtbLc7j4cYWp0ow6Xz1FVR1dnuSG62mXS2UHeqk98WR7SapCqktYDGpXprUpMHRhdWF7GxIO/UagjXlLQEWQ2mfkimnaKGQ2nzMV1PjJqscrqfH7YREvOgWDKku4TZb1TYefIDmTNDA7J1AGrHjwH+06vZ+zRRS1wSTct8L8/CIic/h+i6rqRmP6Wi+kv0sGN1lHLLoJsvhcykg5gOfA8gJR6nsk8jaIQGhQFiNb33cLa3890anR3jf3cT4SxiWGYFVy6C+t7niR3SQBaquQWJIHnzkSJUVRxEE+zhU0Vdd+gvpzPdLmGRXq5dbHc3Ljfw3wOO23RS1Ng6jSyZRduTNY9pj527pk1OpVK6ZfY2aPRy1UmlwkZtTY1RNQpIG8rZreOW9vOKmIlxKMcy3AU2Nrq4HPTUMN48Jo0clemSGBqLYk2yllOiu62uDewLAa5hfiZTRrVZLbJYZZqfD3THcnkqKs0tip86Pqt8JU6kjeO/wAuYPEQ9ElTcGx5ibWc00KuxqvWOaVbq1qsrOMmZwQACab37NwBvBkfxafrs3Wjq/lD1smTtZnp5CM+bdy0kFxT/Sb1hkxD/SPrK9pLeHpbDb5GMOzIxUBQzUyVsp7N1zg3HMMNZRr9CWqLTzVszKHU5xVKlHYNkXLVDWFtMzHfrLqYh/pH1hlrv9I+sW0N5Ch0adC6rVAosXbJ1YLhnpdWfnGJ7O46AHhe0EvQ9yq3rLnSlh1RhTOUNhnLIzKWNwQQCL8Ly8tZvpH1hlrN9IxYHvKWG6JMH6xqoZ2GJNQhMoL4hAl1GbsqANxuTzl2p0dY4WhSWoFqYc0nSoUzKXpCwLJfVTc6X84ZazfSMKtVuZiwG4qbL6MNRq06hqhmU4lqlkyh3xJpklRfsqOr3a3vvkMR0SqPiHc1lFGpiaFdqfV9u9BVyAVM2lyuum7zvprUbmYRajczFgNxkVOiNX5NSoJiMoTrRU7DFKoqFt6hxqMxtckX4R8F0Lam9JjVB6p8I1shF/kuHal9LTNmB7rcZtq55mEVzzMMD3A+j+yDhaPVlg3zlV7gZf7Ss1QC1zuzW8ppgSornmZNWPOIMlq0eV8x5xQHk+dMup8ZpbGwmZ8x3L8Tu+33Sll1PjOl2JhvmhbezE+psPhOgBubD2SWu9wBYgX7t591pu4HZmc2OgAub8JfwWCACqLWAUW8prfJEsyZiL2zHnyB5CRbwI52pslkarf2QtwdcrbreO+c1VxABPDNw4GelLVVlNN9CnZ3dki2lj4WmTidmUGPaRDlU5RYaX3yKZFnADFBri98ukLh8TlIfgQwB47iPtnVVtnUXUr1a6G+UC3mLTOxXRqk4GVmpqB7II08LjSBEqdH6AqF2uA1ii97OjKB629ZQ2xs2oVR6X9pScOlzYHgym/AqSPSaDdGcinqKrZr3HWW3jdYra0LtTaqKwWo3VMyh2zAhSWHaK2vl7QO/TvnK19M5tTgs4O14Vqq6t1djxnlMxjRqV6jVXorRDakBszOSLENwC318fOWNl4IfOm1itIp+0y5R/lJ/Vh6+0qIAPXIQCCcuZyR3BRr528pLCbTVyMosh1F/aY827+Fhu798yaSm2VilJYSNviOrq8txi02+OCtRa1wRdb3tyvroeBh/k+l11HHmPEfbujVaGVzyO4+p+/0haQINxpO4eXIokOiQyoG5A+in/Sfd4SQpW0MWQIokOiRIkMqSIDKkMqR0SGVIhjKkKqx1WFVYgGVYVViVYVViGMqwirHVZMLEMQWTCxwsmBEMa0aEtFAZ885dT4mdls1MvVAcMnutORK7/OdlghcL9UfATeLJ3WBQNftEEEcuJ75qXWkCrHeb3Pfw04TmMBtRLENo/O9t3dxksTtcVms3aVbEgAksRuW44c5B8iybeMICDtAi1w1xu75n56DOGYjRbbxv52vGfbFMEFcPqBvIFh4A6XvxtKJ2q71T82oBDG5Pa0UkWA3RCYM4nDiqxXQ2IuM2l99oFVQvmztexyg2K8ibc4DG47sksEVAOLEb924amUjtVKZy5LZqasQBuYi4OnHd6wIl80SCWNS4A0VRbUcz90z9socThgcgZqVUBHOhCupzLflcbu+ZlTaDMSVdrkbshAB8TLmyqx/s2a4a47gWtlP7QWRYGVS2Mx9ohRyU3J89wh8dWNIAUlzNoqrewHIseUvk93lK70SVZ0/tLWW+4Ea+V9PfEBk7GFapiya1RmNLMpW2VAbWIUdx4zrkSU8NYu1TUln7ZPG41PrNNEiAZElqmdLHUcOY8PukESGVJECXUcRqOf3jgZNUkqVxu/nxlhaYO7Q8vu+6IYJUhlSOqQirEMZVhVWOqwirEAyrCKscLJhYhiCyYWOBJgRDGAkwIgJICAxrRSVooDPn/Lr5/bOh2TX7C92nodPdaYeXXzl3A1cptwO7x/9fCbSs3cY4Os0dj7QHV5L2K303aXveYXWXErvUtqIhHafKR/PxmXXxypVU3zdodkamx0IAG82vOeGKY72J8zN7YKEUqtTixWmrW1Fwc2XlcEDziEA27hLFSw7OXsgbyUb278QQR6TPNVSlwbvnctfeQQmT/8AUvDGCsMhPaXSnfc68U7jfUeMqHCrcCxBvbdIgPUGZR4SuCRuhada4ty0jOkQFuvXBbNwcB/M+0PJg3laBFYBu47x9sE2tLvpt/lf7mA/bMotUN5EDewlQBWB3E/YZpYCqHXnbQ/YfS0w8PSZxZeRJ1A0FrnXhrLXR/EXrMgBOUdpvyeYF9xP3mIDfVIZUiVIZUiGMqQqrHVYVViGOuu/14/7wnV2++MqwqaSIxlWEVZIU77vT7uckqwGMFkwI4EmBEAwEkBHAkgIEhgJICICSAgBG0UlaKIZ4Pl184RUj5dfOEVZtKQ+Ha+h3/zrFXoEGPQFj6j+fMCahohwvO0iIyaOHtLBqPly3OUG9r6X5zUXA2ErYunYRAY9RdZMYp+LE953+si++D3SIF1RrpC2lLr7EH1mhRqhhEA1BRnsdA4KHuzbj5NlPlM10Iax33sRytwmhVFoPH61A/B1Dee5v8wbytIjLGEw6MLsLlR/lPtbp1mHw6qoCgKvAAWHpOS2TQFWqFs5FwWsbDKDre3pO2RIgGVIZViVYVViGMqwqrEqyOKxiUVzVGCLzY2v3Ab2PhE3jqSUW3hBlWEVZyGO/CNSQ/NUqlS35RIpr5AgsfO0ot+Exj/d5fBQ/wD1N9kzy1MI+/wba9BbPrhfJ6Aqwo13+v3zzj/5BdjpUy3+lRpgeuWwhH6a4unv6tx3pb3oRK1rIeqaL34ZallNP4f+D0XLHAnC7P8Awpre2IoMg+lTOdfEqbEeRM7HZm1qOJXNQqK442PaX6ynUeYl8bIy6MxTpnX9SLYEcCOBHAlhWICSAiAkgIgI2ij2jwGeHZdfOEVI4TWGRJrM5HLYHuF/TWXKNYqw8IMUr6cyB6m0r1a/avEBvUsSDvlbaQ0mYmLN5bqYnMsiBlsNYQULiSyay7Tp2WIDDraRqGMymXsXQvMPFjJIjNpcYGhvapHmjZv1Xsp9GC/tTl1xRG6aOytrgVArGwe6E8Bn0BPcDY+UQI7vovbKwtrob8xqPcfjN9VnM9DMPUOZ2BC6qL6EkHWw5C06tViGJVhAsQEzdq7TydhT2rdo/R/RH6XM8JTddGqO6Rp02mnqJ7I/8BbZ2/1N0pgM/EnVE8fpN3bh37px2PqFyXrMSeba+QHLuEhtPb6g5aQztxP5I+8zJ6p3OZySfd5Ccids7eZcLsenqoq0621rL7ll6ofQDT4yBoQ+AohjbiJZbDW4ypvHBoUW1kyMTRsJLZW1Mgy1T83uF96+HMd0tYrClhpoZnUtji9218ZNOLXJRNTUsxNIPRqNZHVjyB+F98g+HekwekzI6m6spIPu4SrU2cDwtbcRwMPQ2iy9iprfRWPDx5xcrmLIyeeJo73on+EAVrU8TZKg0z7lblmH5N+Y052nbieA48FGDrvH828J3PQrp6mdcPVc2awpswOhO6mzHhwB56eG+i9viRydTpUsyh9vwejgRwIlkgJuOYRtFJRQA8YCQyJHCQtrC81GcBiKuQd9tPPT75l3uZZxLEm8FSp3kQJIJYpiTpUIcUIgK4SWlvaOtCWadCRGZlWmTLuyejdOtdqguoNgu4HQG5PLXdCthp0OzMNkpqPM+ZiArU+jWGH9xS/YWXaGy6SezSpjwRfullVhVWIZJ148xfz3H3iOqyardfA39dD9kc6CIZk9I9q/J6DMvtnsp9Yjf4KNfG3Oec0cXUxCZXY6Gzc3PNjxvOg6W4vrK+XhTGXuzHVz62H6s5/ZSWxBXg6k+a/7EzjamzfJ+x6bRUeVBfxdf7F/CbHUDdLFTCC01qeH7N4CqotOfvbZ2o1xSwjKwlLLVtzU+6WWw8DUxKK6kugs3FhuII5y8KgK5gQRa4INwfAyUm+oopdCqcLAVMNBYzpTRQ23620BOvLTj3d8GvSei2hYDhrp8Y1GfYqlKHcMyAC5lLEUQwhMbtFGIVDe2+24XgjqJNJrllEmnwPhFFQdWx7Q9k8xy8RM7E7PNMkW0lhwVIZd6kMPEG/8+M366pVphhxAIPiJJy2v2IeWprD6o7ToB0jOKw+Wob1aVlY8WH5D+JAIPep5zrAJ5J0TqHD4tG/Jf5tvBiLHybKZ61Sa4BnX09vmR+Dgaujyp+zHtFFaKaDIeShIOvrpLRWRFGaDMZzUZOlQl/5PJrhu6RABTpSwtGFWhDpTiGV1oyzh6esKtGFWjEAqOEu3d/vNRVgMKmnmJcVYhjKsKqxKsIqxDHpDX3esHiWCjXcNT4LqfcDDBZR6Qvai5/5NT3oVPxkJPCbLa47pKPdnmuIrFiWbexLHxJufjM0Yrq6yOdyuL+FrN7iZfxA0lBsPnA+ycKOPU9fNP0NLFdKnqHLQXKv0m1Y+C7h75VfZr1jeq7P3Emw/V3S5hMEFH+0uZLSG5R+ktVbl9Zm0OjNMfkj0lDauCelTbqCVuCco3E24jd5zqaWJtcW/nylfEICN0I2SzyOVEXHEeDzpNuCmOqNIi7Kxzk+0NWsQb3MuYLYr10cogzkDQgggX1ILbvfK3TLCFHFRR7LAm2+07Tof0spvTUvkpimqZ3sBdVa7M997TW0sKS9Q097lujPGY/y4OMbY2IomxBBAY24nLa47yAdwmnsXa+bsPv533986jE7Uo7RRsRharBxWqcLVKZJIQniMy8d2+Yu0eibU8GKlIM7o5Z3BARAFuQbjUn7CIpZb2yI+VVKtTq4/3oWaqTN+XVlbIrhUB00B368fGaGza3WUlbmPsgK2G+dGm9ZSuG0zLJNpNBae3XpntgMN4IGUz23YGOFeglQbnRX/AGlBPvvPD69C89a/B4f6lSHKnb0dh9k2aTG54Odr09qb7nTRR7R50Dknl4pwqURJqkMqS8ykUpw6pEiQypEMZVhBSB4SSpCqsQwQwohBhoZVhFWIAdOlaHRY4WEVYhjKsIBEBCARDGCyhtyjmouBv6uoR5ISfgJpASvjtACdwNj9U6N7iZGSymi2uW2al2Z5Ti0sJWwYvbx7pq7RwZUsp3gkehtKGz6NnPjy+HKcBPg9m1+pGmiaRsQbCWFp6SljT2lHMiVLlmiXCC5D7omXSW2TWMy6RZJbTm9s4DrEYEcJw+w6opVWR1VlD6q4uLXBGh0M9PxGGvw3zndpdD0qte1jzGk11WLa4sxSrlCxWRWfRruivsfpNSw2Gz06dNawLrcIqmxqMdWG8DSZn9L1cWFooSLn5woTlYXJuw3Xud8tbF6Gh0VnYsLtppbs1GHnunVYLY60rZNPDSSnZGLfOWOEpOCjCOFhfP8AQWE2aKdMKOAHukHTWah3SlWpX8ZkUsvklKKSwis1K89Q6D0cuGpj/lg/tMzfbPMKFTXLxJtbjeewdHsPkp25WX9kBfiDOjo09zfscjxGS2Je5pRR7RTpHFPPVSFVI6pDKkuMoypCqsdVhVWIYyrCqsSrCqsQxlWEVYlWECxDEqyYWILJgRDEBJgRASQEBiAkMRSzKRzEKBHAgM4LbWG7Wbno31lFifMZT5mYlOllbznc7dwOpO5XsCfosPZY92pB7j3Tla1KzEEWINiO8Thaut1zz6M9Z4ferqkn1jx+BMdJnUTnrjuufSWsU5tpKeyv7Rifon4iZo9GzoTeWkaoGv8A7lnqDa8q05oU64C2MrZKba6FHqe6DNH4yzUeVnq6+cMks8cmb0ep/wBXT61X/v1JpilM/o6P6sl/pVf+/UmmTpJWP9T+Siv6F8IrVYNqVx4x6zXNuZl009LAdwkc4FjJR2FsfPilcf3ZzHvO5Af1iD+qZ65gKGSmo7pzPRfZNj4G7HgX3eYUaeJadcBPQaatwgs9Ty+rtVlj29ERtFHimgyHEKkKqx1SEVZYZRlWFVY6rCKsBjKsIqxwsmqxDEFkwsQWTAiGICTAiAkgIDGAkgIgJICAxARwI4EcCIYLEYcOpB4ziNu7NZDYDtDRT9MDcp/SHDnu32v31pWx2z1qqVYSuyuNkdsi6m6VMt0Tx6rtPgfQwmCrgXPPSbfSnobmbMSyt/xVvY/4qjf9Ya8w05GvsqvQtcm35JuGRvBhv8N85Vmn8v4PQUa1Wc+p01GreGatOXw+2sujjKfd6yydqX3TI6mdKN8WjXrYnlJYdNxO/hKWEYbzqfhNCipY6c5XJYJZzyyh0cplqCAfSq/+RUmlWNhaVejrgYVAPpVbnn/WKkvJRL3sN287gO8k6CEk3NpdyuvitN8cGStUGovjOp2TgGZwB7XE/wDDH+v4eO4GyOj3WOGUXP8AxCNF/wAMHef0j5DcZ3mzNmLRWwHiZ1dPpMNTn9ji6vX5Trr6er/AXA4QUkCgbhLEUU6RxyMUUUAOTCwirHCx6q9lvqn4GTMxMUzyPoZNVniODop8g60YfG9cELLiULfJ1ZahytcHQAAA94M9FXpHiGr0cPh+oqmps9K5r1DUClgxRm7GpUld1gQW1tYiLJPadaFkws5bpR0mrYQsQcIoWnmWnVeqa1bQkmnTp+ytwVBbiLkgQOxNqridqLUVCvW7Ip1QSzEgPXXsFb5dL+1a8AwdkBJATgaPTvF/0euOahQ6lahFRQ9TrGXrRTzUwdFNzbtFr79BN3p/jalPZlepRbI3VrdtQwR3VWyEbms1r8LnjaIeDo7SQE5Rdu1sP/RtJ1pE4pjTcrnsqrTUoUufaykXvcXvaVukXTmrhqmOVadMjC0MNUQtnuxr1KasHsw0Ac2tbcIDwdqBJATjPxkx/wArp4XqcLnr4c10OetlpKGNxUNvnCLEdkDUg3tpHp9P2OBFbqlNdsb8iVMxFJq2a2bNYkU7a2Oulr8YDwdmBJATl8L0lr08RVw2KSkKq4RsVTeiahpui3UqyuMykMDrfUcOJL0J23icbQTEVkoJSqUyVFM1DUzCoVJObshbA6XJ0366AYOkAkrRAR4AQqUAwsReYOP6Kg3NI5b7xoVb6ynQzohJRElx0PMNp9Db3zUiP0qR+NN7j0I8JztToeUcFalst9KlOooF9+qZuQnuBUHfBPgUO9RKXRB+hojqbF6nk2E2WF9qonl1n+ialKiu4MW+pTc/9QWeg/0RS+iIangUXcolP7FU3zk1fvO/GFj7HmPRLZb1MMmWne7Ve1UOn/2Ko0Rd/mfKdjgeil7Gs2a25dAo8FGnnvhugq/1FP8AExH/AJdadBNEKoQ5ijHO6yxYk8gqGHVBZRaFiilhUKKKKAEYoooAc6Fkmp3BHMEeokgsmBJGc4XCdBMbSw3yZNoKtLIyZRhlvZySwz5s2pZuPG03NmdEBh8VRqo/Yo4AYUIVOY/OF+sLX43OluM6ELJgQJZOX2h0Nd6+IenXCLi6apWDUhUqKFpshFFywCKymxBB42tpafR7oe2Gr06rVVfq9nphMqoVvkqhhUuWNrgAW58Z04EkBAeTkE6BsNkNgOuXMxJ63IbC+IFX2M1+Ft83Nv7D+V4Ophs2TrKYTPa9irKwNr6i6jjxmqBHAiGcxtDonVrUsKevVcThHzU6q0vmmGi2akWJ9hVF828E8dM7H/g8rYj5WauKQ1MXRoUyVoFVpmjVR9Fzm62Swub66kzugI4EB5MQ9HCdoUcXnFqOFah1eU3YsxObNfQa7rTKo/g9tg2oGt2/l7YylVVP7OpcFAUZiGtYg30N907ICOBADmsJ0UqGvVxGJrLUrPhWwydXSNKnTptcmyl2LEsSTc+Fpo9FdhnBYOlhy4c0lK5wuUNd2b2STb2ufCa1o9oDKuPwRqrlFSpS7QOakVVtx0uykW15cBM/8W2/PMZ+8pfwpt2j2gMxPxbf88xn7yl/Cj/i0/55i/3lL+FNu0e0QGJ+LL/nuL/eUv4UX4sv+e4v95S/hTdtFAZh/iy/57i/3lL+FF+LD/nuL/eUv4U3YoAVNl7NTDUlpU75Vv7RLElmLMSTvJZifOW4ooAKKKKACiiigBGKKKAGIJMRopIoJiSEeKAxxHEUUBko4iiiAkI4iigMcSQiigMcRxFFAY8cR4oAIR40UQx48UUAHiiigMUUUUAFFFFABRRRQAhFFFAR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3670" name="Picture 6" descr="Stages of canc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4800600" cy="3840481"/>
          </a:xfrm>
          <a:prstGeom prst="rect">
            <a:avLst/>
          </a:prstGeom>
          <a:noFill/>
        </p:spPr>
      </p:pic>
      <p:pic>
        <p:nvPicPr>
          <p:cNvPr id="113672" name="Picture 8" descr="https://encrypted-tbn2.gstatic.com/images?q=tbn:ANd9GcQkkfKOIkH6v02eHFVAhsGySu-E5eGFP6o078MZBEyZ8SV4LoU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514600"/>
            <a:ext cx="2428875" cy="188595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SXEFaH7EDEsOIhrRuw7e_iZWAvXC-B53g8q9LTAIGDEtwFSAq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962400"/>
            <a:ext cx="1981804" cy="2638426"/>
          </a:xfrm>
          <a:prstGeom prst="rect">
            <a:avLst/>
          </a:prstGeom>
          <a:noFill/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886200" y="5410200"/>
            <a:ext cx="1905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/>
              <a:t>lipoma</a:t>
            </a:r>
            <a:endParaRPr lang="en-US" sz="2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A tumor is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itchFamily="66" charset="0"/>
              </a:rPr>
              <a:t>benign</a:t>
            </a:r>
            <a:r>
              <a:rPr lang="en-US" sz="3600" b="1" dirty="0" smtClean="0">
                <a:latin typeface="Comic Sans MS" pitchFamily="66" charset="0"/>
              </a:rPr>
              <a:t> if the cancer cells remain clustered together.</a:t>
            </a:r>
          </a:p>
          <a:p>
            <a:r>
              <a:rPr lang="en-US" sz="3600" b="1" dirty="0" smtClean="0">
                <a:latin typeface="Comic Sans MS" pitchFamily="66" charset="0"/>
              </a:rPr>
              <a:t>They are usually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itchFamily="66" charset="0"/>
              </a:rPr>
              <a:t>harmless</a:t>
            </a:r>
            <a:r>
              <a:rPr lang="en-US" sz="3600" b="1" dirty="0" smtClean="0">
                <a:latin typeface="Comic Sans MS" pitchFamily="66" charset="0"/>
              </a:rPr>
              <a:t> and can be removed.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Main Idea:  Cell division is </a:t>
            </a:r>
            <a:r>
              <a:rPr lang="en-US" sz="4000" b="1" dirty="0" smtClean="0">
                <a:solidFill>
                  <a:srgbClr val="FF0000"/>
                </a:solidFill>
              </a:rPr>
              <a:t>uncontrolled</a:t>
            </a:r>
            <a:r>
              <a:rPr lang="en-US" sz="4000" b="1" dirty="0" smtClean="0"/>
              <a:t> in cancer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A tumor is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malignant</a:t>
            </a:r>
            <a:r>
              <a:rPr lang="en-US" b="1" dirty="0" smtClean="0">
                <a:latin typeface="Comic Sans MS" pitchFamily="66" charset="0"/>
              </a:rPr>
              <a:t> if the cancer cells spread to other parts of the body.</a:t>
            </a:r>
          </a:p>
        </p:txBody>
      </p:sp>
      <p:pic>
        <p:nvPicPr>
          <p:cNvPr id="5" name="Picture 4" descr="Liver_cancer_nodular_hodgkins_metast_liver_canc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0"/>
            <a:ext cx="2804483" cy="198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A microscope view of prostate cance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3086100" cy="23145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eaLnBrk="1" hangingPunct="1"/>
            <a:r>
              <a:rPr lang="en-US" sz="3600" b="1" dirty="0" smtClean="0">
                <a:latin typeface="Comic Sans MS" pitchFamily="66" charset="0"/>
              </a:rPr>
              <a:t>Main Idea: </a:t>
            </a:r>
            <a:br>
              <a:rPr lang="en-US" sz="3600" b="1" dirty="0" smtClean="0">
                <a:latin typeface="Comic Sans MS" pitchFamily="66" charset="0"/>
              </a:rPr>
            </a:br>
            <a:r>
              <a:rPr lang="en-US" sz="3600" b="1" dirty="0" smtClean="0">
                <a:latin typeface="Comic Sans MS" pitchFamily="66" charset="0"/>
              </a:rPr>
              <a:t>The cell cycle has </a:t>
            </a:r>
            <a:r>
              <a:rPr lang="en-US" sz="3600" dirty="0" smtClean="0">
                <a:latin typeface="Comic Sans MS" pitchFamily="66" charset="0"/>
              </a:rPr>
              <a:t>THREE</a:t>
            </a:r>
            <a:r>
              <a:rPr lang="en-US" sz="3600" b="1" dirty="0" smtClean="0">
                <a:latin typeface="Comic Sans MS" pitchFamily="66" charset="0"/>
              </a:rPr>
              <a:t> main stages and then an end action </a:t>
            </a:r>
            <a:br>
              <a:rPr lang="en-US" sz="3600" b="1" dirty="0" smtClean="0">
                <a:latin typeface="Comic Sans MS" pitchFamily="66" charset="0"/>
              </a:rPr>
            </a:br>
            <a:endParaRPr lang="en-US" dirty="0"/>
          </a:p>
        </p:txBody>
      </p:sp>
      <p:sp>
        <p:nvSpPr>
          <p:cNvPr id="57360" name="Rectangle 1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 eaLnBrk="1" hangingPunct="1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Gap 1 (G1)</a:t>
            </a:r>
          </a:p>
          <a:p>
            <a:pPr lvl="3" eaLnBrk="1" hangingPunct="1"/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Synthesis (S)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       1.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Interphase</a:t>
            </a:r>
          </a:p>
          <a:p>
            <a:pPr lvl="3" eaLnBrk="1" hangingPunct="1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Gap 2 (G2)</a:t>
            </a:r>
          </a:p>
          <a:p>
            <a:pPr lvl="3" eaLnBrk="1" hangingPunct="1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2. Mitosis (M)</a:t>
            </a:r>
          </a:p>
          <a:p>
            <a:pPr lvl="3" eaLnBrk="1" hangingPunct="1"/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3. Cytokinesis </a:t>
            </a:r>
          </a:p>
        </p:txBody>
      </p:sp>
      <p:sp>
        <p:nvSpPr>
          <p:cNvPr id="7" name="Right Brace 6"/>
          <p:cNvSpPr/>
          <p:nvPr/>
        </p:nvSpPr>
        <p:spPr>
          <a:xfrm flipV="1">
            <a:off x="4495801" y="1600200"/>
            <a:ext cx="381000" cy="1600200"/>
          </a:xfrm>
          <a:prstGeom prst="rightBrace">
            <a:avLst>
              <a:gd name="adj1" fmla="val 8333"/>
              <a:gd name="adj2" fmla="val 43478"/>
            </a:avLst>
          </a:prstGeom>
          <a:ln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www.google.com/url?source=imgres&amp;ct=img&amp;q=http://imcurious.wikispaces.com/file/view/cell_cycle.jpg/114427989/cell_cycle.jpg&amp;sa=X&amp;ei=Ek7dTNK5KoL78AaN2dXyDg&amp;ved=0CAQQ8wc&amp;usg=AFQjCNFKVsgXkv6TDwwYVa8R7Jr88vAd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7250" y="4572000"/>
            <a:ext cx="2068284" cy="20573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4343400"/>
            <a:ext cx="66944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Gap 1, Synthesis and Gap 2 </a:t>
            </a:r>
          </a:p>
          <a:p>
            <a:r>
              <a:rPr lang="en-US" sz="3600" b="1" dirty="0" smtClean="0">
                <a:latin typeface="Comic Sans MS" pitchFamily="66" charset="0"/>
              </a:rPr>
              <a:t>Together make up</a:t>
            </a:r>
          </a:p>
          <a:p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itchFamily="66" charset="0"/>
              </a:rPr>
              <a:t>Interphase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59080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Tumors are harmful because cancer cells do not perform the specialized functions needed by the body and crowd out normal cells.</a:t>
            </a:r>
            <a:endParaRPr lang="en-US" sz="3600" b="1" dirty="0">
              <a:latin typeface="Comic Sans MS" pitchFamily="66" charset="0"/>
            </a:endParaRPr>
          </a:p>
        </p:txBody>
      </p:sp>
      <p:pic>
        <p:nvPicPr>
          <p:cNvPr id="153602" name="Picture 2" descr="http://www.thegeminigeek.com/wp-content/uploads/2009/06/lung-canc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3200400" cy="3200400"/>
          </a:xfrm>
          <a:prstGeom prst="rect">
            <a:avLst/>
          </a:prstGeom>
          <a:noFill/>
        </p:spPr>
      </p:pic>
      <p:pic>
        <p:nvPicPr>
          <p:cNvPr id="153604" name="Picture 4" descr="http://diseasespictures.com/wp-content/uploads/2012/10/Lung-Cancer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141" y="3733800"/>
            <a:ext cx="4013059" cy="2809875"/>
          </a:xfrm>
          <a:prstGeom prst="rect">
            <a:avLst/>
          </a:prstGeom>
          <a:noFill/>
        </p:spPr>
      </p:pic>
      <p:pic>
        <p:nvPicPr>
          <p:cNvPr id="153606" name="Picture 6" descr="https://encrypted-tbn3.gstatic.com/images?q=tbn:ANd9GcRGFdB528rt9aRdPFXtbkKOtmrSQPPDpcHdyuJwVYQ0rkmdK2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810000"/>
            <a:ext cx="3150973" cy="21431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609600"/>
            <a:ext cx="8229600" cy="5668963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Most cancer cells carry DNA mutations or mistakes.</a:t>
            </a:r>
          </a:p>
          <a:p>
            <a:r>
              <a:rPr lang="en-US" b="1" dirty="0" smtClean="0">
                <a:latin typeface="Comic Sans MS" pitchFamily="66" charset="0"/>
              </a:rPr>
              <a:t>Some of these mutations can be caused by exposure to environmental agents called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carcinogens</a:t>
            </a:r>
            <a:r>
              <a:rPr lang="en-US" b="1" dirty="0" smtClean="0">
                <a:latin typeface="Comic Sans MS" pitchFamily="66" charset="0"/>
              </a:rPr>
              <a:t>.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1825625" cy="206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76600"/>
            <a:ext cx="1476375" cy="222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10578"/>
            <a:ext cx="198120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001000" cy="2011362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Carcinogens</a:t>
            </a:r>
            <a:r>
              <a:rPr lang="en-US" sz="4000" b="1" dirty="0" smtClean="0">
                <a:latin typeface="Comic Sans MS" pitchFamily="66" charset="0"/>
              </a:rPr>
              <a:t> are substances that </a:t>
            </a:r>
            <a:r>
              <a:rPr lang="en-US" sz="4000" b="1" u="sng" dirty="0" smtClean="0">
                <a:solidFill>
                  <a:srgbClr val="FF0000"/>
                </a:solidFill>
                <a:latin typeface="Comic Sans MS" pitchFamily="66" charset="0"/>
              </a:rPr>
              <a:t>produce</a:t>
            </a:r>
            <a:r>
              <a:rPr lang="en-US" sz="4000" b="1" dirty="0" smtClean="0">
                <a:latin typeface="Comic Sans MS" pitchFamily="66" charset="0"/>
              </a:rPr>
              <a:t> or </a:t>
            </a:r>
            <a:r>
              <a:rPr lang="en-US" sz="4000" b="1" u="sng" dirty="0" smtClean="0">
                <a:solidFill>
                  <a:srgbClr val="FF0000"/>
                </a:solidFill>
                <a:latin typeface="Comic Sans MS" pitchFamily="66" charset="0"/>
              </a:rPr>
              <a:t>promote</a:t>
            </a:r>
            <a:r>
              <a:rPr lang="en-US" sz="4000" b="1" dirty="0" smtClean="0">
                <a:latin typeface="Comic Sans MS" pitchFamily="66" charset="0"/>
              </a:rPr>
              <a:t> cancer</a:t>
            </a:r>
          </a:p>
        </p:txBody>
      </p:sp>
      <p:pic>
        <p:nvPicPr>
          <p:cNvPr id="41987" name="Picture 17" descr="Small cell carcinoma (oat cell) of the lung in a smoke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02872"/>
            <a:ext cx="3962400" cy="465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20"/>
          <p:cNvSpPr>
            <a:spLocks noChangeArrowheads="1"/>
          </p:cNvSpPr>
          <p:nvPr/>
        </p:nvSpPr>
        <p:spPr bwMode="auto">
          <a:xfrm rot="10800000" flipV="1">
            <a:off x="3124200" y="5181600"/>
            <a:ext cx="56578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/>
              <a:t>Small cell carcinoma (oat cell) of the lung in a smoker </a:t>
            </a:r>
          </a:p>
        </p:txBody>
      </p:sp>
      <p:pic>
        <p:nvPicPr>
          <p:cNvPr id="41989" name="Picture 22" descr="vic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667000"/>
            <a:ext cx="18859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Examples of Carcinogens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223665"/>
            <a:ext cx="1981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Air Pollutants</a:t>
            </a:r>
            <a:r>
              <a:rPr lang="en-US" dirty="0" smtClean="0">
                <a:latin typeface="Comic Sans MS" panose="030F0702030302020204" pitchFamily="66" charset="0"/>
              </a:rPr>
              <a:t>: smog, industrial smoke, car fumes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Can cause- lung cancer, nose cancer,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leukemia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992832"/>
            <a:ext cx="1905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UV Radiation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Nuclear reactor meltdowns, sun and tanning bed exposure, X-rays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Can cause- genetic mutations, skin cancer, thyroid cancer, leukemia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1"/>
            <a:ext cx="187464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040" y="1540670"/>
            <a:ext cx="1725433" cy="19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42055"/>
            <a:ext cx="2138821" cy="120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5173" y="5008164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Viruses: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Human </a:t>
            </a:r>
            <a:r>
              <a:rPr lang="en-US" dirty="0" err="1" smtClean="0">
                <a:latin typeface="Comic Sans MS" panose="030F0702030302020204" pitchFamily="66" charset="0"/>
              </a:rPr>
              <a:t>Papallomavirus</a:t>
            </a:r>
            <a:r>
              <a:rPr lang="en-US" dirty="0" smtClean="0">
                <a:latin typeface="Comic Sans MS" panose="030F0702030302020204" pitchFamily="66" charset="0"/>
              </a:rPr>
              <a:t> (HPV)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Hepatitis, HIV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Can Cause: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Organ failure, some cancers, decreased immune system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25808"/>
            <a:ext cx="15478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562600"/>
            <a:ext cx="1768328" cy="119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30504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  <a:cs typeface="Aharoni" pitchFamily="2" charset="-79"/>
              </a:rPr>
              <a:t>5.4 Asexual Reproduction</a:t>
            </a:r>
            <a:endParaRPr lang="en-US" dirty="0"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40962" name="AutoShape 2" descr="data:image/jpeg;base64,/9j/4AAQSkZJRgABAQAAAQABAAD/2wCEAAkGBhAQEBAUDhAQFBUREBUQFRQXFRAQERIQFREVFRQRExYYHCYiGBolGRQSHzEgIycpLCwsGB4xNTArNSYrLCkBCQoKDgwOGg8PGiwkHCIpLCwpLCwpLCwpLCksLCksKSksLCksLCwsLCkpLCwsLCkpKSksLDQsKS4pLCwsLCksLP/AABEIAMIBAwMBIgACEQEDEQH/xAAcAAEAAgIDAQAAAAAAAAAAAAAAAQYFBwIDBAj/xAA9EAACAQIEBAQEAggEBwAAAAAAAQIDEQQSITEFBkFREyJhcQcjMoEUQlJicpGhwdHwM1OC4RUWFyRDc7H/xAAZAQEAAwEBAAAAAAAAAAAAAAAAAQIDBAX/xAAoEQEBAAICAgEEAQQDAAAAAAAAAQIRAzEhQRIEEzJRoWFxscEUI0L/2gAMAwEAAhEDEQA/ANGnZQnZptXOskDsr07PTZ7HUZHBTjOLpyWr+l+p4qtJxbUlZoiVEvp1gAlIAAJsQAAAAA93BsK6laEYpt3vZWe2vU8JneX/ACQr1f0IpK8XJZnrdkXpGXTHcVr56s9W0m0r9EnseM5Tldt93c4kkAAEgJsQAAAAAASQAAAAAAAAAAAAAAAc6c2mmujuWOdShjIJWUKq8qSVr+r7lZOUJtO6dmiLNq5Tb04/htSi0qkWr6p9JL0PIWfCTWOp5KkkqkFaD6v0MBjcFOlNxqJpp/v9UJSZb8V5wTYglYAAAAASix8QhClgaMU3mqPM1vfXVxlHdbb7FeowvJLu7Gf5zqWqwpxcctOlFWi0457Wk0lotkR7VvcivMgm5BKwAAAAAAAAAAAAAAAAAAAAAAAAAAABNgOdGrKDTi2mndNF3wFWlxWl4U4ZK0IpqatqloUQ7cPiZ05KVOUoyTumm00RZtXLHbIYzhKw86sMRnUoq0LR8spX/M3srdjFsvPDOZsPjYeDxNea3lrbNP8Ar6mJ5g5MrYfz01KpSd2pJaxX6326jfpEy9XtWwTYglcAAGT5apZsXh13qx1/R1+r1tvbrax6Ocb/AIytmVvpsvK/Jkjlvl0vbfrffU5cnRtiVJ2cacXOcXLLnhonFd/qTt2TPFx7N+Jr5ouLVWScW1Jpp2abW79eo17V/wDTHnLS3rf7WOICwAAABKAgAAAAAAAAAAAAAAAAAAAAAJuQAAAAm5aOVueauE8lVSq0Ho6ebLJL9SWtvbYqxIRZL22TxDljA8RpOtw15KkVedPWzbkleorfL3snszXmMwVSjOUKsJRlF2aaszt4ZxWthqiqYepKEl1XVdmtmvRmxuGcdwvGKXgY2EYVoxWSSk1KpKzu6btaNr3yN2eyFU84/wBmrQWTmXknEYJuVvEpf5kVotUrTX5Xqv3lcJ0vLtZeRHBV5uopteE42jl1bavF30d0pK3e3sV7EyTnJxTScm0nq1G+ib72M/ylGSWInBpONJrXtZu6vpdWVvcrrY9Kz8q4mZ5f5UxOOk1h4aLeb8sF6X7+hleRuSJ46eepaNCD8zf1T0ekF12d2tjZnGOZsFwehGlTgpSu7UE7SWzU6j3V01vdspbesezLPXiNZcS+GuMowc7QlbpFu/8AFFVq0ZRbUk01unoX1fGHFucnOlRcJW8iVrL0ZkeK8Nw/FaCq4ZxjUSu4281+2hFtx7R8rPyavIO/F4SdKcoVE04uzTOgu0AAAAAAAkCAAAAAAAAAAABlsZyxiaTtKm3rby+Yx1XDTg7TjJe6aCJZenUCbCwSgEiwEAmwAg5Qm0002mndNaNPuiBYDYHLfxJUaSo8RjOtG9vEfzHk3y1ISdprfs/V2sdnFfhxTr/O4bXpOnNZowbeVNt6Rmr2/ZlZrrsa9jBvZN+2pevhzheI0q2anCUKEv8AFdSD8Nx01in+fs169CMvE2zymvMWHk7lSpRwmIpYmylVbTipuSjC0VneV276O99DD4X4SSdRuWJpuknvBPO1ro0/pe2/r2NicNoRinmf16vra+97k8Pk4Yh5VGULPva/TQ82fWX5f3/hj8sp5/ajcd51o8Pi8NgIJTp2V7Lw6dRaSlaV3J6bNLfXVGssRiZ1JOVSUpSk7uUm5Nv1bNoc1/CmVWUqvD3Jzk3KVCb8zk9W6cnuru1mawxWEqUpyhVhKEouzjJOMk+zTPRxss8NsNa8Oq5keB8aqYWrGdOTVt10a7MxoLL2bml45v5hwOMw8Zxi1iW1fTRJPW766FIIJchqTok1NIAASAAAAAAAAAAAAAAAAy+H5oxMGvmN26PUzD57U4Za1CEn30+/8ioAM7x41caPMXD2kqmFXvZaHsrcX4O9sPrpskl62sUO4uSj7c9Vfp4vgkl/h5dOid16PUirheCWTUpXfROSt76lCuLiah9v+tbE/wCE8CulKvuk9HJ29Hqd+Tl6CzRal+XLLxG7/pI1pcXJ3N7T8L+2yp4nl6lGLyKq3HVKNW6e3V2OyjzVwKklKGHnmuk1+HoyVvTNI1iBuH2/6tjVPijh4X/D4HXWznOKVul1CC/dc8H/AFXxa+mjhen1Rq1G7bZs0/M/VlHJIT8I2vy/z7HGScZ0o0q+R5nBydGrTS1ahJ+SS33s/QsHC+d+F0p/h5zlCebJKpOK8Ny1vLxE3Zfa2pqLkylKWOoKO92/3QZ286qKxdTL1Ub6ZbSy6r16anNfpuO5XLSlxny03xT4nFZUqlOpCos0Jxammtk4vocePco4fGQ+fTjV0Xm+mtD0jPfrs77Hz5wvmCvh5QlTm7Qd1F3cfaxt7ln4r4XEqEMQnQrSsn0oTlovLK/kv+tp6orOLLDpW4XHypvNXwnr4aMquEfj0krtK3jQ94r6rd0UJxt0PqmlNO6aadrqzVmt77679P5lV5r+HuGx0ZTjGFKu7/MSjGLfXxIr6v2rJothzTrJbHk/b5+BleYOW8Rgarp4mFnvGS1p1I/pwl1Ri7HQ2QAAJjG7JqRs2rp+q2IAEEpEHr4XSUq9GMr2lVhF21dnNJ2A68Tg6lJpVYSg3FSSknFuL2av0OmxuH4jcm1cU8K8OnKfmhJvLCnCmmnG7vvd+uxXOLfCypRjhoRnmq1m3N2fhwglq721s2PF6Umc0oJBZuauF4LDQhToVJVKyfzJfktbVb6a9Le5WQtLubAAEgAAAAAAAAAAAAAASgIBMrdP6BIC0/DmC/GpvLpTnuszu1by6aP+p4udcQ547EXt5ZeGrJLSKSMl8NrfiaicrfJbStNqTUk7Nra292YXmZ3xmJemtab6W39CPbOfmxkEuv8AbIuGgiWi7cl/Eqrgl4eIz1qHSOZqdJ96cnsu8Xo/Tc29wPjOHxlLxMNUU4LRx0U6bfSpG/l7dn0ufNltD38D47WwdaNXDytKOlnrGUXvGceqfYy5OLHPz7Z5ce+n0Vxrg1KtT8PEUlVpyu0pKzi+koS3i/Y0vzz8PKmAbqUn4mHbspbzpN7Qq229+ptDlDnqhxCnZXhVhBOrSaWX/wBlN7yje2j2vroZ2vThUg4zjGcJrK4vLKMo7JSjf0S39noYTkvHdXplMrjXzA0QXT4gcivBT8XDqTw831TzUZX+ifp2ZTLHXLLNx0S7m0AlMEpLGwfhlyj4svxVaKcIN+Emk4zqx/NJPdR/+lX5U5cnjsTClDRWcpy6Qglq/fZL1ZvrhfD6dGnClTjlhThkirWllXVvu3qzn+p5ft4and6Z55eoUvlebWel+8v9K1S72RiuO1K+Mo2wso08ybdRuUXCGmZx6XsurVtzJ4is5JpK62s20n6+untsal5750Vb/t8JK1KL88otpVXa1lovItd/q37HB9J87nudMpju+Hk5onw6lQVDDJ1a8amaeI0cXrLMk92/p6WKkTcg9d0SaAAEgAAAAAAAABk6fL9aVDxoxvFXbWudQTt4lusb31W1gMdKNvurnElkAACQIJRBKAufwxzfiK2WMX8l6tXcdV9JWeNV5TxFeU1ZurJtaaPNtpoWTk6o6OGxVbzaRaT0yt26epT5Su2311KzuqT8rUNkHKMd9f8Af0OJZcBIYHpwPEKlCpCpQnOnODupRdpJ+j9jd/JPPcMfFqXy60beJFaqa28SF9Em27rpdW3NDpHs4RxWrha0KtGVpQd1fWLXWMl1i1uimeEzmlMsdvojiGEhUhONSCnCfllDSzjddOrW6fovtojm7lqeBruOrpzvKlP9KF+vqtmbq4HxuOKw9KpTs1Ui+sHJSWk4SV9Hm06aW7ng525dWLw06ajapFKdJyTTTV24rfdaW72OHh5LxZ3DLpljl8a0MevhnDamIqwpUY5pTkopfzb6Jdzqlh5KWRxea9svW/axt3kLlJYSkqlaK8StFNvZwpv/AMafd21+x3cmc48blWuWWma5W5bjgsN4cEnN+apOySqSdrRXdK9kZOWIm9Fmu9NHe8r2t/aODg39Cd3bKtZLM3tp1KFz7zjGjCWGw01KrK8a1WO1NX/wqTsvNupS+3VnkY4Z/VZ7vX+v0xktunV8QOcVBTw2Fk3N+WvVjK8VH/JpuL2f5n9u99atk5jiexhhMJrF0SaAAWSAAAAAAAAAACS0cB5tVOEKWIjFxpxcYTyuUoptu2m6Tk39yrE3Is2OVVpydtru3tc4AEgAABKIOVON2kursBbaFd0uFTTuvEnaOu931T3RUWWjm/ERjSwtGKXkpqTs72exVyuKmHW0AAsuAAASTpb1v9rHEC18gczfhK+SpK1KtaMnp5Jp+Wp6Lo/R+hu2E4yim9Wu10lr3Xt/ufNKZuj4acfWIw0IVJXnR+XK+8qdr05J9XlzRf7Jy/Uccs+THkx87ZD/AJVwlTFLEZL1U030i2lpJ66MzaqWT8tklrdqMYq9223ZJat6s4YlRUou3luk7NKdvzW/ia1+LHM2IdZ4aEJUcOo3Ub3/ABCvpUm1uuyMMMMue6zvSmOO7p6+eOfo0lPD4KalUleNStF3hTTf0UX1lbRy/d3NWyYbIO/DDHCaxdEkk1AAFkgAAAAAAAAAAAAAAAAAAExV2l3diABynCzafR2Mvyxwt1qye0afnb6abIxuDwkqs4wgm3J2XX7ly4zgI8OweRO862mZJrXRuz9EVyv6Uzy9TtWeYeI+PXnLSy8islHyx0V0upjCWQWWk0AAJAAAAOVkBxLr8LuNKji3SntiUoRd7KNaLvBvvfzR/wBRSjlCTTut0RZuaqLNzT6VnUTitM2u+1nezWvq/cq3OvKqx1JZUlVpp5HrefXLL+FrHp5H5m/G4fO7eJSahVSX5vyzSvd5le/roZzEThFZk13evbX+/wCR5WWWXBnv9f4c3mV844ihKEnGaacW016p2/kdRt3mHlilxGnVq0YONSnHLGzSjJ3dvs2/coGO5LxlKOZ0sy/V81vde2p6uFmeMyx9tseSZRgQcpRa3RxJaJbIAAAAAAAAAAAAAAAAAAAAD1cP4jUw9SNSk7Sjs9zt4txutipZq83JrZbRXsjwAAAAAAAAAAAAAAAyvLvHZYOvCrFXS8s4uzU6b+qOvXs+jSNy4XiEMXh41aFpUpfVG95U5dac3ZarQ0MnYzPL3NmJwU26FR5ZNOdN6052a3XfS11qYc/DOXHVZ54b8xuTCLJStBb6u9rK3f1OEatSmo5vNnbbW8Xb+0tCt8N+J2DnG+Ip1KdSyzOCTg3+ZrXT2M5Q45gcQn4eOpJWbtJOM0ktW49dEed/xebD8b/LG4Wenh49yjQx0XaDp1st42s16Ju/8NfQ09WpOMnF7xbi/dOzNu4vmTC4Om5RxsK0rN04wWabnqlfsvc1FWqucpSlvJuT927s9Ti+58P+ztpxfL26wAaNgAAAAAByhFt2Su2TOm1urAcATYgAAAAAAAAAAAAAAAEgQAAAAAAAAAAJJjNrY4gDk5EykrLTXXXv2OAAAAAAAAAA9PDnarC3f+TMpzRUbnC7b8r3bfUAr7VvbBoMgFlgAAAAAAAAAAAAAAAAAAAAAAAAAAAAAAAAAAAAAAAH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4" name="Picture 4" descr="http://vcebiology.edublogs.org/files/2010/05/asexual-reproduction-hyd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3170303" cy="2381251"/>
          </a:xfrm>
          <a:prstGeom prst="rect">
            <a:avLst/>
          </a:prstGeom>
          <a:noFill/>
        </p:spPr>
      </p:pic>
      <p:pic>
        <p:nvPicPr>
          <p:cNvPr id="40966" name="Picture 6" descr="http://imgc.allpostersimages.com/images/P-473-488-90/64/6461/YLLH100Z/posters/richard-kessel-yeast-cells-with-one-budding-sacharomyces-cerevisae-an-example-of-asexual-reproducti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371600"/>
            <a:ext cx="2666999" cy="2667000"/>
          </a:xfrm>
          <a:prstGeom prst="rect">
            <a:avLst/>
          </a:prstGeom>
          <a:noFill/>
        </p:spPr>
      </p:pic>
      <p:pic>
        <p:nvPicPr>
          <p:cNvPr id="40968" name="Picture 8" descr="https://encrypted-tbn1.gstatic.com/images?q=tbn:ANd9GcSprf47apzV4AoFxSEExVVRBe57IxZ2S4nphPZOLjTiR556tBxORuN4P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191000"/>
            <a:ext cx="2743200" cy="2050993"/>
          </a:xfrm>
          <a:prstGeom prst="rect">
            <a:avLst/>
          </a:prstGeom>
          <a:noFill/>
        </p:spPr>
      </p:pic>
      <p:pic>
        <p:nvPicPr>
          <p:cNvPr id="40970" name="Picture 10" descr="http://3.bp.blogspot.com/-cPVdYzv9h_Y/TtqK7prYFaI/AAAAAAAAAFw/IAkuiM9A18c/s1600/mint_runner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4191000"/>
            <a:ext cx="3848100" cy="2461397"/>
          </a:xfrm>
          <a:prstGeom prst="rect">
            <a:avLst/>
          </a:prstGeom>
          <a:noFill/>
        </p:spPr>
      </p:pic>
      <p:pic>
        <p:nvPicPr>
          <p:cNvPr id="40972" name="Picture 12" descr="http://doralbio5.wikispaces.com/file/view/sdg.jpg/205297448/437x427/sdg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41477" y="1447800"/>
            <a:ext cx="2602523" cy="25414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Main Idea:  Binary fission is similar in function to mitosis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Reproduction is a process that makes new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organisms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from one or more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parent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organisms.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 happens in two ways: sexually &amp; asexually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5604" name="Picture 4" descr="Sexual and asexual reprod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4038600"/>
            <a:ext cx="6645729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14800" y="685800"/>
            <a:ext cx="4800600" cy="5440363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Sexual reproduction involves the joining of two cells called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gametes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(eggs and sperm cells), one from each of two parents.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http://t3.gstatic.com/images?q=tbn:ANd9GcRdcX2eazMN47lus5yKnkLfpn7h3BpM6-SCCzuTWDF8EJq1DKD0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4092223" cy="3810000"/>
          </a:xfrm>
          <a:prstGeom prst="rect">
            <a:avLst/>
          </a:prstGeom>
          <a:noFill/>
        </p:spPr>
      </p:pic>
      <p:pic>
        <p:nvPicPr>
          <p:cNvPr id="158722" name="Picture 2" descr="http://www.ivfcenterhawaii.com/images/IVF_pic_2_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495800"/>
            <a:ext cx="2695575" cy="20955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800"/>
          </a:xfr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Asexual reproduction is the production of offspring from a </a:t>
            </a:r>
            <a:r>
              <a:rPr lang="en-US" sz="3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single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parent and does not involve the joining of </a:t>
            </a:r>
            <a:r>
              <a:rPr lang="en-US" sz="3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gametes.</a:t>
            </a:r>
          </a:p>
          <a:p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offspring are </a:t>
            </a:r>
            <a:r>
              <a:rPr lang="en-US" sz="3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genetically</a:t>
            </a:r>
            <a:r>
              <a:rPr lang="en-US" sz="3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identical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each other and the parent.</a:t>
            </a:r>
            <a:endParaRPr lang="en-US"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Asexual Reproduction</a:t>
            </a:r>
          </a:p>
        </p:txBody>
      </p:sp>
      <p:pic>
        <p:nvPicPr>
          <p:cNvPr id="3074" name="Picture 2" descr="http://www.google.com/url?source=imgres&amp;ct=img&amp;q=http://water.me.vccs.edu/courses/ENV195Micro/changes/fission.gif&amp;sa=X&amp;ei=Pe7jTJPTO4KClAeU5PT-DQ&amp;ved=0CAQQ8wc4HQ&amp;usg=AFQjCNEP4g4xSv7b0s5Em08l-JFBJm11J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953000"/>
            <a:ext cx="3157836" cy="175259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38600" y="304800"/>
            <a:ext cx="4876800" cy="6019800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Asexual reproduction is the primary form of reproduction for single-celled organisms such as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bacteria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and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protists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Many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plants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some animals and fungi can reproduce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asexually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 well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533400" y="381000"/>
          <a:ext cx="2881311" cy="2833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8" name="Bitmap Image" r:id="rId3" imgW="3467584" imgH="5152381" progId="PBrush">
                  <p:embed/>
                </p:oleObj>
              </mc:Choice>
              <mc:Fallback>
                <p:oleObj name="Bitmap Image" r:id="rId3" imgW="3467584" imgH="515238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925" r="5495" b="16266"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2881311" cy="2833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0" descr="http://3.bp.blogspot.com/-cPVdYzv9h_Y/TtqK7prYFaI/AAAAAAAAAFw/IAkuiM9A18c/s1600/mint_runn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962400"/>
            <a:ext cx="3609841" cy="230899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7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Binary fission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 the asexual reproduction of a single-celled organism by division into two new organisms.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Idea:  Binary fission is similar to mitosis</a:t>
            </a:r>
          </a:p>
        </p:txBody>
      </p:sp>
      <p:pic>
        <p:nvPicPr>
          <p:cNvPr id="20482" name="Picture 2" descr="http://upload.wikimedia.org/wikipedia/commons/thumb/d/d2/Binary_fission_anim.gif/220px-Binary_fission_anim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020" y="3581400"/>
            <a:ext cx="3734983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During </a:t>
            </a:r>
            <a:r>
              <a:rPr lang="en-US" sz="3600" b="1" dirty="0" err="1" smtClean="0">
                <a:latin typeface="Comic Sans MS" pitchFamily="66" charset="0"/>
              </a:rPr>
              <a:t>interphase</a:t>
            </a:r>
            <a:r>
              <a:rPr lang="en-US" sz="3600" b="1" dirty="0" smtClean="0">
                <a:latin typeface="Comic Sans MS" pitchFamily="66" charset="0"/>
              </a:rPr>
              <a:t>, when a cell is not dividing, the DNA is loose and stringy-looking.</a:t>
            </a:r>
          </a:p>
          <a:p>
            <a:r>
              <a:rPr lang="en-US" sz="3600" b="1" dirty="0" smtClean="0">
                <a:latin typeface="Comic Sans MS" pitchFamily="66" charset="0"/>
              </a:rPr>
              <a:t>At this stage, the DNA is called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itchFamily="66" charset="0"/>
              </a:rPr>
              <a:t>chromatin</a:t>
            </a:r>
            <a:r>
              <a:rPr lang="en-US" sz="3600" b="1" dirty="0" smtClean="0">
                <a:latin typeface="Comic Sans MS" pitchFamily="66" charset="0"/>
              </a:rPr>
              <a:t>.</a:t>
            </a:r>
            <a:endParaRPr lang="en-US" sz="3600" b="1" dirty="0">
              <a:latin typeface="Comic Sans MS" pitchFamily="66" charset="0"/>
            </a:endParaRPr>
          </a:p>
        </p:txBody>
      </p:sp>
      <p:pic>
        <p:nvPicPr>
          <p:cNvPr id="100354" name="Picture 2" descr="http://upload.wikimedia.org/wikipedia/commons/b/b5/Chromatin_nucleofilaments_(detail)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581400"/>
            <a:ext cx="4826000" cy="2895600"/>
          </a:xfrm>
          <a:prstGeom prst="rect">
            <a:avLst/>
          </a:prstGeom>
          <a:noFill/>
        </p:spPr>
      </p:pic>
      <p:pic>
        <p:nvPicPr>
          <p:cNvPr id="100356" name="Picture 4" descr="https://encrypted-tbn0.gstatic.com/images?q=tbn:ANd9GcQaaPOWA9Juifm0-OPJN-7O_DRxRMFuN8v8MdfHeA3Bo11uUlCqm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492" y="4495800"/>
            <a:ext cx="2797334" cy="22002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181600" cy="3352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Like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mitosis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binary fission results in two daughter cells that are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genetically identical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to the parent cell.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Idea:  Binary fission is similar to mitosis</a:t>
            </a:r>
          </a:p>
        </p:txBody>
      </p:sp>
      <p:pic>
        <p:nvPicPr>
          <p:cNvPr id="21506" name="Picture 2" descr="http://upload.wikimedia.org/wikipedia/commons/thumb/0/0b/Binary_fission.svg/180px-Binary_fission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828800"/>
            <a:ext cx="2171700" cy="44399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5715000"/>
            <a:ext cx="465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Video clip of protozoa undergoing binary fission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google.com/url?source=imgres&amp;ct=img&amp;q=http://www.coryvannote.com/images/more/biology/Binary_fission.jpg&amp;sa=X&amp;ei=EO7jTN3ZEMKBlAf28ez3DQ&amp;ved=0CAQQ8wc4Dg&amp;usg=AFQjCNG2l9D982syusqHIDHNhgpP7Sml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7800" cy="68008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3200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Advantages of Sexual Reproduction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>
                <a:latin typeface="Comic Sans MS" pitchFamily="66" charset="0"/>
              </a:rPr>
              <a:t>lots of 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genetic variation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>
                <a:latin typeface="Comic Sans MS" pitchFamily="66" charset="0"/>
              </a:rPr>
              <a:t>able to live in a 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variety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latin typeface="Comic Sans MS" pitchFamily="66" charset="0"/>
              </a:rPr>
              <a:t>of environmental settings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>
                <a:latin typeface="Comic Sans MS" pitchFamily="66" charset="0"/>
              </a:rPr>
              <a:t>able to 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adapt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latin typeface="Comic Sans MS" pitchFamily="66" charset="0"/>
              </a:rPr>
              <a:t>to changes in the environment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Advantages and Disadvantages of Asexual and Sexual Reproduction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7348" name="Picture 4" descr="https://encrypted-tbn3.gstatic.com/images?q=tbn:ANd9GcRRp2kMVJth6i3MCdNmXsRyIeSNn2d09ZMPH2b5QJ0A1OBc-Q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343677"/>
            <a:ext cx="3352800" cy="223113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Advantages and Disadvantages of Asexual and Sexual Reproduction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524001"/>
            <a:ext cx="8229600" cy="3048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Advantages of Asexual Reproduction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sz="3000" b="1" dirty="0" smtClean="0">
                <a:latin typeface="Comic Sans MS" pitchFamily="66" charset="0"/>
              </a:rPr>
              <a:t>Does </a:t>
            </a:r>
            <a:r>
              <a:rPr lang="en-US" sz="3000" b="1" dirty="0">
                <a:latin typeface="Comic Sans MS" pitchFamily="66" charset="0"/>
              </a:rPr>
              <a:t>not require </a:t>
            </a:r>
            <a:r>
              <a:rPr lang="en-US" sz="3000" b="1" u="sng" dirty="0">
                <a:solidFill>
                  <a:srgbClr val="FF0000"/>
                </a:solidFill>
                <a:latin typeface="Comic Sans MS" pitchFamily="66" charset="0"/>
              </a:rPr>
              <a:t>special cells </a:t>
            </a:r>
            <a:r>
              <a:rPr lang="en-US" sz="3000" b="1" dirty="0">
                <a:latin typeface="Comic Sans MS" pitchFamily="66" charset="0"/>
              </a:rPr>
              <a:t>or a lot of energy</a:t>
            </a:r>
          </a:p>
          <a:p>
            <a:pPr lvl="1">
              <a:lnSpc>
                <a:spcPct val="90000"/>
              </a:lnSpc>
            </a:pPr>
            <a:r>
              <a:rPr lang="en-US" sz="3000" b="1" dirty="0" smtClean="0">
                <a:latin typeface="Comic Sans MS" pitchFamily="66" charset="0"/>
              </a:rPr>
              <a:t>Produces many offspring </a:t>
            </a:r>
            <a:r>
              <a:rPr lang="en-US" sz="3000" b="1" u="sng" dirty="0">
                <a:solidFill>
                  <a:srgbClr val="FF0000"/>
                </a:solidFill>
                <a:latin typeface="Comic Sans MS" pitchFamily="66" charset="0"/>
              </a:rPr>
              <a:t>quickly</a:t>
            </a:r>
          </a:p>
          <a:p>
            <a:pPr lvl="1">
              <a:lnSpc>
                <a:spcPct val="90000"/>
              </a:lnSpc>
            </a:pPr>
            <a:r>
              <a:rPr lang="en-US" sz="3000" b="1" dirty="0" smtClean="0">
                <a:latin typeface="Comic Sans MS" pitchFamily="66" charset="0"/>
              </a:rPr>
              <a:t>In </a:t>
            </a:r>
            <a:r>
              <a:rPr lang="en-US" sz="3000" b="1" dirty="0">
                <a:latin typeface="Comic Sans MS" pitchFamily="66" charset="0"/>
              </a:rPr>
              <a:t>a </a:t>
            </a:r>
            <a:r>
              <a:rPr lang="en-US" sz="3000" b="1" u="sng" dirty="0" smtClean="0">
                <a:solidFill>
                  <a:srgbClr val="FF0000"/>
                </a:solidFill>
                <a:latin typeface="Comic Sans MS" pitchFamily="66" charset="0"/>
              </a:rPr>
              <a:t>favorable</a:t>
            </a:r>
            <a:r>
              <a:rPr lang="en-US" sz="3000" b="1" dirty="0" smtClean="0">
                <a:latin typeface="Comic Sans MS" pitchFamily="66" charset="0"/>
              </a:rPr>
              <a:t>, unchanging </a:t>
            </a:r>
            <a:r>
              <a:rPr lang="en-US" sz="3000" b="1" dirty="0">
                <a:latin typeface="Comic Sans MS" pitchFamily="66" charset="0"/>
              </a:rPr>
              <a:t>environment creates large, </a:t>
            </a:r>
            <a:r>
              <a:rPr lang="en-US" sz="3000" b="1" dirty="0" smtClean="0">
                <a:latin typeface="Comic Sans MS" pitchFamily="66" charset="0"/>
              </a:rPr>
              <a:t>thriving populations</a:t>
            </a:r>
            <a:endParaRPr lang="en-US" sz="3000" b="1" dirty="0">
              <a:latin typeface="Comic Sans MS" pitchFamily="66" charset="0"/>
            </a:endParaRPr>
          </a:p>
        </p:txBody>
      </p:sp>
      <p:pic>
        <p:nvPicPr>
          <p:cNvPr id="59394" name="Picture 2" descr="https://encrypted-tbn3.gstatic.com/images?q=tbn:ANd9GcSUdYv6sT5bV5x6aCRFc9c7buMZMXIrF3WKFzEZURI_iwYcUtPt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0"/>
            <a:ext cx="2600325" cy="1762126"/>
          </a:xfrm>
          <a:prstGeom prst="rect">
            <a:avLst/>
          </a:prstGeom>
          <a:noFill/>
        </p:spPr>
      </p:pic>
      <p:pic>
        <p:nvPicPr>
          <p:cNvPr id="59396" name="Picture 4" descr="https://encrypted-tbn0.gstatic.com/images?q=tbn:ANd9GcT7SG5QAFHC01qNm7zmj6IO-jvz0ansbOtPE1dJbKXg37bRP8_C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876800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Disadvantages of Sexual Reproduction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>
                <a:latin typeface="Comic Sans MS" pitchFamily="66" charset="0"/>
              </a:rPr>
              <a:t>Needs more 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time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latin typeface="Comic Sans MS" pitchFamily="66" charset="0"/>
              </a:rPr>
              <a:t>&amp; 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energy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latin typeface="Comic Sans MS" pitchFamily="66" charset="0"/>
              </a:rPr>
              <a:t>(finding mate, taking care of offspring)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>
                <a:latin typeface="Comic Sans MS" pitchFamily="66" charset="0"/>
              </a:rPr>
              <a:t>Produces 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small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latin typeface="Comic Sans MS" pitchFamily="66" charset="0"/>
              </a:rPr>
              <a:t>populations</a:t>
            </a:r>
            <a:endParaRPr lang="en-CA" sz="3200" b="1" dirty="0" smtClean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Advantages and Disadvantages of Asexual and Sexual Reproduction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6322" name="Picture 2" descr="https://encrypted-tbn0.gstatic.com/images?q=tbn:ANd9GcQL-rbLSYLCVAjoHp_7aO0MDKzUyMtR1kvzvR6F-9YHmrkco_aq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495800"/>
            <a:ext cx="7654018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Disadvantages of asexual reproduction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>
                <a:latin typeface="Comic Sans MS" pitchFamily="66" charset="0"/>
              </a:rPr>
              <a:t>Population is 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genetically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identical</a:t>
            </a:r>
            <a:r>
              <a:rPr lang="en-US" sz="3200" b="1" dirty="0" smtClean="0">
                <a:latin typeface="Comic Sans MS" pitchFamily="66" charset="0"/>
              </a:rPr>
              <a:t>, so there is a limited ability to adapt to a changing environment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>
                <a:latin typeface="Comic Sans MS" pitchFamily="66" charset="0"/>
              </a:rPr>
              <a:t>Population may face massive die-off if 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environment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latin typeface="Comic Sans MS" pitchFamily="66" charset="0"/>
              </a:rPr>
              <a:t>changes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Advantages and Disadvantages of Asexual and Sexual Reproduction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8370" name="Picture 2" descr="https://encrypted-tbn1.gstatic.com/images?q=tbn:ANd9GcSf-oSOulcwNDApln2Jw-kQJGFx_ZevJPA0f9-MGqZ3DG6Zv7ga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800600"/>
            <a:ext cx="2286000" cy="1809751"/>
          </a:xfrm>
          <a:prstGeom prst="rect">
            <a:avLst/>
          </a:prstGeom>
          <a:noFill/>
        </p:spPr>
      </p:pic>
      <p:sp>
        <p:nvSpPr>
          <p:cNvPr id="58372" name="AutoShape 4" descr="data:image/jpeg;base64,/9j/4AAQSkZJRgABAQAAAQABAAD/2wCEAAkGBhQSERQUExQWFRQWGRkaGBgXGBoZHBgeGhscHBoiHhoaHCYeIBojGhwaIC8gIycpLCwtHR8xNTAqNSYrLCkBCQoKDgwOGg8PGikkHyQsLDIsLCwsLCwsLDQsLCwsLCw0KiwsLCwsKSwsLCwsLCwsLCwpLCwsLCwsLCwsLCwsLP/AABEIAOEA4AMBIgACEQEDEQH/xAAcAAADAQADAQEAAAAAAAAAAAAEBQYDAQIHAAj/xABEEAACAQIEAwcCBAMGBAUFAQABAhEDIQAEEjEFQVEGEyJhcYGRMqFCscHRFFLwIzNysuHxB2JzghYkU5LCNDVDY6IV/8QAGQEAAwEBAQAAAAAAAAAAAAAAAgMEAQAF/8QALxEAAgIBAwIEBQQCAwAAAAAAAAECEQMSITEiQQQTMlFCYXGB8JGxwdEjMxSh4f/aAAwDAQACEQMRAD8Al8/2FDpqp2JFr298TGX4FUasKLC436RE2PoDi7yuRbTEz5ljB/TDNOGTRLKfEDBFrenOL48heInjVckUMjT3FnDeHpRaKdNUAAuDLNPMk/GCDkmRpmBMm0Ff3w04Nl1LmTJC2G11tfDatVmi2kAsN2Yed8IcZzeps6XUSGe4QGQOGOtuTc8F5fUKGjkouALg+vQYq6DK9GdIB222PPGFKlFwoRh/7X9uROOlG0BpSZLNULpLMDp2A5Y7VOJUkUJUVi0wCBip4fk6CoT3amVnxX3sb+R5Yiu1mSrKyvllDNTbxUzeByIndfuMDDDplG3z+cmwjT5J3jfEXes4pORTsLn+XoeWL/sB2qpUkZGioxG48W25PMemII9l6+ZY1KzCmGuVQfbpgrgYp0TppAm92J364venZRdtDW1wmWFPjaaqjjkwABFwGEz58sZNlzUcsAIPL/THXhWR7+pUEAaRDMGEhgggFTvPUdDODc5TpZVENeoAIjyJAm3PyviHNa2qwJQYKjLTJMG297DABz71SxXwgXnp/rhbnO138RVp0qNM93rUnkzcr+U3xR9kuz9avJCgoGcQDsV31T1m3W/Q42GPLsmuRbgyarI9Ry5JkWE/thhwbtYctVC1vo5MNgehw1zvBjSbSwhmbY7g9PTCXtFwDvqbosLVU6gpMaoHXzweOb8xRkdFtPcddo6NOoUrIupGu5BkeXvgPL5ArLISUPLeP9MTnAuD56jB8IQDUUdgZv8ATp5NHti+ooHZWW0ga/DpAttAw2Tim1Fp/QZKO4pTJqXQTAcFSepNh7zgPO8JamjB4BgQw53uPW+2CquR71gq1AoVvED1B3B9Rh1ns+gQpUUkN+IXG3LoZ5YXHEsibezF1sStR3Q3MQBEchEyfbGmWzJjUs7GSRaNreeGlfg6shgy2mRP4o5ev7Y4oL3iKwOkrTMCNzII+NxhHlNci2jpRpk0W1AAioIE3nb5icEUKtQmpyYgCBy5Akc7Y6oyqtJkGtVGqDM35nzk4yzGcIqq0gFgLjoT/R9MNglAw6tRUsCSZKiRzMHf3JwSuZg6W/FyG8Xn23vjo7aq0kzIEC1jIHwd8c8W001lSQd2Y8umKIq22EGcGXwsBbSI+B+s4ZKG0U4mACdQ66env98JeHZ4MA4FnEEbQRI+bR8dcNOHJLUQdoYHpKkD+vTEGTE1aGdzyPM9rKunwEL98Ouw2erV3qBjqWASxP0m8es/oDiBDygxS9g+NNRzGkNCuD4TzYC3vj1s2GKxvSijQknR6JVomRESZDHl64LTMBRoJsRExvjJM+HGtIvYrG/X/uxqXUreBIsG/Q/pjzoOiY04bmSj3HhfxC+1/wBowzzjbEbDlhNWotTW8kEyCL2/cTjk8RZk8I2F97YbfY7VfIyq+G/I7+RPl574C4zQ0tTqr0AJH6+mOHq66IYG8Gdht5eowRw+uteiVJuR/RwDjex3Ir4jURdJ03aNtltyHmcQWYy9bL92ou7gMQL2P+s4t6lPWtRWjUqgC8bY0yKK1IOygkeDVHiUTI9sdik4vcLG7dDahWQ+Ej6hrmAAF1ERIE6pBvhf2jpJmKFWg6xVVBVQmDHiix9N8b8Rzeh6QvDU0g8muZ/PAvF6TPUQIQDUR6c9QROKtK9fcqyPdtEXw+h/Bv3jMoi59rjFl2Y7W904q0ZNOoNTqdje4PQgziB4rQ76jEwQbeo/TFF/wv7PnTUqVairSR0BpkamYDxNHSwj5wKblHU31Jk8Fq3T3PW8xxKhm17mo2gnTIaFYSJWCbYnuJdnGo1aUulQC6sRBjbzv9seecQ7av3tarUoNdibH6b7HoALYe9iOMtmKVXVIAqoqLJESpaTO8jCMmOoydb3zf5yMlJyW6GfF8lBk7EET19b8+uFmWy3j+ozddz9Myttpmb4e8dp6UM/TO3ND1HkcT2Sd9ShQWY6rC5Ox29BOFJacq2rglXJ9x6mFzLhfDOlhHmL29QcBjihA0uTPLzwfxdw2YCt4T3Yk+YJH6c8KM5QKrq+pQdxY4qeOVtoLcZU+JsE+oHpbntgvxNpI3mfMxvbnG/tifymfXWFY7CFMfn++Ocz2nNGxsQbRjGnLudVjZuIMocFSBDIdPmen2HrhbxGvsEEKCSo2iREfONOGcfpZiSTpJ2MXkRy30+eN6+WXYMskm5N+Wx/rfC23dMFxOeGV9bi11Bb2A1Hz5b9MY5hDWMknTFvMk7kem2C+FAU3YupYd26iLHxCJk+RIwvz1dlaFASnyF7Rtq88Mi+xtbBfZ2poLUi0nltYjePsfbFBw2qQV1bipUtf+WfzxILm9MPpViDujXHqOmKb+LHdrUX8RU+58J+043LHpt+xvY8IoNf1wdRYqysphgZB6EbY2472ZrZSqKdWNRAIKmQffyOOeG8Pq1iVpoWI3I2HqcepKUWtV7HoSW1lRwvtjCgOpLM3i0xHkQN9Xpi1yWaLUkdgShuCReOhxl2N7IZSmkZhA7gyWMgaTECJ3UycEdos9V/iETKE6qjEFY8LNABEMIi8nHl5Iw+Ejko9gpW16fGLEWJ6X29gMfDL6QwUoZYn5/S+O9PL2CVKempGw8MwYkA8sZ18my9I6ML/PphOrfgXR0o1tMqNnkwYtyYTgPglSCwkg3j0FsZ5h4MhYIuOYO9o6YxXMaaoKm0gyPMQwjyOC1J7+xg6ekGJFhYHUem3O5NjhZma2jLsg2NUc+RBj4wxoM7ubrOm55b4ne0mZFJH1fTqTbkTb88GlbT+Zy5O3GOOiiaK1foamqhv+ZZ36W54ZHMh+5cGQHWet5B+2I3jnEVzNKjRmWKKymD1O5xt2XrvTUKfFpIEbzJNv2w50l+fqUP/sp+0XAF7vvqSqtNV8ajeTIm3qMcdmctXTL1qiU30MAoaDpBggt7ddpxc9l+yS1cqe/LRUBAWNJAnnN5xW5TLJRpJSX6UUKB5AQPtgvKiuqToZDG71I8c4ZwEOhNSFU2M7EbEYoFoKJVfwgIDIkLTUBD7CRhq3ZyulId8abCX16BsCTpMQNlgeRwnzmY0tqWIvInqImMSThJS6+OxLPp2AOMVyaYvuNpn7nAXZriqZfMU6z/AEotQn3DAfmMZ59rjz/b/bCPPtopVZO0C3+Mf7YXGVzTXyFRe9g3G84c5mDUumpnJAP/ADE2PTC+twwkQjM17Kbj7Yb5XhrMlAqLurE+jExh7lOGBAqiJaYi5jr+g/QYe5zvYNyaZG5fs7mW+orTXpMn4H74dv2KaswJZjMCNI5eW/yMXWS4KEWW8JjmYN+p5Dew+cdquZRF1KfAu7/SntbxH/CCcOWOfqbr6HObImt/w0KDUKhQ8rgmfQRicz3Cs/R1O9GoBzYwwgdYJgX388ehDtBqJIptV0zP4APMnl5SZ8sB/wDiR3ZgqUwDKmCzEAiDDExMcwMTvNpdvdfM6OT3InLcWqChUcsZWAPvP6Y5yPHu9tLFokhr+W/PHTtJk1oZUhHLK1QxzIgQQTAmCImMSlLMwQeYxXixxyRco++xQoKS2Lmnk0LavoPUTf8AfFLwCpKGmTIBkEcuYtyhvzxB5Tjg0iFJjnOHXDO1FMVFMxeGnobH98Y01yhWloH/AOJDmrToVADCyC3TVEXxp2AyVamhqLDLVF1O1pi/Xc427UU5yrIP+SJ9cOOw3DgcnSlmVjq567gwYEiB5eeI8OZ/8ZL51/I6Uv8AGFVqrKNTCmCCIAa5PK2K9syhejVbwlJcFYJllgg+1r3tiQzlCJhyxB+lkIOOvDc0almJMWkXnYgxzjGapPgmhLejbtPxc5mqoEqRAlT4jBJ3HrIjGOVq51EjWtVdxrJn0nr0wzpcJ0xVqr3Z6vaSNtI3jBtPieTWlfMKJZSUBWVIIJ3vE4d0yb1vgJRfJN1eL6XAq02pVVO31L79LdRjirGkwQwLSGBFhHlh1Vz/AA+nNRa5LCZBGtmJ6Wt7EYR1uJZGuGLM2XcXVkQmR0IB39cL8tL0v+TqZR8My3iYH+RSY57/AO+Int/mJp6UFnYG5/l5/lhzku1FMPpV2I06AzJp5iCfEYi+IniucbNZpii66ak22GnmS2wHmcPhHqTXY2K6gjgPDy+ZooGWTQVQL36Rj13hvActw6l3tUrqWSajDYn+UdeVr4guG8Xp5RpytMVKukL378gBsq29yd8LOK8Zr5hx3ztVb8K7Aeiiww1NJ2+RknvZ6t2P7a/xebNNW00vGygrpZ9tM7iANW1zAxbVcuS9jAsf6+MfnCjlXpujO2gyI0n6RBMyPQYb5Pt5m6ddKgq1GaApLy+pBO6ncbmevPCcqx5lpyJvexsM2lHs3afi3d0zTjxOIBO0c/fHnGZqw0HbYHphhxrjjZgLULgiPDpFhzwtNBmgdb3Njtz9YwvLl82VK6RJllqkK3cllBF5H2/Q4F4hku9aqk6VLGT5BwSB5nYYeZjhD2bSfD7zER6nfGGe4NOtgSX7yYG1ybeoF8Tzfl/qZGLMuHkBY2AUAnoBAVR6/kPXDvhVMqGdUmppOkH8Ii2/M9P3x9kuBhElgdSwZtfyg22x1moWK06hCzJditgQST9Mk+W5tfBY/EQhvP8APmboYvzPGVAJY95UaI1ToUt1HkOvnbCipxegpmrVeuRcLJCSTeDYn4GCe0PZupTRWpmpUVmgrfVqYElgq2i0GcKs12Wr0QrPTHiaIB1MCRYEDmfKcEs6lvYtwa5DqmarZsBRFKjAhRbV8Rbnginwo0xC6SLGCJFj+sEfOO1Dsq6adSurHYA32Pmem3tg56alSCuisunUu06juOUb25ffGTqatmNEx21rI5Re78JE3JPkYPKP6nEfV7MNp1IdQPtpvaeuKvtBlAWLKWIFgD0HMdOsYy4egAPPY+x3w7FkligqKFkcRNw3so5ITUJY25fc4dcP7G0VBNQuzaraWEAADyM3nDKlQ7uIgk3B6A2HucHZRSoZ4JRTHK5O2/zbE2bxWVuosx5GY551hnMeFRYibx0OOvBeJMaFMqNJXVBHTn95xV0uwv8AFkVDUig7ywClG0LyUbAEjT6Xw5znYegq/wDlxoIiFJJWOY5na/rhuLwstHHcPeqJfhVF82W7zSEG9X6SPTkT8R7424n25y2RQ08jTWrUG7nbzlt3PpbEX2pXMLVejVIApmIT6TIkR7EYSZbKsxKgweU88OhLSt1TBVLgN4r2hzGabVVdm3tsB6DALUwdxg/+Cq07lQwBNx5b4LoZ6lpOpee3lb9j84CUt7MsSpQK7XGOwy53w44Xw5atVfCwTd+UjnHntilzvBsv3o7gFYFwTqN4jxHnvtjHNhJNkpw3ITeopKQQV2+oETPKMaJmsop7laZpFTc1CWBPLY/c+2PQ+GdnqVBVetpM7qCLGZAI5wOe2Intflsv/EkjcgQDGojqdIAiRA5288FCXd8BfIzOXJmDqX/9YAHz0x9RJWNFMzNrSb23w+4LwbLrlQytUp1SuqZOkkmBCm0beuNctRKqztAZVJMDmAY9TOFZJxjwwHCicztHSNZOp0KsegANxHO0ycOh2d75ajtVVCQCdUQIHXcDAeTpCpK6GIIIOw3Ec/XDClw7/wAugzFJiQsRBJMWBEXuIOK1GKVNnfCQdPjlWhUmmZGxB+lukg/7jF9wrjtOui1TKG1upG8HmBa+J49madbLmqrGki1GUowlrQQR0Yg7G1t8H8Ny5MUkABIAH/Ko/qT1OJvE5VBJQXUc0qH7cUeo+lWhV3PS2o+8CAPXG2RplyALCTHpzM8z54BzjqmikkiCSx5sYiT9xh1wwBKT1OiwPgT+3tjzJJzlu/mwb3BQ2pmknulNh1MQPywbwfI6lNRtpsOpt/t7YBVSRp5Lv5sbx/XTDXI5nxaDACLq2gD49cZCCtakZYVmn0o0dQo/WPv8YDGaC1QsWFx63288YV8yajgbKATHkOZ8zYYWcc4h/aKg3MC3Kf2BHvjZq+DtQ2yvEtTmDAJIXqYjbyn9cB5/hy13JYBoiSR4VieXMmedtrYEypIIY28LKo/lAbTfzmT7YYvmAiRsoILe9xfzv9sMhBvYyxY/DKJZddMEIdlJUeLqBF9o9TvbE7xrhAoVQ1IFkYXX1xS1SpUkwSTMdNvnCziBTu1JBLSQByi8/eBv+WHKXlum7R13swWjR/s6JJswI6lSrNY+cEHD1KYD90pESSrHmGUkerXj2wgo01SFggttJkAjb5wd35Kg7x18r25g2xsZJ2wZOj1B6hFlsByxjTqEkjnziwA5/OOj5hd7eY2J+2AKmeIQkCFuWaQfjlP38se6hpn2iyKZqmaLEi6tIAJGk/0MQfG+zppEoiE0wR4yt5gGAY6mJHni84fSZvE1iTYdPX0GCuIJFMw2kxIPO1/vGJsmJT3OPO//APO72goANGqpg7kFTzIkxIj09xhMaSU6jW1FTBZoNxv5b9MWmS4nTqxHhfmNjP6nAub4ajsdYmN+pg/f09cRShKK6eDATgtYpSq1WDDUpgmAAAbAD1vgXLMxpu/Mid4+o+H3jBHaHMEolFLlrwo5em/zjGjTYyDsrLMm0jy5i+Mn1UjrKSqQuXA3OpUHsR+2PMq2aarxMAfhZVk8oN55RJO+L7O5sKKIbbxOR5/7k4S5bKAFmVZdiSxjckzy5YOWRRvbsHGSTsdcVzCs4FM6jI1CDpa+6+Q29hgnh1DxkOkBwdjK6rRMG1pHqPPA3CeD62Hel6cbECB/7rkfHvino5OmuoCFMzud9tiMeXlgou0uTO9i1ssg2UAxEbTvv1nr1wFSzr6ApJJWNJ5kevlhpmsofJovY38+hwkrgqYgggyJH9f0cJcptJN8GNnfiytXGrdlvA/Edtv5rYVkNSims99UuxB+kdJwxTMW1cibjoRP2OMu0GWdUNSgBLgByAS0RYiPg4diuT6jOTPJZSayoTMG56xvigrOe7rpyBEH1H+g+MKuztIa21TKjnvNhgwV4SoW2bTA5zeB959sURhz87MOlJ9TFjZFk+5vjiixZ36CSSbwJnHNSpop6Y8QIE9SRz9pxrkqA+liVAhqhjYC+/n/AFvjtDbVgmmRpzdhv4jyhROke5v7YSZKk1U16mqC6s6D/CTH5YK4vxNkXQt6tbxFR+BTGhfUAXxmWZQgUhVRdEkEkbSxHqJA9cMji7exxtnXH9npKzpKkTa8EHqBvIwMSNOpiDsY1GdhaOce2DsgKQsqs56np7QNupxnxHii0/r0Ign6zbpAAuT5C+GOO1nVZiQWBJUKN7A7HYT+mEnE+MtrNJQfCRuDJPp9h7x1wDxbt0XJShPlUMgiR+Bdl6SZPpjPg+VeA8Et1klhveff8scsOnqkc1pQ2y2UYMXYhQoNucwZEdROOvAa9SvZ1AqeKTa4W5kD8UdMH5RgoLM0c2ZtunIz02udhviTCVBVYippMzI8JPwefTAwhq1X9jY04tM9oPPwmYN5gx8fnhdSpFlUkAKPpG0nqf2w0ZfCwm4Bg+2MKSeEM2yj6Ra/IefmfXzx7dBmtJdIubn8sA8Q4ktOXqGwsB1PQec2xvm3ZVJkaokk7KP62wh4i7uncJCFx46hGoKnOB/MdhPMz1wuWSMXRx59U42DXYt9EwWuWmbt/XTFvkqBgSdakSDE8re3pfywq4t2cy/8Mq5dIK1F8Zuz/hOo9JM+WnDbItSy1FVFRnKkBidhP8vQSR84khOKe/c7YF4zwk1CHU6XAMkbkevMjecK+HKNBZntreSdoAifXFTmK6lJAJ9P6+2InjWnS+6gEsBtJ5g+XPASUVOkD8gbi/aRVKqihiBAnlzk+flhSe1mY5PAHIKI/LG3COyVfNMCClMNJVqhjV6Dcjz2wHwvgL1nZfpAbSzMIuDBgcyCDhqhiSt0OUUkUfZHj+Yq1PGymmGAMrBggk6SvMAc+ox6FwiutYT9Z2IJv/7TbfERkFHeilTUBUDKsdBFyeZ3JP8AQD4gWppNNjqWGkSPqFv0tiB5I+fbiq4Ac6ex6JV4YpI06Zg2gRAPMRMzgWogeVBIA5i/TrOJfh3aSqNXeEkCQYOnYxeMMsh2upqQKlNgIgaQDc3uDv8ApivRhnyjrQwrcMiSNuYWDJ+RgZK/dppeTy2iBtBuf6jGud7Z5diiLVKiLtpg8rX25XwBU4nReVVlgtuxEwIk7zG9/vjv+Hj+EykE8IQU3JmQR0M8hz9MNP4cFkToQx9OX2xlkOHahqERA0xqg+d/1xnm+L0su5prLVJGroBG0zv9hz6Yx+HUPU9jGEVHRXLuJVCwH/O/OB5C08pOFec4kWBUbMdT9T5dNAssc45TjDv9ZOozAgDkPIfn5nBdMRHhA89z5TiLL4qKbUUADKkFmZt/qaRPqWIt84AzPazLUwxap3hM+FDM+rWXfzw9o5sawCLWN/W3lhNxvsdSzJqZiXVhdlUBgQLAKFXwkx59T1xnh88ZS/yJhJLuTub/AOIlZhpoqtNeQHiPuTafbC3M8KzVV1NYVNTjUAbmDMW3GxtbFLw3JpTI7inTVv5nmo/sF2xTZHh9dqihmLK1jAZDfYzaw3NvjHqKcWuk1SvgTcA7GpTppWqgAaoZXB1ERaDYQZ5jlhlVzOlRZQFkgAeG/Tp1+cD9pM3XpVAlZCFiJJBB5AyCYJjCWnxEtKEGB+W3zOPFzRyynctjZOtg/P1DXp902mx1aogwFneLeeAEUaYI1MBA2I6XMzjuoYhm2gx7G35AfOMa9c7HQbTJDWtMWNyNvY4r8PLsLbPW6kaCdrb+uAszmVUBidKrZR62v5/ljCrnwylSCCBe9gD5Tc4meN8QbWikEyoeFvIP0z0neDti6XiFNOthr23NuKcYk6Q8l2kz0XYDy5fPXCjM56qZGokt+KbRjtlKijXUqCItt5Sb8txgngeXBGpVSWmxkkDl5X3+MTLVJ7iuTFVdQPFBHKY9LYKGVAGggEtvHPmfLljs2QLVYLAm7BQoIF46+uO+aXuqq81UEyLQSIEj1wxQo6g3L1wwVENjv/ygb+/LHTinD6VTTrEgE2I+o2/Ixb2x04bQUK1WqdBY2HMryt09ueOHzfdRV06rkU1J3J5wYwzZUmEtz48FqaC5aAJKod7iJgfSfIYX5LhUh6iwg0i7bagJb5bc424v2uKgCoFVonSGnbyjriUy3EXdgXcsCYIkkANbbyEnA5YbdIVIZcDBUu/MNfbn6+fPBOaoAX0+HxqZuFBgofggex6Yx4RlSoMkSVBA8pgx5zy9MMWaQbGD4W523Bgc1v66seb8TsWDUeDDQSdluTG7x4Rzm9z6eeOKPCQQzOYWmSAObNF/zw7bW5VQJKgFr+EdJOwRbG92OF6Lqm5YAsAeu0t6FjPv5YpfSrOI/jQp0qSljBZyF6/SJPkBb1nE+OIaT5Tbnv5DFJ23XTJ0aolASPCjHSPnwmPTEzk6Qpf2reJr6B+uLfD/AOtXyUQitKZ6Lw3tk9BBrqC4sHIlCRYjqZix6YWvlnWs5cbsYPvacQ9TNd4C73N5/r4xf8L4trKirYkKEeLGf5vW3iGEeIjNRrkzLCkhjlvEkgqAOX83vz/1wYGYyRJJ6C20ft84DegadSQDExETPS/64cZKqailSqAD+YwTy5X+MebGFvYnoBFKqCDoFt5P9fGNm4s1KoEdAikzqExJM8vXHOa4WwYFNKmDNt9v979TjPitRysQX0TOxibD2lW9sZLE90dwD8VDI2umNFNrltQgnc2Fx6YedjM5qZgauuwtH0z7dbeWFVAnMUu5B0na6kyJsCReJ53wP2e4kMvmnpd0Ub6W0gFVKz+IC4J2J6jF3gp3VvdBLmxp/wATq7M1GlpAEFg2rckxEcuV9ziTVe6PgqKzc4vH6T+59cVXbZBFOqQSwGnyvJ29Z+2JzOFBTEqgPM/ie9zJ85+2G+It5HYU3bswFTwGDYHUTbxQBjDO1iiEgBoAmRy3PtPLG1J1d30rpGmwn6REek7XxlTEi/MR8R+mJY9DsXZZ5l2EsRAdYnz6+RxN9pK3d1EY1yjMiAgISVVRAkiQNVzFsXeX4YrBQpZWIh6ZvcDeeQ9b4874zTP8VULUYMyQzkzy1XHMDaOWLVj4KJQaVs1yq94oVXVgzSbwxsJMbAR1xXcOzKqGCj6YAmLSNrWMdcSfCquq4AUG3hHvfznD1abJS0x4nHnIn7c8bHZ0hSO1GtdqoMF7JbkDAkdWI5D88ccXbuVFapp1mAtO1r6pjYtPsD1x1q5kU/G7KgQeEC+mNv8AuxIZriFXO1jpV6mmwEzpE7sdhguOQlELznaBnQwChJnXqJb02wEGzFUzTBNoLtJAHkLk+wjFJl+ySJTVqtQGoR9GnwAyfMFj628sG8EqGhVJ1Fi66dW0QQY8rYhl4mEXUP1M4dEOeHHXqfW7mBLKR5bWwVnOG1sqVZk0vqkcxYiNsW1Sn3lSGgHUrAsbAgyDPKMW47GUqkNUYvEEBLCReefMA4LBLJmtx/Pz6BQhKXB5Zw8knvUN5JA56TtB8p2w0ztVYV6cgEXk3YW1SL+knni2zvYSjUI0TTOrUWAkzyttH7DEj2u4UuTdaaOzh1LOCIiDYyLf11jCoQk4OdUkdkxSxnLuyUtNOdVSBqI3lb+wE45ymWAAIIKrIUkbj8RgchJvzY+RwHQrgadUlQoEAwSegPqdsNKtTRThrs63iABGyxyUDDbT39hR5d23zPippvdnI6/hX/5YRZDO6nJILEggActvi0404rmXzVeo6KWUeERyUWHyZOD+C8FKDU6yfK4XrJ2nlF4xfDThxpS5/sppRgkxHnwy2e3KPTbHo2W7mtQpQEV2HgpowZtIUbgc7Gw+ZkAA5QGIVVBF2N2IiIJI6YPVQhB7tXgWaCxXzXp6jEebxEMqSrgXKaapgGez+YycAFhI8Cm6mR0NoH54dcL7RLXSktlzWqI/A1pMNynaL3tON+KFcxSaZIiW8rb+hxKZ3h3dBAvhKEQV36/N5wLUJpalv7gqS4PQv4liPFT0tsb7R/W4xg2cJ2G+597fn98Tqdtai+CqgqMos0x8yD8iMdKnbs3Hcgk82YR/lnAzwa+GZpKJnWkpd3NMQRKgk33iB74l8zmG8LBonYgg+KAbjoROA6vaPMPKMfBqD6QoAEAjpMQTucFvXlNJgFYZSenpztOOwpYOl9znVGtDtdWDClXVXpEhWckEqOuwuJmI9Ma8V4U9NwrrKkSr7gg3t532OJzM02BYbA6Rt+EaQItNo+TgleP1FqaGqO9IadSs2obAtp1SQdPS1sWZcbnUoh1YU7FW8VgSfsLT0vH6Y7ZKqPqY2AJ+FMfeMHJUo5l9OXcvCsSpBB0jffoeWEuYHdnTym35YkXXtwxbVHqOS4iyMiOyJTLEhywaY5RY29/XCztzk6DuBSde+YHWQJ1dNuePO+JcbrVq3ics86VsAFA6AWAHlj0ns5TCUqdUwajD6oghQD9zE+4w9p40ne7KbuO4HwbgfdUwzA2kgt4V9fFGCTUldVQszH6KakgDzJ5nbHNfiAYU1+o6lG07LJnry+MH0pN2aGmbTaSSbmdtrdBiXzJyT07IVa7Hn3abIVKmdZNZSii0nhpJbWLgEdSGvNvbD+vnWqsFVVpqdgsAAew3wLxWoGzTugaCFUhjIhJAgchcn1OO9FNT+EQQCZ/fE+ebyVF9v37nSl2QVXyDaS2tSo/mMbc5xnRJjSwOkxFjHzzx1WidYQxaAOhMz6YdUUVgGrNFMeGBzIMbeWEeXezVfMC7AqeZjwMfD+E8wfXDTh3aqplKZVArEcmFjexEQYj8sJ81lFEsDA/CnXUTAHOwiTfAuXqan0NaGAv+G/Pynlg8evC9Uf1Ryk09ik7RdrcwHBDaNJ0kISB7ib3xK1s1Uqqzs5YkSSxkmDIifXB3ah9VSoqkEySYv5+nOMYUFL6JAAIIH5n8sPy5JybuXc2Tbe51yLxdiZEQBb4bqOvkccdqsywpCnrPeVFhiDdV5x0JUlZ858sJ6fFO6LgklkYqoEXO2/t+eM8oneMDUsD4nMgeEWCqCdz033w7HFp/cBbBPCOAgUg5ASkLIv8AMet9xPPnGGtIMyaFIVQTCiwuTMddsYZjNd6waP7NZCKDHivLWtC2A8/TG3D5qvoA1sVOq2wG3i6/AwzJi1cuwrbQN3ILbQWuP2xxVyLRsd7H/X9gcOq3Zyqo1nSCCCFG4PL4EH2ONkyng0s6qbEbmI3Jiw9ZwlQUX1MDSSmWrmlUhgQDIPSD+mNs7QUBl3i4PVYgfFx8dcMDwaq9UAoaiczptBE78zy5YyzPAK9IMrU3KqfDU0yCrC4JEgMPPmBg3B8/n1NUXQho0BFQMJYLCxuZsp+IwHX4f47HxQun3GH1TJvUbvKKEwQqgX1DTf4EE9Dj6llimYp6hBiSJBiBA2PkMN6luGrFOV4dUYklWJEDaPWTj5wRA2Ow+eeG65iopIXdrSBIB5geki8/ngbiGUMGAZWJtexttPLGPdgMxz9A1LdGEA8gd/8At/bCfNZYo7q8S15Gx9+nK2HFOqzao8/gDeZ+2AM3mqdPSKocggmVjwxG4McyeftjMEpR6Ego29gLu0J1CUbnEj4jDJeOpZKi642I+v7bnnJ2wtyXEgZECVUGfX+jgHL5sLU8IFjJ8/KcXPHfq7D1GuRzw/KH+PUlWKAl2IA2UaiJ2uRF+uLz+OY05sCC/pGmOnT5wo4fkZarBgqrg23Bj7XGH2kEfSZcqQLAAAKL9NjiHJcpK+yAm+xvwrIlV1lfER4dgFBA5nc4INWDE7fVGy9ffzN8L85n2sz1CqLzvueQMSTHPCLO8VIqhVBCRMzdtzJ8owChq6YLZAJheZzaVajcmBOkgWYDafPbBNJGi3hmxnYg7+hxPU1ikG5kT8gt+cYPfNaqhB6CAOu36TjpwinbBb9xupQAIyzCmZPim8FY3/1xzR8P1+OmlgQZ0k38XmDc4meCceFWoaNQd1mFkKrSBUXcRN1eLxzGKahndKPTdTdSJi8m4nqJ54Y8Wl1Lb9jZRceQvhWSGsVLGV8K/nH3wF2kykt3gBGqAV6MBfyvvOM+G5wKF0N4gRKmwaRuCdjv9sNeLZxayKy8hDLsfO39bYF44+W0jOxKHNEEm039xy98HcLWERpEKxHluR+RwFnMoZlAWB+mAW5eWN+HghNDFVgzBN77+ESbRiNq7Oadkvxes1PMVAqjxEGTykA26Y4qcZqUgjeJlBI0xqF+X7CZxW0OyH8TmI7xCjfjDAkQOam4Prg2nwQZeoaQGpgYkDf9gBucWa1StWFvy0LOFZZqn9pVpClTMaabSWFuZmwm9xPpvinoZjuqXh/s6c3K2Lek/mcdP4DRpap4mJGlB+I8h889sEOi0zrrQ9X8NMXC9ABgKnzx/H57GGVKmzDXUYU0/CDvHkPPqcZplC4JUKiTuSQD5nmx8sEO6fXW8b7imCCF5X8/LHDV2qnwr5SOQ5XHOOZwuUF3/wDX/X0OMu6aYpksRuSYUew/1xk/C8xd1za061iACwBM7ED6hFojB9fIBQNbkAGyJv8A6nzxxSosf7ul3Y/9RzDe5wULg+N/z83CTMnqtSVmqKpqAeI04Usf5gCIMDlF8RWZzpaprJUgyNQULvBEgW5AGOnPFnnlSCtQUnVtwASZFpBBBBsL4R8Q7Jd0rPS1Mh3Q+IrO0Hc3354bHJqVLlDJSco0hdUY03Rt11FZ2sTp2HnfB9SgmmAylhv4xedxYzG+AHqFqb0Xs6ncn+Ww3898b5bM0zTDFSzbEaZIb1H5YckhIvpMDTgAeJoJHNRdpg7H98ccVrlMtmVIEVEIvyMgL+ZwdwvhLVANOkkA2uWEn0iP3vhvm+y61BFUSmlG3Ig7GIuSt/thbVSTfuFCMrR5ZmwMvQQT46vjjnpFlt8n3xP08ywbUN8egVchSrZirmcyNFJD3dKmwIslhI3PWMKc5nP4ir3WQy0z/wCnSBdriSIBgeePXi1wV2uC6ouNdUD8QUW5z/thhUOhmFVgszoYGwIERtY7QfLCzgynWpUz4bHzAj9ThnxqolSiBMPy1HxKRuA3Mcox5NqU2S5KsRcRy5ZjudVxfYneD84E7gtpDWcAiW2IYETYeluWGS0O7FjqU3vy+NmH3x24nxjXS0yCRF5nb8vbG+dGNirF9WuNLAWRYHzYf/yp+cadnzrrlzyBPpO32nCt60oF/mMnrB6+ijFT2VorockCXaJPIKJ9d5nCr1Pcxbs8z7bKV4hWOvU0hpAIiVBAHPwiBPUY78L7a5gEK9TWpOzifvv98dO11JRm63j7xi0u0aRO5AHQWG/LHHDey9WudMCkIB1ONI8WxJPIjHr3B41q4ouTTSseN22KqwakpckaIJAAvMjc/OHfCs09UuSVRUGqpUvCIB4jE/HmRifyvYs0WD5s6lUnSEhlYA7lxaP+XfrGLHiNNaNFMvpAappq1gRO96aHrAgkdcedlWKL6e3IpqK+xM/+NZeFD06ZaFM7ibE23m+CVId/A0sDdYvtv7/rg/M8PpuqmooaLrq2HmQN7bD9jGVDJgnUBHrvH7c4wmc8bVqNMXKUXyd+B5vS7O/hqGwDGALyTG/Qe2KrK8VCghENSo/4jtvf2vibuU0htiSJAPSb788Z0MwFYq802UapDkAjmZBFhjYSd2kDy9i2o8Mr1f7RjDdeYHQdPbGr8Oy1M/2laW8jJv6E4nznakLeUItLNpNuoPvzwVkeI0laHoQZuZ1CPQ4YnFr+7O70EHidBJ7ulrbkzkgD26RjvTzNaoAqAweYAH9DywJn89Sk92t5mTFrRYc9scUeLsi6aal6nWJA8gYvfn8YRLZ1e3yNquRyMjXp3TLsT/O0OT8GwwDmu/azBr9QJ87TAOA1z2aGxInmTEn2/LDfhOZzDMBWIdQJOoA9CIPpjklN6UmjlTBqvBdEBmVQQBNp2k/fnjl+FFYenUa3SBP2jH3FuM09Q0sAb+IidMybW3wLlM8tWqivXcywAJEBb7+WBqDdJfQOcdLSRxxvsw9fxIYrxtEBwBzjnFp/YYhcxmKuXdlqKUJBBn4B8/UY9zq0aWXpeKrqi4YnU3kBH6Y8W7Rdq3rZ2vlqlBAhclAwMhTcEGeYuCMXwg7aa3Xf3GSxWr7hHZTPsK1IbKRy/EQLyIvJtyPPF3VrDXEEVARquStybdAcQXZivRyqV84Rq/h4p0x/NVfYCd2RJY+ZXCtP+KVVaqsixTDSwbxFwfqBPIXkHeQPPASwTlLZbBQhtRRdruzaVnvUdFDHvNiFJg6Rabkhr9RuIwg7DZerls+9Wm2imiPJ7xSGUkCGIt/K3K4GAeG9oVQVKlR2cMQrLMswm0TzE26QeUYSZyu4q95RdjSqPaRpNtg4FpE78998Xxg9Om/uP01yeh0OIGtVAMKAh0BYAUgiw25DA+bzpFQhpKneeUc8K+z+cZfFEtSYEyOliIOKEqtdwT9V5g/SfePvjyssXHqIJq9xeG0yacFOYBn9MBVbyy26iL/GHHEOEsoBiekRPuAIjCqrTO/MWnp6jEzTQlguUu3OF1f16Rirp54UcuOqoXkCCLEtfneOWJNKx1n2n9cH1uIag03mPSBcfJv8YNtr70bYk4Pw4Ke+qiahlgpH0yZkz+LpO3rs2q59qh1VPFHXy5Tgd6to5nGRvYbDBTk8juR0pOTs9L4Fwxf4OmdAqGoAxU7Cdo9IHvgDivD6b1mNRmSqQWL7ruFHh3icI+F9p6tCmKaEaRIk/hnp/XPC/M8RqZmqQGJLTqcfyrdo6KoBM+XXCcSm5OPKKpZMcopJbhlahD6NQYLzBsfT1/0wUEt5YGyGStO3Qfl74JqNNzYDl1wEudiRmnD0DMxHt7R9uWDczwxaibSvMRJU89x8jYjAvA1LF2Xfl7focPRU0jvqSsVI8an1IPuDivFHpsJC7j7VKWToO2osalQsVWJBjT6CPyws4P2i7xu6KEEgldRkmNwLDfD3j1VqmXAWodAhgBE2uRtscQ78WVCrt4NJBU+nQb4a5WqooU7ZR0OIK5lTq66bEftghc1UH93Va3I7jeLHpJvywq4g2WWsj+JUrp3lNlViLm4Gm4M/ngfiHGWoqCyFpkpq8JKj8RIuARtInA6ZcKxcsbTHtOmzixkgEEbt6xsfnG3DEUMR3zBiIhvANxtvtE74QZTtErgMVdD8kehESPbDalxNKtjpqRuVs46SDf7Y5Qcd2gaaN24VRLwF1Dr7+trT9saDhyJ4VF/xXgAefM8zGBmy6kyhkfykww9+f3x3Ssygw8Ho+/sTION6fYEIr8EDAaWKc7n98KuOcM1Iv4qtMWYjdZ8STF7eIe454ZJn9o1TzsD+mMc92i0qw1zUsCsG3MzsJiI3wEnTTjyNg9yaz1ZjlsvTEBZZ2AAgsx0rIA6A+u2Fi9m6NVSx8NwPDYyfLbDXilU2iFSwX3uD8R6CccZBEcSQVOD8ySVo6Undpk9muwzATTfWP5WGk+x2J+MZZeo9KmadUEbysXH9dcX9DLhQJghtp3+eXuMbVuF06sK/La0Mh5GZ29LYbDxM+J7/ALjceetpKyKOWqU8wryppP4DBuJsCftjdsyUf6rsN7jxC2/xhhxXLVaif+X0E/iGzR5A/fC7PoJcnbSWX1/3nD47qmK5Qbl+2vc0lNRXMHSXUgm97q0D4wXU7SZeug0uJvuqo1/YE/Jx59xZ2CqJ8BvFt9v9R6404Xl7Bz9AJ35kRH6/GBfho6bTq/bgY8aoo6yzUCrBnziRHwMcLSdt4I8jb5xrS4dC0yVIqNDEHca/Eojyp6Sf+pB2xQ5DKI6KwYAlRbkOUXmSTOJ3id6Y7sna7In1yjar7n1tjehkWmCQgPNjE+YtB9sOP7HSZPdOsSGvTe9rzK/JE9MbJTpcy9Kb201KTE/4xz2knC/KtbsHSKf/AA4Qfq1gR4V3YGNjF8G5LL00tRDKXQo5YqZW06YJgEiPaOuNszwSoo1IquhMArK35SFOkH88d8vldAmQWmI9zYffGZZvGqXcJbHarTvA6X8o3OAajd4YE6Bv5x+mCeJVdkXdt45DpgbMEU6Q6tYDy+eeJIrcAd9lApDTZmnR5gHb12wblanc1ijgkPLL688LMrQ05YMh1GmVYjyYAkekEg4YZmqamnSAJHeUiDMEXj32x6lKKXyDNM5l+7uv0NyPI8xiFy/ZKiK9bvizafEizCtraEBb1mY6YuxmgyBiPC4BPOP9jiU7X5M905X8JUttJWTHwT98AnplUe4cHpkXfDuEGiqA6X0iy6RF/wCWNt+uPN+3XE+5rVsq1NaqEKVLE6lkXgjoZ9o3w+4B29Z6JFYFqi2DD8XIe4G59PeT7SqamY74wJAHiNybjbew04T4aGSM3r7cFmScatckY+bdGZVdli1iRtj7K1ypKliJ6EyD1kYHzv8AeOTbxN+Zx0QkzG25x7lWjaKTh3a/MUbVCtVelQmfYjxbYfUO3IqOmhSq6WNQPDARsVaxj1GJLIcK76hWqg+KkFMfzC8+cgCfbGeQAVKjTuFFtxLCd8TTwY5W63FuEX2LLiXE2Zg6JVawTStlYsAVb0gET5fJvDuHM1Ji66WFyOVwQviO94PthlwaiKuQo1fFAfQToVCVIJFgSIkNfa+2N8xUP8OqgkqzMVtB0oLn1/D74lafpSB24FPEckYXyIQDnMb/ABjPKZV21RMyWPQ+3WZwRlc4zM0nwL4j5bx7zgjMMU7kjwFpgnaeWr1HPCVFpUIe9s0yRJXcgqT4Ty9txhmkuNLCCAI87cmwqfNanhx3b2gmwkmIPT3w6y51KVcQw5GxiNx5TzwKVgon+LfQn+LCLj31t6ftj7H2Ll6/sHHgkOK8vT9sH5H/AOkH+JvzGOcfYZL0L6/2P+BF7xf+9b/r1/8AMMc9nP8A8fr+2PsfYRH/AGv6kfxM+7Q/Sf8ApP8A5DhB/wAPvof0/UY+x9h3wz+v8DI+hlVwD+9/7h/mxvl/wev745x9jxmDLgTVv70/92NM79VL/D/8Tj7H2AxetCg3s5+P/oP+WCOD/TlvRfzGPsfY9GXA024f/cn1f/McSnbfen6HH2PsCvXE2HqCuH/3WX/7fzwo43sP8S/kMc4+w4aQ3Fv76p/ib/McdMrs/wDhx9j7HpLgqXBR9jPozP8AgP8AlfCVP7h/Vf1x9j7CF/sl9UB3f2PW+xf/ANsb1X/KcF8U+qh/03/NMfY+xK/UwJdycTar/ipfm2De0X0Uv8P/AMWx9j7CpdyfszjtRuPQfpijX6aX+E/pj7H2NXqM7n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5556" y="-1828800"/>
            <a:ext cx="3933825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4" name="Picture 6" descr="http://www.saburchill.com/ans02/images2/21080700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191000"/>
            <a:ext cx="2486025" cy="249204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36576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mic Sans MS" pitchFamily="66" charset="0"/>
              </a:rPr>
              <a:t>To form the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complex structures</a:t>
            </a:r>
            <a:r>
              <a:rPr lang="en-US" b="1" dirty="0" smtClean="0">
                <a:latin typeface="Comic Sans MS" pitchFamily="66" charset="0"/>
              </a:rPr>
              <a:t> that make up your body and the body of other complex organisms, cells must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specialize</a:t>
            </a:r>
            <a:r>
              <a:rPr lang="en-US" b="1" dirty="0" smtClean="0">
                <a:latin typeface="Comic Sans MS" pitchFamily="66" charset="0"/>
              </a:rPr>
              <a:t>.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Idea </a:t>
            </a:r>
            <a:r>
              <a:rPr lang="en-US" dirty="0" smtClean="0">
                <a:sym typeface="Wingdings 3"/>
              </a:rPr>
              <a:t>S</a:t>
            </a:r>
            <a:r>
              <a:rPr lang="en-US" dirty="0" smtClean="0"/>
              <a:t>pecialized cells perform specific functions</a:t>
            </a:r>
            <a:endParaRPr lang="en-US" dirty="0"/>
          </a:p>
        </p:txBody>
      </p:sp>
      <p:pic>
        <p:nvPicPr>
          <p:cNvPr id="18434" name="Picture 2" descr="http://images.wisegeek.com/cell-differentiation-diagra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799575"/>
            <a:ext cx="4442273" cy="25250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76800" y="1447800"/>
            <a:ext cx="3657600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Your body began as a fertilized egg.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If the egg simply divided to make lots of identical cells, it would not form a baby.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610600" cy="24288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The process by which unspecialized cells develop into their special forms and functions is called </a:t>
            </a:r>
            <a:r>
              <a:rPr lang="en-US" sz="3600" b="1" u="sng" dirty="0">
                <a:solidFill>
                  <a:srgbClr val="FF3300"/>
                </a:solidFill>
                <a:latin typeface="Comic Sans MS" pitchFamily="66" charset="0"/>
              </a:rPr>
              <a:t>cell differentiation</a:t>
            </a:r>
            <a:r>
              <a:rPr lang="en-US" sz="3600" b="1" dirty="0" smtClean="0">
                <a:latin typeface="Comic Sans MS" pitchFamily="66" charset="0"/>
              </a:rPr>
              <a:t>.</a:t>
            </a:r>
            <a:endParaRPr lang="en-US" sz="3600" b="1" dirty="0">
              <a:latin typeface="Comic Sans MS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3505200"/>
            <a:ext cx="8651875" cy="3008312"/>
            <a:chOff x="384" y="1801"/>
            <a:chExt cx="4975" cy="1559"/>
          </a:xfrm>
        </p:grpSpPr>
        <p:pic>
          <p:nvPicPr>
            <p:cNvPr id="6149" name="Picture 5" descr="bhspe-020505-0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0" y="1825"/>
              <a:ext cx="1429" cy="1535"/>
            </a:xfrm>
            <a:prstGeom prst="rect">
              <a:avLst/>
            </a:prstGeom>
            <a:noFill/>
          </p:spPr>
        </p:pic>
        <p:pic>
          <p:nvPicPr>
            <p:cNvPr id="6150" name="Picture 6" descr="bhspe-020505-00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1801"/>
              <a:ext cx="1749" cy="1559"/>
            </a:xfrm>
            <a:prstGeom prst="rect">
              <a:avLst/>
            </a:prstGeom>
            <a:noFill/>
          </p:spPr>
        </p:pic>
        <p:pic>
          <p:nvPicPr>
            <p:cNvPr id="6151" name="Picture 7" descr="bhspe-020505-00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79" y="1825"/>
              <a:ext cx="1554" cy="1535"/>
            </a:xfrm>
            <a:prstGeom prst="rect">
              <a:avLst/>
            </a:prstGeom>
            <a:noFill/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06500" y="6394450"/>
            <a:ext cx="6997700" cy="342900"/>
            <a:chOff x="760" y="4028"/>
            <a:chExt cx="4408" cy="216"/>
          </a:xfrm>
        </p:grpSpPr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760" y="4030"/>
              <a:ext cx="10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Outer: skin cells</a:t>
              </a:r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2501" y="4032"/>
              <a:ext cx="113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Middle: bone cells</a:t>
              </a:r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4148" y="4028"/>
              <a:ext cx="10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Inner: intestines</a:t>
              </a: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Almost every cell in your body has a full set of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DNA</a:t>
            </a:r>
            <a:r>
              <a:rPr lang="en-US" b="1" dirty="0" smtClean="0">
                <a:latin typeface="Comic Sans MS" pitchFamily="66" charset="0"/>
              </a:rPr>
              <a:t>.</a:t>
            </a:r>
          </a:p>
          <a:p>
            <a:r>
              <a:rPr lang="en-US" b="1" dirty="0" smtClean="0">
                <a:latin typeface="Comic Sans MS" pitchFamily="66" charset="0"/>
              </a:rPr>
              <a:t>Each type of cell uses only the DNA needed to carry out its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function</a:t>
            </a:r>
            <a:endParaRPr lang="en-US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Main Idea </a:t>
            </a:r>
            <a:r>
              <a:rPr lang="en-US" sz="3200" dirty="0" smtClean="0">
                <a:sym typeface="Wingdings 3"/>
              </a:rPr>
              <a:t>S</a:t>
            </a:r>
            <a:r>
              <a:rPr lang="en-US" sz="3200" dirty="0" smtClean="0"/>
              <a:t>pecialized </a:t>
            </a:r>
            <a:r>
              <a:rPr lang="en-US" sz="3200" dirty="0"/>
              <a:t>cells perform specific functions.</a:t>
            </a:r>
          </a:p>
        </p:txBody>
      </p:sp>
      <p:pic>
        <p:nvPicPr>
          <p:cNvPr id="19458" name="Picture 2" descr="http://genetics.thetech.org/sites/default/files/inthekitchen_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733800"/>
            <a:ext cx="4514848" cy="2889504"/>
          </a:xfrm>
          <a:prstGeom prst="rect">
            <a:avLst/>
          </a:prstGeom>
          <a:noFill/>
        </p:spPr>
      </p:pic>
      <p:pic>
        <p:nvPicPr>
          <p:cNvPr id="19460" name="Picture 4" descr="https://encrypted-tbn3.gstatic.com/images?q=tbn:ANd9GcTdQfgde76myyyDwA0VORBJEilglfqEYMJbVH8qAT4nGf1bRRx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1000"/>
            <a:ext cx="3200400" cy="236658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0541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Main Idea </a:t>
            </a:r>
            <a:r>
              <a:rPr lang="en-US" sz="2400" dirty="0" smtClean="0">
                <a:solidFill>
                  <a:srgbClr val="002060"/>
                </a:solidFill>
                <a:sym typeface="Wingdings 3"/>
              </a:rPr>
              <a:t> Stem cells can develop into different cell types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19400"/>
            <a:ext cx="4419600" cy="35814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3300" dirty="0" smtClean="0">
                <a:latin typeface="Comic Sans MS" pitchFamily="66" charset="0"/>
              </a:rPr>
              <a:t>divide </a:t>
            </a:r>
            <a:r>
              <a:rPr lang="en-US" sz="3300" dirty="0">
                <a:latin typeface="Comic Sans MS" pitchFamily="66" charset="0"/>
              </a:rPr>
              <a:t>and </a:t>
            </a:r>
            <a:r>
              <a:rPr lang="en-US" sz="3300" u="sng" dirty="0">
                <a:solidFill>
                  <a:srgbClr val="FF0000"/>
                </a:solidFill>
                <a:latin typeface="Comic Sans MS" pitchFamily="66" charset="0"/>
              </a:rPr>
              <a:t>renew</a:t>
            </a:r>
            <a:r>
              <a:rPr lang="en-US" sz="3300" dirty="0">
                <a:latin typeface="Comic Sans MS" pitchFamily="66" charset="0"/>
              </a:rPr>
              <a:t> </a:t>
            </a:r>
            <a:r>
              <a:rPr lang="en-US" sz="3300" dirty="0" smtClean="0">
                <a:latin typeface="Comic Sans MS" pitchFamily="66" charset="0"/>
              </a:rPr>
              <a:t>themselves for a long period of time</a:t>
            </a:r>
            <a:endParaRPr lang="en-US" sz="3300" dirty="0">
              <a:latin typeface="Comic Sans MS" pitchFamily="66" charset="0"/>
            </a:endParaRPr>
          </a:p>
          <a:p>
            <a:pPr lvl="1"/>
            <a:r>
              <a:rPr lang="en-US" sz="3300" dirty="0">
                <a:latin typeface="Comic Sans MS" pitchFamily="66" charset="0"/>
              </a:rPr>
              <a:t>remain </a:t>
            </a:r>
            <a:r>
              <a:rPr lang="en-US" sz="3300" u="sng" dirty="0">
                <a:solidFill>
                  <a:srgbClr val="FF0000"/>
                </a:solidFill>
                <a:latin typeface="Comic Sans MS" pitchFamily="66" charset="0"/>
              </a:rPr>
              <a:t>undifferentiated</a:t>
            </a:r>
            <a:r>
              <a:rPr lang="en-US" sz="3300" dirty="0">
                <a:latin typeface="Comic Sans MS" pitchFamily="66" charset="0"/>
              </a:rPr>
              <a:t> </a:t>
            </a:r>
          </a:p>
          <a:p>
            <a:pPr lvl="1"/>
            <a:r>
              <a:rPr lang="en-US" sz="3300" dirty="0">
                <a:latin typeface="Comic Sans MS" pitchFamily="66" charset="0"/>
              </a:rPr>
              <a:t>develop </a:t>
            </a:r>
            <a:r>
              <a:rPr lang="en-US" sz="3300" dirty="0" smtClean="0">
                <a:latin typeface="Comic Sans MS" pitchFamily="66" charset="0"/>
              </a:rPr>
              <a:t>into almost </a:t>
            </a:r>
            <a:r>
              <a:rPr lang="en-US" sz="3300" u="sng" dirty="0" smtClean="0">
                <a:solidFill>
                  <a:srgbClr val="FF0000"/>
                </a:solidFill>
                <a:latin typeface="Comic Sans MS" pitchFamily="66" charset="0"/>
              </a:rPr>
              <a:t>any type </a:t>
            </a:r>
            <a:r>
              <a:rPr lang="en-US" sz="3300" dirty="0" smtClean="0">
                <a:latin typeface="Comic Sans MS" pitchFamily="66" charset="0"/>
              </a:rPr>
              <a:t>of specialized cell</a:t>
            </a:r>
            <a:endParaRPr lang="en-US" sz="33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Stem cells are a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unique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type of body cells that have the ability to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486" name="Picture 6" descr="http://altered-states.net/barry/newsletter329/stem_cells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3771900" cy="39624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7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3600" b="1" dirty="0" err="1" smtClean="0">
                <a:solidFill>
                  <a:schemeClr val="tx1"/>
                </a:solidFill>
              </a:rPr>
              <a:t>Interphase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414728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Comic Sans MS" pitchFamily="66" charset="0"/>
              </a:rPr>
              <a:t>During  Gap1 (G1)</a:t>
            </a:r>
            <a:r>
              <a:rPr lang="en-US" sz="3200" b="1" dirty="0" smtClean="0">
                <a:latin typeface="Comic Sans MS" pitchFamily="66" charset="0"/>
              </a:rPr>
              <a:t>, the cell carries out its normal activities, grows and makes 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organelles</a:t>
            </a:r>
          </a:p>
        </p:txBody>
      </p:sp>
      <p:pic>
        <p:nvPicPr>
          <p:cNvPr id="5" name="Picture 2" descr="http://www.google.com/url?source=imgres&amp;ct=img&amp;q=http://imcurious.wikispaces.com/file/view/cell_cycle.jpg/114427989/cell_cycle.jpg&amp;sa=X&amp;ei=Ek7dTNK5KoL78AaN2dXyDg&amp;ved=0CAQQ8wc&amp;usg=AFQjCNFKVsgXkv6TDwwYVa8R7Jr88vAd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581400"/>
            <a:ext cx="2735137" cy="272074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" y="2057400"/>
            <a:ext cx="9142927" cy="389255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 Classification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mic Sans MS" pitchFamily="66" charset="0"/>
              </a:rPr>
              <a:t>Stem cells are used to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treat</a:t>
            </a:r>
            <a:r>
              <a:rPr lang="en-US" b="1" dirty="0" smtClean="0">
                <a:latin typeface="Comic Sans MS" pitchFamily="66" charset="0"/>
              </a:rPr>
              <a:t> patients with leukemia and lymphoma (forms of cancer)</a:t>
            </a:r>
          </a:p>
          <a:p>
            <a:r>
              <a:rPr lang="en-US" b="1" dirty="0" smtClean="0">
                <a:latin typeface="Comic Sans MS" pitchFamily="66" charset="0"/>
              </a:rPr>
              <a:t>Stem cells may cure other diseases or replace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damaged tissues </a:t>
            </a:r>
            <a:r>
              <a:rPr lang="en-US" b="1" dirty="0" smtClean="0">
                <a:latin typeface="Comic Sans MS" pitchFamily="66" charset="0"/>
              </a:rPr>
              <a:t>and organs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Main Idea </a:t>
            </a:r>
            <a:r>
              <a:rPr lang="en-US" sz="2800" dirty="0" smtClean="0">
                <a:solidFill>
                  <a:srgbClr val="00B050"/>
                </a:solidFill>
                <a:sym typeface="Wingdings 3"/>
              </a:rPr>
              <a:t> Stem cells can develop into different cell types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26626" name="Picture 2" descr="https://encrypted-tbn2.gstatic.com/images?q=tbn:ANd9GcQBSw7xY02CyjQu4nAxTaEWPUq3j7jZ6Fdl-RvXBPzD8F9i1p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2" y="4343400"/>
            <a:ext cx="4571998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0872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Font typeface="Wingdings" pitchFamily="2" charset="2"/>
              <a:buChar char="§"/>
            </a:pPr>
            <a:r>
              <a:rPr lang="en-US" b="1" dirty="0" smtClean="0">
                <a:latin typeface="Comic Sans MS" pitchFamily="66" charset="0"/>
              </a:rPr>
              <a:t>During the Synthesis (S) </a:t>
            </a:r>
            <a:r>
              <a:rPr lang="en-US" b="1" dirty="0" err="1" smtClean="0">
                <a:latin typeface="Comic Sans MS" pitchFamily="66" charset="0"/>
              </a:rPr>
              <a:t>phase,t</a:t>
            </a:r>
            <a:r>
              <a:rPr lang="en-US" sz="3200" b="1" dirty="0" err="1" smtClean="0">
                <a:latin typeface="Comic Sans MS" pitchFamily="66" charset="0"/>
              </a:rPr>
              <a:t>he</a:t>
            </a:r>
            <a:r>
              <a:rPr lang="en-US" sz="3200" b="1" dirty="0" smtClean="0">
                <a:latin typeface="Comic Sans MS" pitchFamily="66" charset="0"/>
              </a:rPr>
              <a:t> cell makes a 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copy of its DNA</a:t>
            </a:r>
          </a:p>
        </p:txBody>
      </p:sp>
      <p:pic>
        <p:nvPicPr>
          <p:cNvPr id="102402" name="Picture 2" descr="http://www.google.com/url?source=imgres&amp;ct=img&amp;q=http://upload.wikimedia.org/wikipedia/commons/thumb/7/70/DNA_replication_split.svg/297px-DNA_replication_split.svg.png&amp;sa=X&amp;ei=cjDgTK-QJ4P48Aaxv9WNDw&amp;ved=0CAQQ8wc&amp;usg=AFQjCNGkjE4soPt5DeHSUoNfOUXnSOdb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380040">
            <a:off x="1894157" y="3747099"/>
            <a:ext cx="1455357" cy="2944430"/>
          </a:xfrm>
          <a:prstGeom prst="rect">
            <a:avLst/>
          </a:prstGeom>
          <a:noFill/>
        </p:spPr>
      </p:pic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Interphase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2706" name="Picture 2" descr="http://apbrwww5.apsu.edu/thompsonj/Anatomy%20&amp;%20Physiology/2010/2010%20Exam%20Reviews/Exam%201%20Review/03-30_CellCy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774373"/>
            <a:ext cx="3657600" cy="408362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In the Gap 2 (G2) phase, the cells</a:t>
            </a:r>
            <a:r>
              <a:rPr lang="en-US" sz="3200" b="1" dirty="0" smtClean="0">
                <a:latin typeface="Comic Sans MS" pitchFamily="66" charset="0"/>
              </a:rPr>
              <a:t> continue normal functions, undergoes additional  growth </a:t>
            </a:r>
            <a:r>
              <a:rPr lang="en-US" b="1" dirty="0" smtClean="0">
                <a:latin typeface="Comic Sans MS" pitchFamily="66" charset="0"/>
              </a:rPr>
              <a:t>,</a:t>
            </a:r>
            <a:r>
              <a:rPr lang="en-US" sz="3200" b="1" dirty="0" smtClean="0">
                <a:latin typeface="Comic Sans MS" pitchFamily="66" charset="0"/>
              </a:rPr>
              <a:t> double checks for damage to DNA and prepares to divide.</a:t>
            </a:r>
            <a:endParaRPr lang="en-US" sz="3200" b="1" u="sng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 algn="ctr">
              <a:buNone/>
            </a:pPr>
            <a:endParaRPr lang="en-US" sz="3200" dirty="0" smtClean="0"/>
          </a:p>
        </p:txBody>
      </p:sp>
      <p:sp>
        <p:nvSpPr>
          <p:cNvPr id="6" name="Rectangle 7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Interphase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660" name="AutoShape 4" descr="data:image/jpeg;base64,/9j/4AAQSkZJRgABAQAAAQABAAD/2wCEAAkGBhQREBUUEhAVFBUSFRIVFRUQFBQQFRYUFRQVFRUQFBQXGyYeFxklGRUVHy8gIycpLCwsFR49NTAqQScsLSkBCQoKDgwOGg8PGiwkHiQsLywsLTUtMCkvNSksLCwsKiktLCwsKSksLCwtLCkpLCwtLCwpLCwsLCwpLCksLC8sLP/AABEIANkA6AMBIgACEQEDEQH/xAAcAAEAAgMBAQEAAAAAAAAAAAAABQYDBAcCAQj/xABFEAACAQIEAwUEBwUGBAcAAAABAgMAEQQFEiEGEzEiQVFhcQcygZEUI0JScqGxM7LB0fAWU2JjgpIVJKLhQ1Rzk8LS4v/EABsBAQACAwEBAAAAAAAAAAAAAAABAwIEBQYH/8QAMxEAAgECAwQKAgIBBQAAAAAAAAECAxEEITEFEkFREyJhcYGRocHR4bHwFDIGFSNCQ1L/2gAMAwEAAhEDEQA/AO40pSgFKUoBSlKAUpSgFKUoBSlKAVWPaLxLLgMCZ4FRpOZCgEoYr9Y4XfSQe/xqz1UvafkU2My8w4dNchlga2pU7KSBmN2IHQUBFze0aUZPHiVij+mSTLhRCdWj6VzjG6EatVtKs3Xwqf8AZ9xFJj8uhxMqory824jBC9iV0FgxJ6KO+qsnAeIGcO+lfoKyTY2PtLc4yaFYipW9xZtTg2t571YvZhkk2DyrDwYhNEsfN1KGV7appGHaUkHZh30BaaUpQClKUApSlAKUpQClKUApSlAKUpQClKUApSlAKUpQClKUApSsc+IWNSzsFVdyzEKAPEk9KBK5kpVIzn2q4eK4gVp28R9XH/uIufgPjVLzL2k42b3ZBCvhCoB/3tc/K1YOaR1aGyMTVza3V2/Gp2pmt1rTmzuBPexES/ilRf1NcAxWPklN5JXc/wCY7P8Aqa1wB4Vj0h04bAX/ACn6fZ+gRxPhP/OQf+9H/wDatiHNoX9yaNvwyI36GvzvXzSPAVHSGb2BDhN+R+k719r87YTNZov2U8ifgdlHyBtVhy72m4yL3nWYeEqgH/clj871kqiNOrsKtH+kk/T5/J2aWQKCWIAAJJOwAG5JPhVb4Z43jxjSqo0mN+xfq8R2WTyNwbjuuvjVG4n9pDYvDclIjEXP1p1BgVH2FNgbE9bjoLb3NVnJc0bDTpKv2T2gO9T7y/13gVDnmZ0djTdCbqK0+C7vnQ/QoNK0sqx4ljVlIIIBBHeCLg1u1aed0FKUoBSlKAUpSgFKUoBSlKAUpSgFKUoBSvhNcw429o5ctDg3su4eZereKxHuH+Lv7vGobSNrC4Spip7sPF8EWLir2hxYS8cdpZhsVB7CH/MYd/8AhG/jauV51xDPi21TyFrdEHZRfwp0+O586jq2sNgi3dVEpNnrKWHw+AXOXPj9L9zNcRk7226X86zw4Fm7jVjynJAey3V/d/GPd+e6/wCqt2LDAd1VuRXPF1Zu39UV2HJCeorfweRDWl/vp+8K08oxE30t1kM8gGqPsiNoEt2uZIUACubABeo1b37rQi2IPgQflUNtGopdIm3fxIZ8hUEjwJHyNq8Pka1YcZFaR/xv+8ags0zvkzpGIzKGUsViDNKvaAB0AEEEG+5X3G69KjO5F4RV2acmQeFaOLyrlgkmwH5nuA/roDVwMdVniKOQuLoQgHY6drexfr4gj4VKbZu4eT3l17Lv+SFpXoxnwNfNPlWR2FOL0aOhezHiC18Ox6XZL/dPvL8Cb+h8q6eDX50wWMaGRZE2ZCCP4g+RFx8a7DheN4hAj7trAIVbEjx1XO1jtVvSxhG8nax5PauBkqynTV1L88fPXzLXQmqr/b6P+6f/AKf51H5pxkX0GIMpRiTqtZgRbSbGqJY6hFX3rnOhs/ESdt2xeqhMZxvgYZTFLjsOkgNijyoCD4Nv2T5GtHNOIGkyzEyQE81MPOVA95XWNiLeY6iqNluLjwGQQYnDYHDYqIxB8W8zgOZmZVYHsNrOtmFidgorbjJSV1oacouLcZanYqVSsy9obRSvbDhoMMcGuKkMpV0bF6dHKj0EOFDoWuy+9t0q61kYilKUApSlAKUpQClY58QqKWdgqjqWIAHqTVMzv2hgXXDLf/Mcbf6V6n1PyNZRi5aGtiMVSw6vUfhxJnjUI2DkR8RyNYsGG5a3WPT1YHoQO6uI4nBtG2lh6EbgjxBqfxeLeVi8jl2PexufQeA8hUrgMrEyXYX8R0+IPc3n870q0bJczY2N/kM4ucd3qZd93x9NCr5fluurHhsGFGwrabLOV03U9Gtb/Sw7mHh8rjeseJw7OhCScsm3bChyB36QdtVuhN7eBrnyvezPUqamukve/EyqlbeJjuQ/37k+Tj3x89/RhVd4WxGkGB2bWCXQSnS7RtuGEbO0i7hms5v2r7A2FpwyagU8e0v4gOnxFx6haWtkV9JdKRTM7j5OMjmG7WveV9CBANDotgzGykvpAAuwvqJAq0lNqh+LstMkSvdNER1OHEYOk2BKvK3KFtjZ1INh3gVIZBjufCpvqZQquwV1RpAO1oZlXULjcgWrJq6TKYy3Ztc8yQxyfWP5sT896q004fMRGJdLR6LoNd3AiaQqQs2nTYjdo+tgCauWKTt38lP/AEqapmVQiPMGUc3STNpH1sikEot2PNZFRWBsSFN3FwKJakSllFdxY0gLEAdSQB6nasOY4VZGO3ZFlX8Kiw/IX+NScKWDN4Cw/E1x+7qPyqIzfMlw6XO7MH5abjmOq3ESta2o9w6newNqxtyLd9asgcyxUEL6GF7KzSaDdo1ADFynVgAbnTcqCDaxvWymVIyhtJGoA2YWYXF7Edx8qx5NlzSSGaQK4JkALCRT5OisFDKQzr211ixGphap/lDdmNlXqep36Ko72PcPW+wNS+SIhJWcpaEIchSxZrhRtt1ZuoRfPz7hv4A5IVAUALYDusdvKp7L8vM7hmGlV2VeoUdeveT1J7z8AJrF5QtrqNwPn5VoYyLqRstUV0sY4zbSyKWFJNrHfyrLPgnQAspAPS9qnOUPCpHBIspVXF9But/G1r1yMFuYibpSvGXD3XeblXG1KaU7Jx4+3E1eE8qdW5hJAItby8WrNifZdljsxOGCiQ6nSOaaKJj1uYkcL+VWhoAkZA+636V+fgNvh/CvdbPwEXBwi7W8dTx20toyjNTkr38NDrGa+z/nzylMQEw+KbCNiITHrZjhCvLEUmsaAwRA11b3dutXOobhZ74aK/8Adp+6Kmapas7F6d1cUpSoJFKUoBUPxJnb4WLWkJk8/sJ5vbe3w+IqYrxLEGFjUowqRlKLUXZ8zjuaZ1LiW1SuW8FGyL+Ff49a0atXGuQR4fS6dkyMRpHu2AuWt3d3zqq1uxaayPDYulOlVcaju+Yq38Nx/V1URV14eH1Qqqrqjq7KXUm+1G7Nhb9B194How8/A+BG4qMmwmncbre2/VT91vPwPQ/MCeArxLhbm462tvuCPusO8VqVKakelwmLlQduHI5/n+XSo/OhBAW8kjCRbhxEY+YsclkHYVVZySQhOlb3NTOQZqZwxKGNozGDcMp1FFfmBGGpEN7rfcjqB0qZfD23Hd1B3K/zHgfnVPzWJ8BMJkb6hmZih1KgZwBIZpQGsPthmBJO1xpAfXs9HqdnpF/eLyepb8Vh9XS4EgNtJKlSbggEbixvYjyqscGYpryQyaAy2fslnZ2JKyyM5ZtRvyxYuWG1wtwotmXzrNFdDqBuymxBuNnQg7g7G4O4KVE4fhkpjWxCy6UcktEoIViY1S7AHTfUC5bSWJ07jTuRDlmmv1EvMm4P+FP3R/KqfwPFfnNqDFuWdXJMTNr1sWZ23c6wykXsCjW2tV3xUGpbXK3S116i+oah5jr8Ki+HuHRhgyc1nV5GftXARepAux3sNz32G1CL5p8jamjsFX/UfVug/wBoHzNUfPZDjJAsUbyRoXRtCooZWT6xlkkBTppADqt7qyP1qw8bZuYIGYBgZCVDpp7G4+8y3JBsFBBO9iLXr7kGQrho2uEVmLM7KDGgQOxQaDtGAG91QBdjYb7llmS5X6r8TOIAF+6qAXJ3CqNgPM9AB1NecHhDiHGxWNfdXr6sfFj3n0A2FeoYWxLgAERqbgHqT99vPy7h8SbZhcII1sBVcskU1KrqO3A8Q4YILAV7IrIRXgitSSITIjMsJbtD4/zrRjkKkEd1WGRLi1QE8WliK4O0KbpTjXhk7+vBm9QkpRcJFjfMh9FeQ/Yjdj8FJrhYG3w/hV24ozkx4cwg/tTv+AbkfE2HzqucPZaZ8SiW2vqb8K2NvibD419J2PVU8L/Jeklfy19bo8RtWLeJVBar3+rHYeGoSuHjB6hFHyUCpasGDi0oBWeuc3fM7KVlYUpSoJFKUoBSlKA5r7Q8ZrxQTuiQD/U/aP5aarmFw+trVs5/ieZipm8ZHA9FOkfkBWzw5BqkHqK2pdWCR5Shavi5zlms/hehrYnKXQja4q2ZFFaIVXoOK5NBefCFkP0hozDZSUw5bmdlnYt0SxGm5Y7ALc54OPYl25LLZSx+sjP2JHDWW5Mf1RHMtYFkuN9qXJvU7FHDxpJqC1LeorIoqpH2gxiEymBwgMY3ZLlmjMrKo7yqqettW1vL03HnLMnMhtyzKpVXTYxzTx3eViApKw7KV3LpY9sWxNhRZaZcLq3GxHQj8wfEeVaGMy9ZFZGXY2JUEgjSQwdGG4swBv1UgetMn4iGIleMQumkOylyvaEcphbsjdDq7j/CvPEWFmm7EBKCIcySUEqQyjUsSEdT0J9RfvvhKKZs0KkoPLQy4DBLCqrEioqe6qiwG9+nqT863Hi326Hcenh/D4VC8PZ+JrRyWWby2WTzQdzeK/LwFjRLj03Hp3/z+dU7tjo9InmjA8ey+n/yNfBHZT57fDqf4fOtsx7D414mS3lpG99h4kk/10pYjfI6chVLMwVVBZmY6VVVFyzE9AAL38qhMPixjivIbVAdww21kfaIO4tvZTuN779KZx7xU2MY4eA/8upGphtzmBuD/wCmD0Hedz3ATnBEYy76O6yGTC436uXWApgxY2+Cnp5gX7hWW5kUzrb2XA6LgsAsS2ArYIrIRVc4u4mODVCAg1iZi8xYIBEgcoAu7yEHZbjZHO9rHWcbsXsThrwRVcfj2IEDkyks7oluV2ysww4KAyXa8pta1wN2AFiddPaJDILxRSOBJCrFikShJZ4oFm1M3Qs728TC97WvVTpy5Gami0EVFZtD0b4Vi4V4i+mQ6mTQ6iPWBbSeYgkVk7ROkg99j4itvOjaFz91SfkL/wAK0MVRdSEocffgbFKaTUjluf4vmTt4L2R8Ov53q4+zXKOyZSN3Nh+Ff5m/yFc9v312LgNLYVB4KP0Fe4xFNYXCww8NFZeXy8zyODk8RiZ1pa6+f0WYV9pSuSdsUpSgFeEmVujA28CD+lUD2lu0+My7AGRo4MZJMZyjFDIsKBhBqHcxNreY8KxcPTYHB5jJBBlM+HnXDzsGAW00Mbj9mOYdRZkGkkA+YoDo9fGNhfwqGyDidcVJNEYJYJcOY+ZHOE1ASqWjcNGzKQQD37WqWxHuN+Fv0oQ9DiLNck+JJ+e9WHhhOtVxeg9BVq4YHZraq8DymytZvuLCprRzvXHhsRJhlAnMZKkKWLMi2TsgHUQNgLHurce+lrddLW9bG351Ucrw+ZB4eazlUWJHu69o8/DyPiJArAlhG8qWvY8htjqF9c70UTGEz7EmYRfRSAJRG0rmUAIonLSE6AGJEKMNPZ/5hASD1s6nzqmYbGZmI1BhVnEQ1M6JvIEbU3YmG/MAUKFsVOq492pLJsRjTMomh0xNzmYkhmRr3QauYRY9NKiw37ugtsWVT49BufQdfyqJTOJI8OHbtmaR7K/QR94HhvUjij9U9v7uT9xqruZSf8vhfDRJ89QvUFsNCEkwQPla1iNiCOhB7jVo4fz+5Ecxs/RXOwk/wt4P+R9esAHr5IgYWNGrlidjo4i/K/8ACuaca8THEE4bDt9Xe0rr/wCIe+NT9zxP2vTrtZhneIbDcgNsdjJftmO37Mn+PW3zqNwOVhB03qEiXJkLDkwUdKn+H8HzIcThT0kjMqeUsViCPMi3+2spgFSXDEFsUh8pL+mhqkgs+Q4wy4WJ26sg1fiXssfmCfjW1LGGFmAI8GAYbdNjVZTDTHLNGGJEhkQKVblkJ9KTmdsbqOXzLkb2vbe1YoZc0j5aMscyrLy3lKaWMSiIc5gJOr3mNwNii7bmtScc2WxeRaDENjpGxJGw2J6keBNeGhWxGkWPUWFj32Pj1Pzqo5XnmZypA5wq6ZDGzHSsf1bpCW7BmJUgvKQepCbgd7EYvNSoAiVTyoWd0SM/W6oXkijVpSPcaZLHvjBuNQqiUHzLFJci2BAOgA9ABVf4tWflEwkWsQ6FQxZT1KnuPl3/AK6RxmZqNK4de+xf6zsl3OsuZ9RYdgCO1tJvqFrCewHMaH69QJNUoOkWBVZHVHtc21IEa1zbVVSl0UlPJ24amUl0kXDNduhxy1dO9njzaO2w0/ZUACw8SepPlUFPw6pl1ja/d3X8aufCsIUWFdZbapbQtGnHRXd+b4L54nKo7Kng25Tlxsrcub+Cy14Ey3tqF/C4v8qp3tdzqXC5XI0LmN5Hii5i7GNZGszg9xtcX7r1BtlOXZXi8JH/AMMmZ2mhSLHXDBp5L9p3MgJPvEi1vAUNo6hSoHLOMYsRjZsJGkmqBNTO6FI2tIY2CFt2swIuBbY2JpQGTijhKDMIlSYMDGweKWJuXLE46PG/cfy2HgKiMLwI2HmbFrip8Xikw8kMIxjoI7HtKrGOMG2rv8zVxpQFT4CyfEwCY4uJOdO4llnWbnGWS2nSE5a8qNVChVBNhVrYbV9pQHDpE0kjwJHyNqsfDEmxFRnEmF5eLmX/ADGYej9sfvVs8NzWe1bVTOKZ5LZ/+3XnTfb6Mt617ilB6MD3dkg7jqNu+tTHYXmwyR6inMjkTUvVdaldQ8xe9QWH4WnUNbFLGLPojwweCJSTh9iEKkrpjmW5uyiYWJKg1Qd+Ni3rXtJBci4uLEi4uAb2JHUXsbehqppwzitSn/iMmkFSyhpDcE2lRWLX/ZqgRjuG1sd2NZMk4Rkw83MGINtYJUNMQ8V8W2hwzEM2rERm5vblG1tVQWJItwUHY9CCD6HY/lVNkJbBOh/aYKZgw/y3JBb01A/Kripqr8SXwk4xiprhdeVi4xvdDZRJb0sPUD7xqC2D4FdXGVlXF1EZmqJiCmGlE6Ea0KXYhCpfS/gyqDfyG9twNRMy86XLSzLiayCeq6mYedbCY/zoQTomqZytDEk0rqV0poW4td5LWt8LfOqmkrFC4UlRsWA7IPgT8R8x41f8uzJMWFRYtUcIQtI9wDIFFkQfqT3d24o3YmxI5Zh+XCinqFF/U9oj5moLiLLJ5MSkuHlAaGGRSmtAQZJYCSoZG0u0KzKHOwOna16sxNUzNeF8RzpZMPLyvpEserlHSwUqyTzSOxDX5bdlFuA6owA3rTvd3LrZGR8sxrYLFLPOGlkj0xWZY0Qcpbs0iopDF9V26bXAW9qin4XxZKvHIqJqBWEYh5FWFsRDKYhIRudMZYHoNRUbVv5jwZNKHvi2YGXmIsjzsq/WYrs+/sOVNEthsTBuN6+QcJYmNkC4+TlRgqI+ZJ/convHVftq5sfdDDTa1qrckuJNuw2eFMDiYWmGIljk5jCY8t2YxyyajJDpbooXl6bWHXYXqdmNgfQ/pVcy3hzExyRM+M1hGBkF5bOogSOxBbtHUurUxtuezvYTuOe0belvntWjiJKKcuw2aSvkQdWDhtNr1XzVn4fitHWp/j0Mqk+5fn6LNoyziu82c5yeLFwPBOgeOQWZTt33BBG4IIBBHQiqth/Zeivh9ePxkseElSWGGaSNlVo/cBbl6iANrX6VdqV6g5ZX48kkGbPiuzymwccA37XMWeSQ9m3TSw3vSrBSgFKUoBSlKA517R8DpnSUDaRdJ/En/wCSPlVcyybTIPWum8X5Vz8K4AuydtPVb3HxFx8a5QrWN62YdaFjy2NX8XGKrwefs/k6LA9wDWdTUPkeM1xjyqWU1SdhMzKayKawqayKagsTM4NZkgDAhgCpBBVhcMCLEEHqKxQR33PT9fKtrVVU52yL4Rvmc3zngSbBvJNgIhPG4N4H3kSwLBELbSRa9DMnvMIwtyCb1dPo2IcxqeRIGlZgysswVDFEqHD9AWu8507ABh3XHcr1p5nkmHxItiMPFMB050ayW9CRcfCsVU5lxxfL8l5o7GIuRHC7WiJVRMJCjM2rsoBHdmI7IcbHetxXway3aU8trkIWJYBlhlTRouWOiVlGr7UJB62HRV9nOXBWUYJArlSyhpQpKElSV1221N8zUllnDmFw28GFiiP3kRQ3+/3vzqekQKjlOS4jFgao/o0DbvqTS7sdiYY3JMKlQq7/AHbgbkVe8HhEhjWNFCqosAPzJPeT3mshNeSarlO5J6avBNNdfGrWkXwdzyTXgmvpNeSaoky5Ihp8ayyNY7X6GvOKx2tALW33+FYMSe234j+tYq8lUxdTrwvk2/ydaNKOT4gC5A8TVzy2LTGB5VUMOQHBPSrnhplZRpNx5V6rYjp/x92L6122v3sscnHKXSXay4GalKV2zRFKUoBSlKAUpSgPhFcq4vyX6PiDYfVyXZPAH7SfAn5EV1aoriLJVxUJQ7Ebo33WHQ+ncfI1ZTlus0Mfhf5NKy1Wa+PE5nkuP5b2PQmrpDLcXFc9xGHaNyjjSymxB7iKsGQZx9hjv3edW1I8UcbAYn/pnqtPgtANbGHjv16Dr/Ieda+GTV6Dqf6763g3cNgOg/rvrRrVlDLid6lDezehmDf9q9Bqwhq9Bq0lK5tmYGhe3w/q9RubZ5FhVDTOVDFgNKPJ7qNIxIRSQAiOxPQBTXufM4dLAzxKPcJMiDSzrdQbnYlTcA7kVYmD7heIcNKFMeJhcOxVNEiNqYLrKCx3OjtW8N6zQZpFIwVJUZmjWUBXViYn2WYAHdD3N0NULDcMQtcPjgJMMIoRJyRh1R4EbDYd1LuQ0gkDNfUdWwsB12MuyiDBTRTNmSsyI0OgCMh4sPhUjeBQpLh15SSEajvfs3as3YF9JryTWpJmsK6tU8S6CFfVIi6WIuFa57JsCbHfas+qqmweia+CS3pXgtXkmq3IkyN+X9bV4JrwJLfxFfXO1x0/TyNUS5o2qc97JlekO59T+teaE1mw+CeQ7CvMYXZ9fFu8Flzen34HVq4iFJWevIwFql8ljkDXANj8q3cDkIXdql44go2FetwWy6WF62sufwjkV8VOrloj0tfaUrqmqKUpQClKUApSlAKUpQFT4x4X545kY+sUdOmsD7J8/A/0OdrGdVtwQd+oII6+ldvIqGxnDyM5cKAWtqNtzbperI1GlY5WK2ZCvVVRO3Pt+yD4fxhaMA9B+fiT51MBqhsdhDE5U+oPiD0rAHPifnXkKuPlGbU458c/o7Ciksixhq9Bqrgnb7x+ZrxPmrRi5dutgL9ayp49TkoqLuxYk+IeHYsaipNq0ozsNNveaGSINuDuvMLA9zKvoYfF+zyN2JWaQcyWR5C2h20yRYpXSPUpVbvinbcG1za1TuW4wyLci163NVdRVGsiCDj4LhWUSpJIrq6uv7NwCvO7NmQ3BWeQb79CCDvWFuAoSrqZpiZGlLMxjZiJYGw7rcp9xhv1uo9Kseqmqp6R8wV7+wsGssWkPadgG5ZC6ziGZfcu3axMjAsSRZd+t53CwCONIwSRGiICetkUKCfOwr2WryWrCVRvUHotXkmvhatLEZiBsNz+XzrXqVowV5MWNifEBRc/9z6VEy4pi1727rDw8KxySljcm/8AXSvkcZY2Fczeq4upuUl+82ZaEnlkSyNuALdw6fCrNDhwo2FRmT5VoFz1qYr11KLhBRbvYweYpSlWEClKUApSlAKUpQClKUApSlAKUpQERxBgNaagO0lz6jvFVer8RVPzjA8qQ2HZa5H8RXnNsYXSvHufs/byM4s0a1J8EXcMW2H2bdPE3rcRCxsKzyYB16rXPoYXFQiq1OOv7pqTdG3hsWgUC9reO1bK4pT9ofMVCFSO6vlZPF1of3j+ULE9zR4ivhxCj7Q+YqBtX2o/1B/+fUWJl8eg+18t615M0H2V+e1Rt69BSegNZKpiq2VOPp7vIZGSbFM3U/AbCsNbcGWO/dUvguHgN2rbo7IqVHvV5eGr89PyRvciGwuXtIem1WXLspEY3G9bsOHCjYVlr0FGjCjHdgrIwAFKUq0ClKUApSlAKUpQClKUApSlAKUpQClKUArRzbACVLd43BrepWM4RnFxkrpggspynSSWFTTRA9RXoCvtSlbJA1JctRvsitWTIEPdUrSpBCf2cWvv9nFqmcJ8VYnHY6VXzGLDNBiXT/h5gQyNDGevMchyxF91uBbpvXTaiyBFR5Cg7q2ostRfsitulSDysYHQV6pSgFKUoBSlKAUpSgFKUoBSlKAUpSgFKUoBSlKAUpSgFKUoBSlKAUpSgOacRcJ43MMXA0mDwuH+j4lZfpkcpeZ4o2JWNVCAgkW94kXG1q6XSlAKUpQClKUApSlAKUpQClKUApSlAKUpQH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990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62" name="Picture 6" descr="http://www.scq.ubc.ca/wp-content/cellcyc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86200"/>
            <a:ext cx="4229572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027"/>
          <p:cNvSpPr txBox="1">
            <a:spLocks noChangeArrowheads="1"/>
          </p:cNvSpPr>
          <p:nvPr/>
        </p:nvSpPr>
        <p:spPr bwMode="auto">
          <a:xfrm>
            <a:off x="381001" y="304800"/>
            <a:ext cx="50292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Comic Sans MS" pitchFamily="66" charset="0"/>
              </a:rPr>
              <a:t>The next stage of the cell cycle is </a:t>
            </a:r>
            <a:r>
              <a:rPr lang="en-US" sz="3200" b="1" dirty="0">
                <a:latin typeface="Comic Sans MS" pitchFamily="66" charset="0"/>
              </a:rPr>
              <a:t>M</a:t>
            </a:r>
            <a:r>
              <a:rPr lang="en-US" sz="3200" b="1" dirty="0" smtClean="0">
                <a:latin typeface="Comic Sans MS" pitchFamily="66" charset="0"/>
              </a:rPr>
              <a:t>itosis (m).</a:t>
            </a:r>
          </a:p>
          <a:p>
            <a:pPr>
              <a:buFont typeface="Arial" pitchFamily="34" charset="0"/>
              <a:buChar char="•"/>
            </a:pPr>
            <a:endParaRPr lang="en-US" sz="32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Comic Sans MS" pitchFamily="66" charset="0"/>
              </a:rPr>
              <a:t> Mitosis is the division of the cell 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nucleus</a:t>
            </a:r>
            <a:r>
              <a:rPr lang="en-US" sz="3200" b="1" dirty="0" smtClean="0">
                <a:latin typeface="Comic Sans MS" pitchFamily="66" charset="0"/>
              </a:rPr>
              <a:t> and its contents.</a:t>
            </a:r>
          </a:p>
          <a:p>
            <a:pPr>
              <a:buFont typeface="Arial" pitchFamily="34" charset="0"/>
              <a:buChar char="•"/>
            </a:pPr>
            <a:endParaRPr lang="en-US" sz="32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Comic Sans MS" pitchFamily="66" charset="0"/>
              </a:rPr>
              <a:t>The 4 phases are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Prophase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Metaphase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Anaphase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Telophase </a:t>
            </a:r>
            <a:endParaRPr lang="en-US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8610" name="Picture 2" descr="http://humanphysiology2011.wikispaces.com/file/view/Cell_cycle.jpg/199029002/406x461/Cell_cy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57400"/>
            <a:ext cx="3765259" cy="42767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allAtOnce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38862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5800" b="1" dirty="0" smtClean="0">
                <a:latin typeface="Comic Sans MS" pitchFamily="66" charset="0"/>
              </a:rPr>
              <a:t>After division of the  nucleus, the cell undergoes </a:t>
            </a:r>
            <a:r>
              <a:rPr lang="en-US" sz="5800" b="1" u="sng" dirty="0" err="1" smtClean="0">
                <a:solidFill>
                  <a:srgbClr val="FF0000"/>
                </a:solidFill>
                <a:latin typeface="Comic Sans MS" pitchFamily="66" charset="0"/>
              </a:rPr>
              <a:t>cytokinesis</a:t>
            </a:r>
            <a:r>
              <a:rPr lang="en-US" sz="5800" b="1" dirty="0" smtClean="0">
                <a:latin typeface="Comic Sans MS" pitchFamily="66" charset="0"/>
              </a:rPr>
              <a:t>.</a:t>
            </a:r>
          </a:p>
          <a:p>
            <a:pPr lvl="0">
              <a:buNone/>
            </a:pPr>
            <a:endParaRPr lang="en-US" sz="5800" b="1" dirty="0" smtClean="0">
              <a:latin typeface="Comic Sans MS" pitchFamily="66" charset="0"/>
            </a:endParaRPr>
          </a:p>
          <a:p>
            <a:pPr lvl="0"/>
            <a:r>
              <a:rPr lang="en-US" sz="5800" b="1" dirty="0" err="1" smtClean="0">
                <a:latin typeface="Comic Sans MS" pitchFamily="66" charset="0"/>
              </a:rPr>
              <a:t>Cytokinesis</a:t>
            </a:r>
            <a:r>
              <a:rPr lang="en-US" sz="5800" b="1" dirty="0" smtClean="0">
                <a:latin typeface="Comic Sans MS" pitchFamily="66" charset="0"/>
              </a:rPr>
              <a:t> is the division of the cell </a:t>
            </a:r>
            <a:r>
              <a:rPr lang="en-US" sz="5800" b="1" u="sng" dirty="0" smtClean="0">
                <a:solidFill>
                  <a:srgbClr val="FF0000"/>
                </a:solidFill>
                <a:latin typeface="Comic Sans MS" pitchFamily="66" charset="0"/>
              </a:rPr>
              <a:t>  cytoplasm </a:t>
            </a:r>
            <a:r>
              <a:rPr lang="en-US" sz="5800" b="1" dirty="0" smtClean="0">
                <a:latin typeface="Comic Sans MS" pitchFamily="66" charset="0"/>
              </a:rPr>
              <a:t>, resulting in two daughter cells that are genetically </a:t>
            </a:r>
            <a:r>
              <a:rPr lang="en-US" sz="5800" b="1" u="sng" dirty="0" smtClean="0">
                <a:solidFill>
                  <a:srgbClr val="FF0000"/>
                </a:solidFill>
                <a:latin typeface="Comic Sans MS" pitchFamily="66" charset="0"/>
              </a:rPr>
              <a:t>identical</a:t>
            </a:r>
            <a:r>
              <a:rPr lang="en-US" sz="5800" b="1" dirty="0" smtClean="0">
                <a:latin typeface="Comic Sans MS" pitchFamily="66" charset="0"/>
              </a:rPr>
              <a:t> to the original</a:t>
            </a:r>
            <a:r>
              <a:rPr lang="en-US" sz="5800" b="1" dirty="0" smtClean="0"/>
              <a:t> cell.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7586" name="AutoShape 2" descr="http://www.clker.com/cliparts/X/a/K/T/k/p/cytokinesis.svg"/>
          <p:cNvSpPr>
            <a:spLocks noChangeAspect="1" noChangeArrowheads="1"/>
          </p:cNvSpPr>
          <p:nvPr/>
        </p:nvSpPr>
        <p:spPr bwMode="auto">
          <a:xfrm>
            <a:off x="155575" y="-1584325"/>
            <a:ext cx="4714875" cy="3314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588" name="Picture 4" descr="http://www.angelfire.com/md/kablink/animalcyt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419600"/>
            <a:ext cx="5439974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13348</TotalTime>
  <Words>1514</Words>
  <Application>Microsoft Office PowerPoint</Application>
  <PresentationFormat>On-screen Show (4:3)</PresentationFormat>
  <Paragraphs>168</Paragraphs>
  <Slides>51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MS PGothic</vt:lpstr>
      <vt:lpstr>Aharoni</vt:lpstr>
      <vt:lpstr>Arial</vt:lpstr>
      <vt:lpstr>Calibri</vt:lpstr>
      <vt:lpstr>Comic Sans MS</vt:lpstr>
      <vt:lpstr>Wingdings</vt:lpstr>
      <vt:lpstr>Wingdings 3</vt:lpstr>
      <vt:lpstr>Office Theme</vt:lpstr>
      <vt:lpstr>Bitmap Image</vt:lpstr>
      <vt:lpstr>5.1 The Cell Cycle</vt:lpstr>
      <vt:lpstr>The Cell Cycle</vt:lpstr>
      <vt:lpstr>Main Idea:  The cell cycle has THREE main stages and then an end action  </vt:lpstr>
      <vt:lpstr>PowerPoint Presentation</vt:lpstr>
      <vt:lpstr>Interphase</vt:lpstr>
      <vt:lpstr>PowerPoint Presentation</vt:lpstr>
      <vt:lpstr>Interphase</vt:lpstr>
      <vt:lpstr>PowerPoint Presentation</vt:lpstr>
      <vt:lpstr>PowerPoint Presentation</vt:lpstr>
      <vt:lpstr>Main Idea:  Cells divide at different rates</vt:lpstr>
      <vt:lpstr>Main Idea:  Cell Size is Limited </vt:lpstr>
      <vt:lpstr>5.2 Mitosis &amp; Cytokinesis</vt:lpstr>
      <vt:lpstr>You have 46 chromosomes in each of your body cells. </vt:lpstr>
      <vt:lpstr>PowerPoint Presentation</vt:lpstr>
      <vt:lpstr>PowerPoint Presentation</vt:lpstr>
      <vt:lpstr>PowerPoint Presentation</vt:lpstr>
      <vt:lpstr>Main Idea:  Mitosis and cytokinesis produce two genetically identical daughter cells. </vt:lpstr>
      <vt:lpstr>Main Idea:  Mitosis and cytokinesis produce two genetically identical daughter cells. </vt:lpstr>
      <vt:lpstr>Stages of Mitosis:  Prophase</vt:lpstr>
      <vt:lpstr>Prophase</vt:lpstr>
      <vt:lpstr>Stages of Mitotis:  Metaphase</vt:lpstr>
      <vt:lpstr>Stages of Mitosis:  Anaphase</vt:lpstr>
      <vt:lpstr>Stages of Mitosis:  Telophase</vt:lpstr>
      <vt:lpstr>PowerPoint Presentation</vt:lpstr>
      <vt:lpstr>PowerPoint Presentation</vt:lpstr>
      <vt:lpstr>Main Idea:  Cell division is uncontrolled in cancer</vt:lpstr>
      <vt:lpstr>PowerPoint Presentation</vt:lpstr>
      <vt:lpstr>Main Idea:  Cell division is uncontrolled in cancer</vt:lpstr>
      <vt:lpstr>PowerPoint Presentation</vt:lpstr>
      <vt:lpstr>PowerPoint Presentation</vt:lpstr>
      <vt:lpstr>PowerPoint Presentation</vt:lpstr>
      <vt:lpstr>Carcinogens are substances that produce or promote cancer</vt:lpstr>
      <vt:lpstr>PowerPoint Presentation</vt:lpstr>
      <vt:lpstr>5.4 Asexual Reproduction</vt:lpstr>
      <vt:lpstr>Main Idea:  Binary fission is similar in function to mitosis</vt:lpstr>
      <vt:lpstr>PowerPoint Presentation</vt:lpstr>
      <vt:lpstr>Asexual Reproduction</vt:lpstr>
      <vt:lpstr>PowerPoint Presentation</vt:lpstr>
      <vt:lpstr>Main Idea:  Binary fission is similar to mitosis</vt:lpstr>
      <vt:lpstr>Main Idea:  Binary fission is similar to mitosis</vt:lpstr>
      <vt:lpstr>PowerPoint Presentation</vt:lpstr>
      <vt:lpstr>Advantages and Disadvantages of Asexual and Sexual Reproduction</vt:lpstr>
      <vt:lpstr>Advantages and Disadvantages of Asexual and Sexual Reproduction</vt:lpstr>
      <vt:lpstr>Advantages and Disadvantages of Asexual and Sexual Reproduction</vt:lpstr>
      <vt:lpstr>Advantages and Disadvantages of Asexual and Sexual Reproduction</vt:lpstr>
      <vt:lpstr>Main Idea Specialized cells perform specific functions</vt:lpstr>
      <vt:lpstr>PowerPoint Presentation</vt:lpstr>
      <vt:lpstr>Main Idea Specialized cells perform specific functions.</vt:lpstr>
      <vt:lpstr>Main Idea  Stem cells can develop into different cell types</vt:lpstr>
      <vt:lpstr>Stem Cell Classification</vt:lpstr>
      <vt:lpstr>Main Idea  Stem cells can develop into different cell types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Cell Growth &amp; Division</dc:title>
  <dc:creator>fcboe</dc:creator>
  <cp:lastModifiedBy>Fairweather, Elizabeth B.</cp:lastModifiedBy>
  <cp:revision>454</cp:revision>
  <dcterms:created xsi:type="dcterms:W3CDTF">2010-11-12T13:57:54Z</dcterms:created>
  <dcterms:modified xsi:type="dcterms:W3CDTF">2019-03-12T16:21:05Z</dcterms:modified>
</cp:coreProperties>
</file>