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8F576-052B-410B-A157-EC4AD1A6F60E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BC3DF-E073-48B2-8556-E10EDEFC2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1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9461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9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9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4078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003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2889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942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40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9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814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14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0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738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0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5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705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10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4958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616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0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98084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851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0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471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1940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0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616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884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1631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71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3811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656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57897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90380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28225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8460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03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44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12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8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20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9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051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81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454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0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1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30425" y="6404293"/>
            <a:ext cx="351977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7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9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9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9DE47-D02E-4446-B362-DE2146737E15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3B25-89D2-4E3D-AF96-D6C6695996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9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4"/>
          <p:cNvSpPr txBox="1">
            <a:spLocks noGrp="1"/>
          </p:cNvSpPr>
          <p:nvPr>
            <p:ph type="title"/>
          </p:nvPr>
        </p:nvSpPr>
        <p:spPr>
          <a:xfrm>
            <a:off x="1981200" y="-9978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Soil Erosion</a:t>
            </a:r>
            <a:endParaRPr/>
          </a:p>
        </p:txBody>
      </p:sp>
      <p:sp>
        <p:nvSpPr>
          <p:cNvPr id="766" name="Google Shape;766;p104"/>
          <p:cNvSpPr txBox="1">
            <a:spLocks noGrp="1"/>
          </p:cNvSpPr>
          <p:nvPr>
            <p:ph type="body" idx="1"/>
          </p:nvPr>
        </p:nvSpPr>
        <p:spPr>
          <a:xfrm>
            <a:off x="1981200" y="93296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Wearing away of surface soil by water and wind.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some areas, soil erosion has changed good soils into deserts.</a:t>
            </a:r>
            <a:endParaRPr/>
          </a:p>
        </p:txBody>
      </p:sp>
      <p:pic>
        <p:nvPicPr>
          <p:cNvPr id="767" name="Google Shape;767;p104" descr="soil-eros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630" y="3120942"/>
            <a:ext cx="5223264" cy="347877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768" name="Google Shape;768;p104" descr="screen-capture-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7634" y="3378464"/>
            <a:ext cx="3009901" cy="29718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9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05"/>
          <p:cNvSpPr txBox="1">
            <a:spLocks noGrp="1"/>
          </p:cNvSpPr>
          <p:nvPr>
            <p:ph type="title"/>
          </p:nvPr>
        </p:nvSpPr>
        <p:spPr>
          <a:xfrm>
            <a:off x="1981200" y="-220414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Contour plowing</a:t>
            </a:r>
            <a:endParaRPr/>
          </a:p>
        </p:txBody>
      </p:sp>
      <p:pic>
        <p:nvPicPr>
          <p:cNvPr id="774" name="Google Shape;774;p105" descr="f-d-3f2f5bfcc6539c170619d80ed382f6338b015cb5ea06c6e23c254464+IMAGE+IMAGE.jpg"/>
          <p:cNvPicPr preferRelativeResize="0"/>
          <p:nvPr/>
        </p:nvPicPr>
        <p:blipFill rotWithShape="1">
          <a:blip r:embed="rId3">
            <a:alphaModFix/>
          </a:blip>
          <a:srcRect b="1"/>
          <a:stretch/>
        </p:blipFill>
        <p:spPr>
          <a:xfrm>
            <a:off x="1803812" y="904790"/>
            <a:ext cx="8611394" cy="571579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rotWithShape="0">
              <a:srgbClr val="000000">
                <a:alpha val="2196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2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06"/>
          <p:cNvSpPr txBox="1">
            <a:spLocks noGrp="1"/>
          </p:cNvSpPr>
          <p:nvPr>
            <p:ph type="title"/>
          </p:nvPr>
        </p:nvSpPr>
        <p:spPr>
          <a:xfrm>
            <a:off x="1981200" y="-13470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Deforestation</a:t>
            </a:r>
            <a:endParaRPr/>
          </a:p>
        </p:txBody>
      </p:sp>
      <p:sp>
        <p:nvSpPr>
          <p:cNvPr id="780" name="Google Shape;780;p106"/>
          <p:cNvSpPr txBox="1">
            <a:spLocks noGrp="1"/>
          </p:cNvSpPr>
          <p:nvPr>
            <p:ph type="body" idx="1"/>
          </p:nvPr>
        </p:nvSpPr>
        <p:spPr>
          <a:xfrm>
            <a:off x="1981200" y="7930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 of forests.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Forests supply wood, oxygen, and other resources.</a:t>
            </a:r>
            <a:endParaRPr/>
          </a:p>
        </p:txBody>
      </p:sp>
      <p:pic>
        <p:nvPicPr>
          <p:cNvPr id="781" name="Google Shape;781;p106" descr="deforestation-causes-HI_10423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9006" y="2658181"/>
            <a:ext cx="6415085" cy="384905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0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07"/>
          <p:cNvSpPr txBox="1">
            <a:spLocks noGrp="1"/>
          </p:cNvSpPr>
          <p:nvPr>
            <p:ph type="title"/>
          </p:nvPr>
        </p:nvSpPr>
        <p:spPr>
          <a:xfrm>
            <a:off x="1981200" y="4864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Conservation</a:t>
            </a:r>
            <a:endParaRPr/>
          </a:p>
        </p:txBody>
      </p:sp>
      <p:pic>
        <p:nvPicPr>
          <p:cNvPr id="787" name="Google Shape;787;p107" descr="learning-gateway-reuse-reduce-and-recycle-Bp2iKc-clipa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737" y="1196104"/>
            <a:ext cx="7765272" cy="5518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08"/>
          <p:cNvSpPr txBox="1">
            <a:spLocks noGrp="1"/>
          </p:cNvSpPr>
          <p:nvPr>
            <p:ph type="title"/>
          </p:nvPr>
        </p:nvSpPr>
        <p:spPr>
          <a:xfrm>
            <a:off x="1981200" y="-17030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Overfishing</a:t>
            </a:r>
            <a:endParaRPr/>
          </a:p>
        </p:txBody>
      </p:sp>
      <p:sp>
        <p:nvSpPr>
          <p:cNvPr id="793" name="Google Shape;793;p108"/>
          <p:cNvSpPr txBox="1">
            <a:spLocks noGrp="1"/>
          </p:cNvSpPr>
          <p:nvPr>
            <p:ph type="body" idx="1"/>
          </p:nvPr>
        </p:nvSpPr>
        <p:spPr>
          <a:xfrm>
            <a:off x="1981200" y="7789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Loss of fish species.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 provide food for many countries and are an important part of the oceans ecosystems.</a:t>
            </a:r>
            <a:endParaRPr/>
          </a:p>
        </p:txBody>
      </p:sp>
      <p:pic>
        <p:nvPicPr>
          <p:cNvPr id="794" name="Google Shape;794;p108" descr="overfish_img1_col2b_35039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0094" y="2550025"/>
            <a:ext cx="6584734" cy="415731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5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09"/>
          <p:cNvSpPr txBox="1">
            <a:spLocks noGrp="1"/>
          </p:cNvSpPr>
          <p:nvPr>
            <p:ph type="title"/>
          </p:nvPr>
        </p:nvSpPr>
        <p:spPr>
          <a:xfrm>
            <a:off x="1981200" y="2711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Aquaculture</a:t>
            </a:r>
            <a:endParaRPr/>
          </a:p>
        </p:txBody>
      </p:sp>
      <p:pic>
        <p:nvPicPr>
          <p:cNvPr id="800" name="Google Shape;800;p109" descr="open-net-pen-aquaculture-syste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895" y="1273247"/>
            <a:ext cx="6477001" cy="52451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6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0"/>
          <p:cNvSpPr txBox="1">
            <a:spLocks noGrp="1"/>
          </p:cNvSpPr>
          <p:nvPr>
            <p:ph type="title"/>
          </p:nvPr>
        </p:nvSpPr>
        <p:spPr>
          <a:xfrm>
            <a:off x="1981200" y="-13431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Smog</a:t>
            </a:r>
            <a:endParaRPr/>
          </a:p>
        </p:txBody>
      </p:sp>
      <p:sp>
        <p:nvSpPr>
          <p:cNvPr id="806" name="Google Shape;806;p110"/>
          <p:cNvSpPr txBox="1">
            <a:spLocks noGrp="1"/>
          </p:cNvSpPr>
          <p:nvPr>
            <p:ph type="body" idx="1"/>
          </p:nvPr>
        </p:nvSpPr>
        <p:spPr>
          <a:xfrm>
            <a:off x="1981200" y="889916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Mixture of chemicals that forms a gray-brown haze in the air.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Mainly caused by cars and industry.</a:t>
            </a:r>
            <a:endParaRPr/>
          </a:p>
        </p:txBody>
      </p:sp>
      <p:pic>
        <p:nvPicPr>
          <p:cNvPr id="807" name="Google Shape;807;p110" descr="3196398550_47fc9f9990_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5501" y="2802347"/>
            <a:ext cx="5226488" cy="379737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08" name="Google Shape;808;p110" descr="screen-capture-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2909118"/>
            <a:ext cx="2749994" cy="358298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6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11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Emission controls</a:t>
            </a:r>
            <a:endParaRPr/>
          </a:p>
        </p:txBody>
      </p:sp>
      <p:pic>
        <p:nvPicPr>
          <p:cNvPr id="814" name="Google Shape;814;p111" descr="ur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160" y="1299612"/>
            <a:ext cx="1993901" cy="250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11" descr="thingsyoucand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8155" y="2059223"/>
            <a:ext cx="6564498" cy="4465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5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2"/>
          <p:cNvSpPr txBox="1">
            <a:spLocks noGrp="1"/>
          </p:cNvSpPr>
          <p:nvPr>
            <p:ph type="title"/>
          </p:nvPr>
        </p:nvSpPr>
        <p:spPr>
          <a:xfrm>
            <a:off x="1981200" y="-2445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Acid Rain</a:t>
            </a:r>
            <a:endParaRPr/>
          </a:p>
        </p:txBody>
      </p:sp>
      <p:sp>
        <p:nvSpPr>
          <p:cNvPr id="821" name="Google Shape;821;p112"/>
          <p:cNvSpPr txBox="1">
            <a:spLocks noGrp="1"/>
          </p:cNvSpPr>
          <p:nvPr>
            <p:ph type="body" idx="1"/>
          </p:nvPr>
        </p:nvSpPr>
        <p:spPr>
          <a:xfrm>
            <a:off x="1981200" y="95448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Some of the chemicals in smog join with water vapor in the air.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 rain kills plants and causes other damage.</a:t>
            </a:r>
            <a:endParaRPr/>
          </a:p>
        </p:txBody>
      </p:sp>
      <p:pic>
        <p:nvPicPr>
          <p:cNvPr id="822" name="Google Shape;822;p112" descr="how-acid-rain-is-formed_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126" y="2796329"/>
            <a:ext cx="6350001" cy="3619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0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3"/>
          <p:cNvSpPr txBox="1">
            <a:spLocks noGrp="1"/>
          </p:cNvSpPr>
          <p:nvPr>
            <p:ph type="title"/>
          </p:nvPr>
        </p:nvSpPr>
        <p:spPr>
          <a:xfrm>
            <a:off x="1981200" y="18595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 rain in North Carolina</a:t>
            </a:r>
            <a:endParaRPr/>
          </a:p>
        </p:txBody>
      </p:sp>
      <p:pic>
        <p:nvPicPr>
          <p:cNvPr id="828" name="Google Shape;828;p113" descr="image158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1874" y="1161595"/>
            <a:ext cx="7947567" cy="5267573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9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6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A Changing Landscape</a:t>
            </a:r>
            <a:endParaRPr/>
          </a:p>
        </p:txBody>
      </p:sp>
      <p:sp>
        <p:nvSpPr>
          <p:cNvPr id="705" name="Google Shape;705;p96"/>
          <p:cNvSpPr txBox="1">
            <a:spLocks noGrp="1"/>
          </p:cNvSpPr>
          <p:nvPr>
            <p:ph type="body" idx="1"/>
          </p:nvPr>
        </p:nvSpPr>
        <p:spPr>
          <a:xfrm>
            <a:off x="1981200" y="994217"/>
            <a:ext cx="8229600" cy="45259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Humans are the main source of environmental change.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Activities that affect the biosphere are hunting, gathering, agriculture, industry and urban development.</a:t>
            </a:r>
            <a:endParaRPr/>
          </a:p>
        </p:txBody>
      </p:sp>
      <p:pic>
        <p:nvPicPr>
          <p:cNvPr id="706" name="Google Shape;706;p96" descr="457989_294190624000653_958564803_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4112" y="3046047"/>
            <a:ext cx="5069088" cy="381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96" descr="voices_family_farming_main-760x37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2900" y="3978904"/>
            <a:ext cx="4831195" cy="240288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Google Shape;833;p114" descr="stock-illustration-50397416-cartoon-gross-slime-dri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5896" y="1546441"/>
            <a:ext cx="3253352" cy="3253353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114"/>
          <p:cNvSpPr txBox="1">
            <a:spLocks noGrp="1"/>
          </p:cNvSpPr>
          <p:nvPr>
            <p:ph type="title"/>
          </p:nvPr>
        </p:nvSpPr>
        <p:spPr>
          <a:xfrm>
            <a:off x="1981200" y="11545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Acid rain and other damage</a:t>
            </a:r>
            <a:endParaRPr/>
          </a:p>
        </p:txBody>
      </p:sp>
      <p:pic>
        <p:nvPicPr>
          <p:cNvPr id="835" name="Google Shape;835;p114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046" y="4760090"/>
            <a:ext cx="2616641" cy="1970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14" descr="image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6873" y="1417637"/>
            <a:ext cx="5777411" cy="432748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4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5"/>
          <p:cNvSpPr txBox="1"/>
          <p:nvPr/>
        </p:nvSpPr>
        <p:spPr>
          <a:xfrm>
            <a:off x="1981200" y="476568"/>
            <a:ext cx="8229600" cy="73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FF"/>
              </a:buClr>
              <a:buSzPts val="4400"/>
            </a:pPr>
            <a:r>
              <a:rPr lang="en-US" sz="4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Emission controls</a:t>
            </a:r>
            <a:endParaRPr/>
          </a:p>
        </p:txBody>
      </p:sp>
      <p:pic>
        <p:nvPicPr>
          <p:cNvPr id="842" name="Google Shape;842;p115" descr="ur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160" y="1299612"/>
            <a:ext cx="1993901" cy="2501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15" descr="thingsyoucand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8155" y="2059223"/>
            <a:ext cx="6564498" cy="4465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2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6"/>
          <p:cNvSpPr txBox="1">
            <a:spLocks noGrp="1"/>
          </p:cNvSpPr>
          <p:nvPr>
            <p:ph type="title"/>
          </p:nvPr>
        </p:nvSpPr>
        <p:spPr>
          <a:xfrm>
            <a:off x="1981200" y="-292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Ozone Depletion</a:t>
            </a:r>
            <a:endParaRPr/>
          </a:p>
        </p:txBody>
      </p:sp>
      <p:sp>
        <p:nvSpPr>
          <p:cNvPr id="849" name="Google Shape;849;p116"/>
          <p:cNvSpPr txBox="1">
            <a:spLocks noGrp="1"/>
          </p:cNvSpPr>
          <p:nvPr>
            <p:ph type="body" idx="1"/>
          </p:nvPr>
        </p:nvSpPr>
        <p:spPr>
          <a:xfrm>
            <a:off x="1690617" y="1029822"/>
            <a:ext cx="8809223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ozone layer is an area high in the atmosphere that protects the earth from harmful radiation.</a:t>
            </a:r>
            <a:endParaRPr/>
          </a:p>
        </p:txBody>
      </p:sp>
      <p:pic>
        <p:nvPicPr>
          <p:cNvPr id="850" name="Google Shape;850;p116" descr="450-ozone-depleti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4277" y="2667462"/>
            <a:ext cx="5375780" cy="358385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51" name="Google Shape;851;p116" descr="a62dd7b9f0fe8afb7d16a446ea67312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5106" y="2378372"/>
            <a:ext cx="2768502" cy="415275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160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7"/>
          <p:cNvSpPr txBox="1">
            <a:spLocks noGrp="1"/>
          </p:cNvSpPr>
          <p:nvPr>
            <p:ph type="title"/>
          </p:nvPr>
        </p:nvSpPr>
        <p:spPr>
          <a:xfrm>
            <a:off x="1981200" y="10244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3916"/>
            </a:pPr>
            <a:r>
              <a:rPr lang="en-US" sz="3916" b="1">
                <a:solidFill>
                  <a:srgbClr val="0000FF"/>
                </a:solidFill>
              </a:rPr>
              <a:t>How do I protect the Ozone Layer?</a:t>
            </a:r>
            <a:endParaRPr/>
          </a:p>
        </p:txBody>
      </p:sp>
      <p:pic>
        <p:nvPicPr>
          <p:cNvPr id="857" name="Google Shape;857;p117" descr="plant-tre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2306" y="2141612"/>
            <a:ext cx="5231939" cy="392126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58" name="Google Shape;858;p117" descr="No_CFC_s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3151" y="1858873"/>
            <a:ext cx="3213101" cy="3213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9" name="Google Shape;859;p117"/>
          <p:cNvSpPr txBox="1"/>
          <p:nvPr/>
        </p:nvSpPr>
        <p:spPr>
          <a:xfrm>
            <a:off x="1653150" y="5323598"/>
            <a:ext cx="3519303" cy="131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285750" indent="-285750">
              <a:buClr>
                <a:srgbClr val="0000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Aerosol sprays</a:t>
            </a:r>
            <a:endParaRPr/>
          </a:p>
          <a:p>
            <a:pPr marL="285750" indent="-285750">
              <a:buClr>
                <a:srgbClr val="0000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Air Conditioning</a:t>
            </a:r>
            <a:endParaRPr/>
          </a:p>
          <a:p>
            <a:pPr marL="285750" indent="-285750">
              <a:buClr>
                <a:srgbClr val="0000F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Use of refrigeration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20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118"/>
          <p:cNvSpPr txBox="1">
            <a:spLocks noGrp="1"/>
          </p:cNvSpPr>
          <p:nvPr>
            <p:ph type="title"/>
          </p:nvPr>
        </p:nvSpPr>
        <p:spPr>
          <a:xfrm>
            <a:off x="2088825" y="-83435"/>
            <a:ext cx="82296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Habitat Fragmentation</a:t>
            </a:r>
            <a:endParaRPr/>
          </a:p>
        </p:txBody>
      </p:sp>
      <p:sp>
        <p:nvSpPr>
          <p:cNvPr id="865" name="Google Shape;865;p118"/>
          <p:cNvSpPr txBox="1">
            <a:spLocks noGrp="1"/>
          </p:cNvSpPr>
          <p:nvPr>
            <p:ph type="body" idx="1"/>
          </p:nvPr>
        </p:nvSpPr>
        <p:spPr>
          <a:xfrm>
            <a:off x="1696198" y="954878"/>
            <a:ext cx="89718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 developments can split habitats 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smaller the pieces of habitat, the less likely its species can survive.</a:t>
            </a:r>
            <a:endParaRPr/>
          </a:p>
        </p:txBody>
      </p:sp>
      <p:pic>
        <p:nvPicPr>
          <p:cNvPr id="866" name="Google Shape;866;p118" descr="principles8-12n4vv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1231" y="2680685"/>
            <a:ext cx="5474023" cy="398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2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19"/>
          <p:cNvSpPr txBox="1">
            <a:spLocks noGrp="1"/>
          </p:cNvSpPr>
          <p:nvPr>
            <p:ph type="title"/>
          </p:nvPr>
        </p:nvSpPr>
        <p:spPr>
          <a:xfrm>
            <a:off x="1633266" y="947042"/>
            <a:ext cx="3691503" cy="365903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 algn="l">
              <a:buClr>
                <a:srgbClr val="0000FF"/>
              </a:buClr>
              <a:buSzPts val="3455"/>
            </a:pPr>
            <a:r>
              <a:rPr lang="en-US" sz="3455" b="1">
                <a:solidFill>
                  <a:srgbClr val="0000FF"/>
                </a:solidFill>
              </a:rPr>
              <a:t>Linking</a:t>
            </a:r>
            <a:br>
              <a:rPr lang="en-US" sz="3455" b="1">
                <a:solidFill>
                  <a:srgbClr val="0000FF"/>
                </a:solidFill>
              </a:rPr>
            </a:br>
            <a:r>
              <a:rPr lang="en-US" sz="3455" b="1">
                <a:solidFill>
                  <a:srgbClr val="0000FF"/>
                </a:solidFill>
              </a:rPr>
              <a:t>Fragments</a:t>
            </a:r>
            <a:br>
              <a:rPr lang="en-US" sz="3455" b="1">
                <a:solidFill>
                  <a:srgbClr val="0000FF"/>
                </a:solidFill>
              </a:rPr>
            </a:br>
            <a:r>
              <a:rPr lang="en-US" sz="3455" b="1">
                <a:solidFill>
                  <a:srgbClr val="0000FF"/>
                </a:solidFill>
              </a:rPr>
              <a:t/>
            </a:r>
            <a:br>
              <a:rPr lang="en-US" sz="3455" b="1">
                <a:solidFill>
                  <a:srgbClr val="0000FF"/>
                </a:solidFill>
              </a:rPr>
            </a:br>
            <a:r>
              <a:rPr lang="en-US" sz="3455" b="1">
                <a:solidFill>
                  <a:srgbClr val="0000FF"/>
                </a:solidFill>
              </a:rPr>
              <a:t>Reduce Edge Effect</a:t>
            </a:r>
            <a:br>
              <a:rPr lang="en-US" sz="3455" b="1">
                <a:solidFill>
                  <a:srgbClr val="0000FF"/>
                </a:solidFill>
              </a:rPr>
            </a:br>
            <a:r>
              <a:rPr lang="en-US" sz="3455" b="1">
                <a:solidFill>
                  <a:srgbClr val="0000FF"/>
                </a:solidFill>
              </a:rPr>
              <a:t/>
            </a:r>
            <a:br>
              <a:rPr lang="en-US" sz="3455" b="1">
                <a:solidFill>
                  <a:srgbClr val="0000FF"/>
                </a:solidFill>
              </a:rPr>
            </a:br>
            <a:endParaRPr/>
          </a:p>
        </p:txBody>
      </p:sp>
      <p:pic>
        <p:nvPicPr>
          <p:cNvPr id="872" name="Google Shape;872;p119" descr="fig_03_Berges_anglai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1630" y="0"/>
            <a:ext cx="5246371" cy="68580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73" name="Google Shape;873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0726" y="4606076"/>
            <a:ext cx="3534777" cy="191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733" y="675126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8376" y="403208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2845" y="652672"/>
            <a:ext cx="454812" cy="24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733" y="2108188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8376" y="1836271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92731" y="1812993"/>
            <a:ext cx="507092" cy="274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1733" y="3700944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8376" y="3593325"/>
            <a:ext cx="1003889" cy="54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9011" y="2217435"/>
            <a:ext cx="507092" cy="27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3494" y="685888"/>
            <a:ext cx="454812" cy="24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119" descr="cartoon-turtl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4874" y="732816"/>
            <a:ext cx="454812" cy="24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20"/>
          <p:cNvSpPr txBox="1">
            <a:spLocks noGrp="1"/>
          </p:cNvSpPr>
          <p:nvPr>
            <p:ph type="title"/>
          </p:nvPr>
        </p:nvSpPr>
        <p:spPr>
          <a:xfrm>
            <a:off x="1981200" y="-10202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Endangered Species</a:t>
            </a:r>
            <a:endParaRPr/>
          </a:p>
        </p:txBody>
      </p:sp>
      <p:sp>
        <p:nvSpPr>
          <p:cNvPr id="890" name="Google Shape;890;p120"/>
          <p:cNvSpPr txBox="1">
            <a:spLocks noGrp="1"/>
          </p:cNvSpPr>
          <p:nvPr>
            <p:ph type="body" idx="1"/>
          </p:nvPr>
        </p:nvSpPr>
        <p:spPr>
          <a:xfrm>
            <a:off x="1620862" y="868393"/>
            <a:ext cx="9047138" cy="45259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species whose population size is declining in a way that places it in danger of extinction.</a:t>
            </a:r>
            <a:endParaRPr/>
          </a:p>
        </p:txBody>
      </p:sp>
      <p:pic>
        <p:nvPicPr>
          <p:cNvPr id="891" name="Google Shape;891;p120" descr="7217427078_3d4ff376c6_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1941" y="2073992"/>
            <a:ext cx="5352191" cy="46457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21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3194"/>
            </a:pPr>
            <a:r>
              <a:rPr lang="en-US" sz="3194" b="1">
                <a:solidFill>
                  <a:srgbClr val="0000FF"/>
                </a:solidFill>
              </a:rPr>
              <a:t>Conservation Societies</a:t>
            </a:r>
            <a:br>
              <a:rPr lang="en-US" sz="3194" b="1">
                <a:solidFill>
                  <a:srgbClr val="0000FF"/>
                </a:solidFill>
              </a:rPr>
            </a:br>
            <a:r>
              <a:rPr lang="en-US" sz="3194" b="1">
                <a:solidFill>
                  <a:srgbClr val="0000FF"/>
                </a:solidFill>
              </a:rPr>
              <a:t>&amp; Awareness Campaigns</a:t>
            </a:r>
            <a:endParaRPr/>
          </a:p>
        </p:txBody>
      </p:sp>
      <p:pic>
        <p:nvPicPr>
          <p:cNvPr id="897" name="Google Shape;897;p121" descr="998001c1a3388cbb50988a9fc4a97f1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384" y="2027480"/>
            <a:ext cx="3478881" cy="464342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98" name="Google Shape;898;p121" descr="SAFE_logo_web-300x1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109" y="4270601"/>
            <a:ext cx="3810001" cy="24003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899" name="Google Shape;899;p121" descr="logo-head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970" y="2019974"/>
            <a:ext cx="2400301" cy="20828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900" name="Google Shape;900;p121" descr="mq1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29555" y="2019974"/>
            <a:ext cx="2082801" cy="20828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22"/>
          <p:cNvSpPr txBox="1">
            <a:spLocks noGrp="1"/>
          </p:cNvSpPr>
          <p:nvPr>
            <p:ph type="title"/>
          </p:nvPr>
        </p:nvSpPr>
        <p:spPr>
          <a:xfrm>
            <a:off x="1389266" y="-10768"/>
            <a:ext cx="4261910" cy="1972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Biological Magnification</a:t>
            </a:r>
            <a:endParaRPr/>
          </a:p>
        </p:txBody>
      </p:sp>
      <p:sp>
        <p:nvSpPr>
          <p:cNvPr id="906" name="Google Shape;906;p122"/>
          <p:cNvSpPr txBox="1">
            <a:spLocks noGrp="1"/>
          </p:cNvSpPr>
          <p:nvPr>
            <p:ph type="body" idx="1"/>
          </p:nvPr>
        </p:nvSpPr>
        <p:spPr>
          <a:xfrm>
            <a:off x="1620862" y="1767702"/>
            <a:ext cx="3734553" cy="50768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39470" indent="-339470">
              <a:lnSpc>
                <a:spcPct val="90000"/>
              </a:lnSpc>
              <a:spcBef>
                <a:spcPts val="0"/>
              </a:spcBef>
              <a:buSzPts val="2871"/>
            </a:pPr>
            <a:r>
              <a:rPr lang="en-US" sz="2871"/>
              <a:t>Toxic compounds build up in the bodies of organisms.</a:t>
            </a:r>
            <a:endParaRPr/>
          </a:p>
          <a:p>
            <a:pPr marL="339470" indent="-339470">
              <a:lnSpc>
                <a:spcPct val="90000"/>
              </a:lnSpc>
              <a:spcBef>
                <a:spcPts val="600"/>
              </a:spcBef>
              <a:buSzPts val="2871"/>
            </a:pPr>
            <a:r>
              <a:rPr lang="en-US" sz="2871"/>
              <a:t>The concentration of toxic compounds increases the higher the trophic level.</a:t>
            </a:r>
            <a:endParaRPr/>
          </a:p>
          <a:p>
            <a:pPr marL="339470" indent="-339470">
              <a:lnSpc>
                <a:spcPct val="90000"/>
              </a:lnSpc>
              <a:spcBef>
                <a:spcPts val="600"/>
              </a:spcBef>
              <a:buSzPts val="2871"/>
            </a:pPr>
            <a:r>
              <a:rPr lang="en-US" sz="2871"/>
              <a:t>Examples of toxic compounds are lead, mercury and DDT</a:t>
            </a:r>
            <a:endParaRPr/>
          </a:p>
        </p:txBody>
      </p:sp>
      <p:pic>
        <p:nvPicPr>
          <p:cNvPr id="907" name="Google Shape;907;p122" descr="22 Biomagnification of DD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318" y="449458"/>
            <a:ext cx="4892855" cy="6021117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68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23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endParaRPr/>
          </a:p>
        </p:txBody>
      </p:sp>
      <p:sp>
        <p:nvSpPr>
          <p:cNvPr id="913" name="Google Shape;913;p123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endParaRPr/>
          </a:p>
        </p:txBody>
      </p:sp>
      <p:pic>
        <p:nvPicPr>
          <p:cNvPr id="914" name="Google Shape;914;p123" descr="Bioacc-VS-Biomag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2569" y="220827"/>
            <a:ext cx="9125432" cy="638448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23"/>
          <p:cNvSpPr txBox="1"/>
          <p:nvPr/>
        </p:nvSpPr>
        <p:spPr>
          <a:xfrm>
            <a:off x="2406515" y="5887585"/>
            <a:ext cx="2787462" cy="10312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Sickness Levels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58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97" descr="Shanghai-Skyli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150" y="103576"/>
            <a:ext cx="7206768" cy="320300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713" name="Google Shape;713;p97" descr="AB252179-2161-4E31-A8A9-CB67560AD36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39248" y="3500137"/>
            <a:ext cx="4304959" cy="322872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sp>
        <p:nvSpPr>
          <p:cNvPr id="714" name="Google Shape;714;p97"/>
          <p:cNvSpPr txBox="1"/>
          <p:nvPr/>
        </p:nvSpPr>
        <p:spPr>
          <a:xfrm>
            <a:off x="2600272" y="92814"/>
            <a:ext cx="2744187" cy="44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Shanghai, China</a:t>
            </a:r>
            <a:endParaRPr/>
          </a:p>
        </p:txBody>
      </p:sp>
      <p:sp>
        <p:nvSpPr>
          <p:cNvPr id="715" name="Google Shape;715;p97"/>
          <p:cNvSpPr txBox="1">
            <a:spLocks noGrp="1"/>
          </p:cNvSpPr>
          <p:nvPr>
            <p:ph type="body" idx="1"/>
          </p:nvPr>
        </p:nvSpPr>
        <p:spPr>
          <a:xfrm>
            <a:off x="6253872" y="3411511"/>
            <a:ext cx="4284982" cy="3448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lnSpc>
                <a:spcPct val="90000"/>
              </a:lnSpc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Industry used more resources and produced more pollution than ever before.</a:t>
            </a:r>
            <a:endParaRPr/>
          </a:p>
          <a:p>
            <a:pPr marL="342900">
              <a:lnSpc>
                <a:spcPct val="90000"/>
              </a:lnSpc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Cities also produce more pollution.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91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4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Awareness</a:t>
            </a:r>
            <a:endParaRPr/>
          </a:p>
        </p:txBody>
      </p:sp>
      <p:pic>
        <p:nvPicPr>
          <p:cNvPr id="921" name="Google Shape;921;p124" descr="image17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9606" y="1657326"/>
            <a:ext cx="8715751" cy="476642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25"/>
          <p:cNvSpPr txBox="1">
            <a:spLocks noGrp="1"/>
          </p:cNvSpPr>
          <p:nvPr>
            <p:ph type="title"/>
          </p:nvPr>
        </p:nvSpPr>
        <p:spPr>
          <a:xfrm>
            <a:off x="1981200" y="-12914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Invasive Species</a:t>
            </a:r>
            <a:endParaRPr/>
          </a:p>
        </p:txBody>
      </p:sp>
      <p:sp>
        <p:nvSpPr>
          <p:cNvPr id="927" name="Google Shape;927;p125"/>
          <p:cNvSpPr txBox="1">
            <a:spLocks noGrp="1"/>
          </p:cNvSpPr>
          <p:nvPr>
            <p:ph type="body" idx="1"/>
          </p:nvPr>
        </p:nvSpPr>
        <p:spPr>
          <a:xfrm>
            <a:off x="1981200" y="83835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Plants and animals brought  into an area from other places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Invasive species can multiply quickly if their new habitat lacks parasites and predators to control their numbers.</a:t>
            </a:r>
            <a:endParaRPr/>
          </a:p>
        </p:txBody>
      </p:sp>
      <p:pic>
        <p:nvPicPr>
          <p:cNvPr id="928" name="Google Shape;928;p125" descr="Invasive-ill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807" y="3556876"/>
            <a:ext cx="4537696" cy="296750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929" name="Google Shape;929;p125" descr="invasive_species_by_vikingalligator-d61u8v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8734" y="3556876"/>
            <a:ext cx="3008292" cy="296750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0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26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North Carolina Invasive Species</a:t>
            </a:r>
            <a:endParaRPr/>
          </a:p>
        </p:txBody>
      </p:sp>
      <p:pic>
        <p:nvPicPr>
          <p:cNvPr id="935" name="Google Shape;935;p126" descr="invspinfo-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4545" y="3297385"/>
            <a:ext cx="5847317" cy="34099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936" name="Google Shape;936;p126" descr="DED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8740" y="1474373"/>
            <a:ext cx="2555541" cy="520067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937" name="Google Shape;937;p126" descr="fireant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4544" y="1417637"/>
            <a:ext cx="3309522" cy="165476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938" name="Google Shape;938;p126" descr="chinese-privet-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5501" y="1417637"/>
            <a:ext cx="2376360" cy="17015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1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127" descr="NISAW-logo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429686"/>
            <a:ext cx="8255000" cy="32766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sp>
        <p:nvSpPr>
          <p:cNvPr id="944" name="Google Shape;944;p127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Awareness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50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8"/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Greenhouse Effect</a:t>
            </a:r>
            <a:endParaRPr/>
          </a:p>
        </p:txBody>
      </p:sp>
      <p:pic>
        <p:nvPicPr>
          <p:cNvPr id="950" name="Google Shape;950;p128" descr="global_warming_4_271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-352252"/>
            <a:ext cx="9144000" cy="736092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128"/>
          <p:cNvSpPr txBox="1"/>
          <p:nvPr/>
        </p:nvSpPr>
        <p:spPr>
          <a:xfrm>
            <a:off x="1421580" y="4780813"/>
            <a:ext cx="4146610" cy="169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ctr">
              <a:buClr>
                <a:srgbClr val="CC9D78"/>
              </a:buClr>
              <a:buSzPts val="5400"/>
            </a:pPr>
            <a:r>
              <a:rPr lang="en-US" sz="5400" b="1">
                <a:solidFill>
                  <a:srgbClr val="CC9D78"/>
                </a:solidFill>
                <a:latin typeface="Calibri"/>
                <a:ea typeface="Calibri"/>
                <a:cs typeface="Calibri"/>
                <a:sym typeface="Calibri"/>
              </a:rPr>
              <a:t>Greenhouse</a:t>
            </a:r>
            <a:endParaRPr/>
          </a:p>
          <a:p>
            <a:pPr algn="ctr">
              <a:buClr>
                <a:srgbClr val="CC9D78"/>
              </a:buClr>
              <a:buSzPts val="5400"/>
            </a:pPr>
            <a:r>
              <a:rPr lang="en-US" sz="5400" b="1">
                <a:solidFill>
                  <a:srgbClr val="CC9D78"/>
                </a:solidFill>
                <a:latin typeface="Calibri"/>
                <a:ea typeface="Calibri"/>
                <a:cs typeface="Calibri"/>
                <a:sym typeface="Calibri"/>
              </a:rPr>
              <a:t>Effect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4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" name="Google Shape;956;p129" descr="warming-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2690" y="605427"/>
            <a:ext cx="5548499" cy="6263337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129"/>
          <p:cNvSpPr txBox="1">
            <a:spLocks noGrp="1"/>
          </p:cNvSpPr>
          <p:nvPr>
            <p:ph type="body" idx="1"/>
          </p:nvPr>
        </p:nvSpPr>
        <p:spPr>
          <a:xfrm>
            <a:off x="1674675" y="1150832"/>
            <a:ext cx="4229621" cy="5497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36042" indent="-336042">
              <a:spcBef>
                <a:spcPts val="0"/>
              </a:spcBef>
              <a:buSzPts val="3136"/>
            </a:pPr>
            <a:r>
              <a:rPr lang="en-US" sz="3136"/>
              <a:t>Is an increase in the average temperature of the biosphere.</a:t>
            </a:r>
            <a:endParaRPr/>
          </a:p>
          <a:p>
            <a:pPr marL="336042" indent="-336042">
              <a:buSzPts val="3136"/>
            </a:pPr>
            <a:r>
              <a:rPr lang="en-US" sz="3136"/>
              <a:t>Global warming is the result of the burning of fossil fuels.</a:t>
            </a:r>
            <a:endParaRPr/>
          </a:p>
          <a:p>
            <a:pPr marL="336042" indent="-336042">
              <a:buSzPts val="3136"/>
            </a:pPr>
            <a:r>
              <a:rPr lang="en-US" sz="3136"/>
              <a:t>Continued global warming may lead to rising sea levels and coastal flooding.</a:t>
            </a:r>
            <a:endParaRPr/>
          </a:p>
        </p:txBody>
      </p:sp>
      <p:sp>
        <p:nvSpPr>
          <p:cNvPr id="958" name="Google Shape;958;p129"/>
          <p:cNvSpPr txBox="1">
            <a:spLocks noGrp="1"/>
          </p:cNvSpPr>
          <p:nvPr>
            <p:ph type="title"/>
          </p:nvPr>
        </p:nvSpPr>
        <p:spPr>
          <a:xfrm>
            <a:off x="1981200" y="83166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Global Warming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37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30"/>
          <p:cNvSpPr txBox="1">
            <a:spLocks noGrp="1"/>
          </p:cNvSpPr>
          <p:nvPr>
            <p:ph type="title"/>
          </p:nvPr>
        </p:nvSpPr>
        <p:spPr>
          <a:xfrm>
            <a:off x="1981200" y="48640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Conservation</a:t>
            </a:r>
            <a:endParaRPr/>
          </a:p>
        </p:txBody>
      </p:sp>
      <p:pic>
        <p:nvPicPr>
          <p:cNvPr id="964" name="Google Shape;964;p130" descr="learning-gateway-reuse-reduce-and-recycle-Bp2iKc-clipa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8737" y="1196104"/>
            <a:ext cx="7765272" cy="5518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98"/>
          <p:cNvSpPr txBox="1">
            <a:spLocks noGrp="1"/>
          </p:cNvSpPr>
          <p:nvPr>
            <p:ph type="title"/>
          </p:nvPr>
        </p:nvSpPr>
        <p:spPr>
          <a:xfrm>
            <a:off x="1981200" y="287252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3549"/>
            </a:pPr>
            <a:r>
              <a:rPr lang="en-US" sz="3549"/>
              <a:t>The impact of human activities on resources </a:t>
            </a:r>
            <a:endParaRPr/>
          </a:p>
        </p:txBody>
      </p:sp>
      <p:sp>
        <p:nvSpPr>
          <p:cNvPr id="721" name="Google Shape;721;p98"/>
          <p:cNvSpPr txBox="1">
            <a:spLocks noGrp="1"/>
          </p:cNvSpPr>
          <p:nvPr>
            <p:ph type="body" idx="1"/>
          </p:nvPr>
        </p:nvSpPr>
        <p:spPr>
          <a:xfrm>
            <a:off x="1728486" y="1600199"/>
            <a:ext cx="8939515" cy="452596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 activities can affect the quality and supply of resources.</a:t>
            </a:r>
            <a:endParaRPr/>
          </a:p>
        </p:txBody>
      </p:sp>
      <p:pic>
        <p:nvPicPr>
          <p:cNvPr id="722" name="Google Shape;722;p98" descr="161_civiliztn_ca_271c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389" y="2690467"/>
            <a:ext cx="6808934" cy="392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13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9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3549"/>
            </a:pPr>
            <a:r>
              <a:rPr lang="en-US" sz="3549"/>
              <a:t>Renewable and Nonrenewable Resources</a:t>
            </a:r>
            <a:endParaRPr/>
          </a:p>
        </p:txBody>
      </p:sp>
      <p:sp>
        <p:nvSpPr>
          <p:cNvPr id="728" name="Google Shape;728;p99"/>
          <p:cNvSpPr txBox="1">
            <a:spLocks noGrp="1"/>
          </p:cNvSpPr>
          <p:nvPr>
            <p:ph type="body" idx="1"/>
          </p:nvPr>
        </p:nvSpPr>
        <p:spPr>
          <a:xfrm>
            <a:off x="1981200" y="120201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Resources may be classified as:</a:t>
            </a:r>
            <a:endParaRPr/>
          </a:p>
          <a:p>
            <a:pPr marL="342900">
              <a:buSzPts val="3200"/>
            </a:pPr>
            <a:r>
              <a:rPr lang="en-US" b="1" u="sng"/>
              <a:t>Renewable resources</a:t>
            </a:r>
            <a:r>
              <a:rPr lang="en-US" b="0" u="none"/>
              <a:t>: those that a natural process can replace.</a:t>
            </a:r>
            <a:endParaRPr/>
          </a:p>
          <a:p>
            <a:pPr marL="342900" indent="-139700">
              <a:buSzPts val="3200"/>
              <a:buNone/>
            </a:pPr>
            <a:endParaRPr b="0" u="none"/>
          </a:p>
          <a:p>
            <a:pPr marL="342900" indent="-139700">
              <a:buSzPts val="3200"/>
              <a:buNone/>
            </a:pPr>
            <a:endParaRPr b="0" u="none"/>
          </a:p>
          <a:p>
            <a:pPr marL="342900">
              <a:buSzPts val="3200"/>
            </a:pPr>
            <a:r>
              <a:rPr lang="en-US" b="1" u="sng"/>
              <a:t>Nonrenewable resources</a:t>
            </a:r>
            <a:r>
              <a:rPr lang="en-US" b="0" u="none"/>
              <a:t>: those that cannot be replaced by a natural process.</a:t>
            </a:r>
            <a:endParaRPr/>
          </a:p>
        </p:txBody>
      </p:sp>
      <p:pic>
        <p:nvPicPr>
          <p:cNvPr id="729" name="Google Shape;729;p99" descr="Water-Cycle-Art2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989" y="2489674"/>
            <a:ext cx="2794188" cy="142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99" descr="5oZfR5D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1755" y="5138052"/>
            <a:ext cx="1610323" cy="161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99" descr="screen-capture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1369" y="5182251"/>
            <a:ext cx="3698230" cy="1621938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9"/>
          <p:cNvSpPr txBox="1"/>
          <p:nvPr/>
        </p:nvSpPr>
        <p:spPr>
          <a:xfrm>
            <a:off x="2234316" y="5380934"/>
            <a:ext cx="2496878" cy="115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buClr>
                <a:srgbClr val="000000"/>
              </a:buClr>
              <a:buSzPts val="2400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Fossil Fuels take millions of years to form.</a:t>
            </a:r>
            <a:endParaRPr/>
          </a:p>
        </p:txBody>
      </p:sp>
      <p:pic>
        <p:nvPicPr>
          <p:cNvPr id="733" name="Google Shape;733;p99" descr="icon-1f8f6ec1e1b584913e9e53aa1a8ae62c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1918" y="2492388"/>
            <a:ext cx="1427195" cy="1427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7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0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6000"/>
            </a:pPr>
            <a:r>
              <a:rPr lang="en-US" sz="6000" b="1"/>
              <a:t>Fossil Fuels</a:t>
            </a:r>
            <a:endParaRPr/>
          </a:p>
        </p:txBody>
      </p:sp>
      <p:pic>
        <p:nvPicPr>
          <p:cNvPr id="739" name="Google Shape;739;p100" descr="fossil-fuels-design-chocola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518" y="1310021"/>
            <a:ext cx="5086574" cy="5086573"/>
          </a:xfrm>
          <a:prstGeom prst="rect">
            <a:avLst/>
          </a:prstGeom>
          <a:noFill/>
          <a:ln w="2286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8157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01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Alternative Fuel Sources</a:t>
            </a:r>
            <a:endParaRPr/>
          </a:p>
        </p:txBody>
      </p:sp>
      <p:pic>
        <p:nvPicPr>
          <p:cNvPr id="745" name="Google Shape;745;p101" descr="147151-240x325-Ethan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8563" y="2445474"/>
            <a:ext cx="3048001" cy="41275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746" name="Google Shape;746;p101" descr="147150-425x342-alt-fue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6961" y="2229574"/>
            <a:ext cx="5397501" cy="4343401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0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2"/>
          <p:cNvSpPr txBox="1">
            <a:spLocks noGrp="1"/>
          </p:cNvSpPr>
          <p:nvPr>
            <p:ph type="title"/>
          </p:nvPr>
        </p:nvSpPr>
        <p:spPr>
          <a:xfrm>
            <a:off x="1981200" y="-197033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SzPts val="4400"/>
            </a:pPr>
            <a:r>
              <a:rPr lang="en-US" b="1"/>
              <a:t>Monoculture</a:t>
            </a:r>
            <a:endParaRPr/>
          </a:p>
        </p:txBody>
      </p:sp>
      <p:sp>
        <p:nvSpPr>
          <p:cNvPr id="752" name="Google Shape;752;p102"/>
          <p:cNvSpPr txBox="1">
            <a:spLocks noGrp="1"/>
          </p:cNvSpPr>
          <p:nvPr>
            <p:ph type="body" idx="1"/>
          </p:nvPr>
        </p:nvSpPr>
        <p:spPr>
          <a:xfrm>
            <a:off x="1981200" y="69620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planting of fields with the same crop year after year.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Increases the ability to mechanize planting, weeding and harvest.</a:t>
            </a:r>
            <a:endParaRPr/>
          </a:p>
          <a:p>
            <a:pPr marL="342900">
              <a:buSzPts val="3200"/>
            </a:pPr>
            <a:r>
              <a:rPr lang="en-US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entire crop is susceptible to a single pest outbreak.</a:t>
            </a:r>
            <a:endParaRPr/>
          </a:p>
        </p:txBody>
      </p:sp>
      <p:pic>
        <p:nvPicPr>
          <p:cNvPr id="753" name="Google Shape;753;p102" descr="thp-poor-childre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5437" y="4312187"/>
            <a:ext cx="3945769" cy="2315004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  <p:pic>
        <p:nvPicPr>
          <p:cNvPr id="754" name="Google Shape;754;p102" descr="the-potato-famine-memorial-in-dublin-irel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87926" y="3525080"/>
            <a:ext cx="4664828" cy="310211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8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03"/>
          <p:cNvSpPr txBox="1"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rtlCol="0" anchor="ctr" anchorCtr="0">
            <a:noAutofit/>
          </a:bodyPr>
          <a:lstStyle/>
          <a:p>
            <a:pPr>
              <a:buClr>
                <a:srgbClr val="0000FF"/>
              </a:buClr>
              <a:buSzPts val="4400"/>
            </a:pPr>
            <a:r>
              <a:rPr lang="en-US" b="1">
                <a:solidFill>
                  <a:srgbClr val="0000FF"/>
                </a:solidFill>
              </a:rPr>
              <a:t>Green Revolution</a:t>
            </a:r>
            <a:endParaRPr/>
          </a:p>
        </p:txBody>
      </p:sp>
      <p:pic>
        <p:nvPicPr>
          <p:cNvPr id="760" name="Google Shape;760;p103" descr="goodcropbadcrop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2387" y="1305899"/>
            <a:ext cx="8889739" cy="482268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2700000" rotWithShape="0">
              <a:srgbClr val="000000">
                <a:alpha val="4274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1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Widescreen</PresentationFormat>
  <Paragraphs>76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A Changing Landscape</vt:lpstr>
      <vt:lpstr>PowerPoint Presentation</vt:lpstr>
      <vt:lpstr>The impact of human activities on resources </vt:lpstr>
      <vt:lpstr>Renewable and Nonrenewable Resources</vt:lpstr>
      <vt:lpstr>Fossil Fuels</vt:lpstr>
      <vt:lpstr>Alternative Fuel Sources</vt:lpstr>
      <vt:lpstr>Monoculture</vt:lpstr>
      <vt:lpstr>Green Revolution</vt:lpstr>
      <vt:lpstr>Soil Erosion</vt:lpstr>
      <vt:lpstr>Contour plowing</vt:lpstr>
      <vt:lpstr>Deforestation</vt:lpstr>
      <vt:lpstr>Conservation</vt:lpstr>
      <vt:lpstr>Overfishing</vt:lpstr>
      <vt:lpstr>Aquaculture</vt:lpstr>
      <vt:lpstr>Smog</vt:lpstr>
      <vt:lpstr>Emission controls</vt:lpstr>
      <vt:lpstr>Acid Rain</vt:lpstr>
      <vt:lpstr>Acid rain in North Carolina</vt:lpstr>
      <vt:lpstr>Acid rain and other damage</vt:lpstr>
      <vt:lpstr>PowerPoint Presentation</vt:lpstr>
      <vt:lpstr>Ozone Depletion</vt:lpstr>
      <vt:lpstr>How do I protect the Ozone Layer?</vt:lpstr>
      <vt:lpstr>Habitat Fragmentation</vt:lpstr>
      <vt:lpstr>Linking Fragments  Reduce Edge Effect  </vt:lpstr>
      <vt:lpstr>Endangered Species</vt:lpstr>
      <vt:lpstr>Conservation Societies &amp; Awareness Campaigns</vt:lpstr>
      <vt:lpstr>Biological Magnification</vt:lpstr>
      <vt:lpstr>PowerPoint Presentation</vt:lpstr>
      <vt:lpstr>Awareness</vt:lpstr>
      <vt:lpstr>Invasive Species</vt:lpstr>
      <vt:lpstr>North Carolina Invasive Species</vt:lpstr>
      <vt:lpstr>Awareness</vt:lpstr>
      <vt:lpstr>Greenhouse Effect</vt:lpstr>
      <vt:lpstr>Global Warming</vt:lpstr>
      <vt:lpstr>Conservation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Fairweather, Elizabeth B.</dc:creator>
  <cp:lastModifiedBy>Fairweather, Elizabeth B.</cp:lastModifiedBy>
  <cp:revision>1</cp:revision>
  <dcterms:created xsi:type="dcterms:W3CDTF">2019-12-16T19:55:04Z</dcterms:created>
  <dcterms:modified xsi:type="dcterms:W3CDTF">2019-12-16T19:55:20Z</dcterms:modified>
</cp:coreProperties>
</file>