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24"/>
  </p:notesMasterIdLst>
  <p:sldIdLst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A45F9C-7039-47F3-8E7B-9149307352C9}">
  <a:tblStyle styleId="{D3A45F9C-7039-47F3-8E7B-914930735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6cd1de30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06cd1de30_2_3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6cd1de30_2_11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106cd1de30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06cd1de30_2_1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106cd1de30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06cd1de30_2_12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106cd1de30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06cd1de30_2_1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106cd1de30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efd3e9c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efd3e9c45_0_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6cd1de30_2_13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06cd1de30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06cd1de30_2_14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106cd1de30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c78bb117f_0_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1c78bb117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06cd1de30_2_15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g106cd1de30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6cd1de30_2_15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106cd1de30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6cd1de30_2_4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13" name="Google Shape;413;g106cd1de30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6cd1de30_2_16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87" name="Google Shape;587;g106cd1de30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8204993b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8204993b6_0_18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6cd1de30_2_5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106cd1de30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06cd1de30_2_5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106cd1de30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6cd1de30_2_7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106cd1de30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047df896e_1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5047df89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6cd1de30_2_9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06cd1de30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06cd1de30_2_10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106cd1de30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6cd1de30_2_10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106cd1de30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 rot="5400000">
            <a:off x="2793950" y="169283"/>
            <a:ext cx="4572000" cy="86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991431" y="5334000"/>
            <a:ext cx="6096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991431" y="680861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480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5560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0640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991431" y="5963709"/>
            <a:ext cx="6096000" cy="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508000" y="303389"/>
            <a:ext cx="33426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972278" y="303389"/>
            <a:ext cx="5679600" cy="6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508000" y="1594556"/>
            <a:ext cx="3342600" cy="5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08000" y="1705681"/>
            <a:ext cx="44889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2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508000" y="2416528"/>
            <a:ext cx="4488900" cy="4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3"/>
          </p:nvPr>
        </p:nvSpPr>
        <p:spPr>
          <a:xfrm>
            <a:off x="5161139" y="1705681"/>
            <a:ext cx="44910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2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4"/>
          </p:nvPr>
        </p:nvSpPr>
        <p:spPr>
          <a:xfrm>
            <a:off x="5161139" y="2416528"/>
            <a:ext cx="4491000" cy="4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02570" y="4896555"/>
            <a:ext cx="8636100" cy="1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02570" y="3229681"/>
            <a:ext cx="8636100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762000" y="2367139"/>
            <a:ext cx="8636100" cy="1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1524000" y="4318000"/>
            <a:ext cx="71121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480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5560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0640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–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–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8636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 rot="5400000">
            <a:off x="5270450" y="2645783"/>
            <a:ext cx="60960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867766" y="571433"/>
            <a:ext cx="6096000" cy="6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508000" marR="0" lvl="5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016000" marR="0" lvl="6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524000" marR="0" lvl="7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032000" marR="0" lvl="8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8636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  <a:defRPr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762000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471333" y="6942666"/>
            <a:ext cx="321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08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320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5560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508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71120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281334" y="6942666"/>
            <a:ext cx="211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/>
          <p:nvPr/>
        </p:nvSpPr>
        <p:spPr>
          <a:xfrm>
            <a:off x="813850" y="319150"/>
            <a:ext cx="85323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4000" b="1"/>
              <a:t>Evolution of Populations</a:t>
            </a:r>
            <a:endParaRPr sz="4000" b="1"/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0"/>
          <p:cNvSpPr txBox="1"/>
          <p:nvPr/>
        </p:nvSpPr>
        <p:spPr>
          <a:xfrm>
            <a:off x="218750" y="1448950"/>
            <a:ext cx="9633900" cy="5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Guiding Questions: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can populations evolve to form new species?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is evolution defined in genetic terms?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are the sources of genetic variation?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determines the number of phenotypes for a given trait?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does natural selection affect single-gene and polygenic traits?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is genetic drift?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conditions are required to maintain genetic equilibrium?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types of isolation lead to the formation of new species?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is a current hypothesis about Galapagos finch speciation?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"/>
          <p:cNvSpPr txBox="1"/>
          <p:nvPr/>
        </p:nvSpPr>
        <p:spPr>
          <a:xfrm>
            <a:off x="508000" y="305152"/>
            <a:ext cx="91440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4900" b="0" i="0" u="none">
                <a:latin typeface="Times New Roman"/>
                <a:ea typeface="Times New Roman"/>
                <a:cs typeface="Times New Roman"/>
                <a:sym typeface="Times New Roman"/>
              </a:rPr>
              <a:t>Disruptive selection</a:t>
            </a:r>
            <a:endParaRPr sz="1600"/>
          </a:p>
        </p:txBody>
      </p:sp>
      <p:pic>
        <p:nvPicPr>
          <p:cNvPr id="507" name="Google Shape;507;p69" descr="27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500" y="1312333"/>
            <a:ext cx="7754100" cy="5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0"/>
          <p:cNvSpPr txBox="1">
            <a:spLocks noGrp="1"/>
          </p:cNvSpPr>
          <p:nvPr>
            <p:ph type="body" idx="1"/>
          </p:nvPr>
        </p:nvSpPr>
        <p:spPr>
          <a:xfrm>
            <a:off x="423333" y="931333"/>
            <a:ext cx="91440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Drift = </a:t>
            </a:r>
            <a:r>
              <a:rPr lang="en-US" sz="31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 change in allele frequency</a:t>
            </a:r>
            <a:endParaRPr/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on small populations</a:t>
            </a:r>
            <a:endParaRPr/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chance occurrences can cause an allele to become </a:t>
            </a:r>
            <a:r>
              <a:rPr lang="en-US" sz="31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or less frequent</a:t>
            </a: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population</a:t>
            </a:r>
            <a:endParaRPr/>
          </a:p>
        </p:txBody>
      </p:sp>
      <p:pic>
        <p:nvPicPr>
          <p:cNvPr id="513" name="Google Shape;51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1333" y="3723569"/>
            <a:ext cx="6688800" cy="38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0"/>
          <p:cNvSpPr txBox="1"/>
          <p:nvPr/>
        </p:nvSpPr>
        <p:spPr>
          <a:xfrm>
            <a:off x="-49389" y="0"/>
            <a:ext cx="102093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Drift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 sz="4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1"/>
          <p:cNvSpPr txBox="1">
            <a:spLocks noGrp="1"/>
          </p:cNvSpPr>
          <p:nvPr>
            <p:ph type="body" idx="1"/>
          </p:nvPr>
        </p:nvSpPr>
        <p:spPr>
          <a:xfrm>
            <a:off x="423333" y="677333"/>
            <a:ext cx="91440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Bottleneck = a change in allele frequency following a dramatic reduction in the size of a population</a:t>
            </a:r>
            <a:endParaRPr/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result from </a:t>
            </a:r>
            <a:r>
              <a:rPr lang="en-US" sz="31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disease, rapid climate or environmental change</a:t>
            </a:r>
            <a:endParaRPr/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reduce a population</a:t>
            </a:r>
            <a:r>
              <a:rPr lang="en-US" sz="3100"/>
              <a:t>’</a:t>
            </a: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-US" sz="31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diversity</a:t>
            </a:r>
            <a:endParaRPr/>
          </a:p>
        </p:txBody>
      </p:sp>
      <p:sp>
        <p:nvSpPr>
          <p:cNvPr id="520" name="Google Shape;520;p71"/>
          <p:cNvSpPr txBox="1"/>
          <p:nvPr/>
        </p:nvSpPr>
        <p:spPr>
          <a:xfrm>
            <a:off x="-49400" y="0"/>
            <a:ext cx="102093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Bottlenecks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1" name="Google Shape;521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6449" y="3894600"/>
            <a:ext cx="4967100" cy="37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2"/>
          <p:cNvSpPr txBox="1">
            <a:spLocks noGrp="1"/>
          </p:cNvSpPr>
          <p:nvPr>
            <p:ph type="body" idx="1"/>
          </p:nvPr>
        </p:nvSpPr>
        <p:spPr>
          <a:xfrm>
            <a:off x="423333" y="677333"/>
            <a:ext cx="91440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Founder Effect = </a:t>
            </a:r>
            <a:r>
              <a:rPr lang="en-US" sz="31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allele frequencies changes as a result of the migration</a:t>
            </a: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small subgroup of a population</a:t>
            </a:r>
            <a:endParaRPr/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Creates a new gene pool that could be different from the parent population</a:t>
            </a:r>
            <a:endParaRPr/>
          </a:p>
        </p:txBody>
      </p:sp>
      <p:sp>
        <p:nvSpPr>
          <p:cNvPr id="527" name="Google Shape;527;p72"/>
          <p:cNvSpPr txBox="1"/>
          <p:nvPr/>
        </p:nvSpPr>
        <p:spPr>
          <a:xfrm>
            <a:off x="-49389" y="0"/>
            <a:ext cx="102093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Founder Effect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 sz="4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8" name="Google Shape;52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8708" y="3771295"/>
            <a:ext cx="6942600" cy="38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3"/>
          <p:cNvSpPr txBox="1"/>
          <p:nvPr/>
        </p:nvSpPr>
        <p:spPr>
          <a:xfrm>
            <a:off x="305150" y="220475"/>
            <a:ext cx="9541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3"/>
          <p:cNvSpPr txBox="1"/>
          <p:nvPr/>
        </p:nvSpPr>
        <p:spPr>
          <a:xfrm>
            <a:off x="0" y="0"/>
            <a:ext cx="10033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1356775" y="4780250"/>
            <a:ext cx="7257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3"/>
          <p:cNvSpPr txBox="1"/>
          <p:nvPr/>
        </p:nvSpPr>
        <p:spPr>
          <a:xfrm>
            <a:off x="0" y="0"/>
            <a:ext cx="10160100" cy="7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Hardy Weinberg states that for a population to remain in equilibrium, 5 conditions must be met: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large population size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random mating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no immigration or emigration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no mutations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no natural selection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/>
              <a:t>equilibrium = RARE</a:t>
            </a:r>
            <a:endParaRPr/>
          </a:p>
        </p:txBody>
      </p:sp>
      <p:sp>
        <p:nvSpPr>
          <p:cNvPr id="537" name="Google Shape;537;p73"/>
          <p:cNvSpPr txBox="1"/>
          <p:nvPr/>
        </p:nvSpPr>
        <p:spPr>
          <a:xfrm>
            <a:off x="204850" y="348225"/>
            <a:ext cx="9828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vs. Genetic Equilibrium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538" name="Google Shape;53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597" y="2236450"/>
            <a:ext cx="2472150" cy="24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7675" y="4666225"/>
            <a:ext cx="6692325" cy="28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4"/>
          <p:cNvSpPr txBox="1"/>
          <p:nvPr/>
        </p:nvSpPr>
        <p:spPr>
          <a:xfrm>
            <a:off x="338667" y="1608667"/>
            <a:ext cx="9482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Species</a:t>
            </a:r>
            <a:r>
              <a:rPr lang="en-US" sz="3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100" b="0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that can interbreed and produce </a:t>
            </a:r>
            <a:r>
              <a:rPr lang="en-US" sz="3100" b="0" i="1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fertile</a:t>
            </a:r>
            <a:r>
              <a:rPr lang="en-US" sz="3100" b="0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offspring.</a:t>
            </a:r>
            <a:endParaRPr sz="1600"/>
          </a:p>
          <a:p>
            <a:pPr marL="381000" marR="0" lvl="0" indent="-374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Speciation</a:t>
            </a:r>
            <a:r>
              <a:rPr lang="en-US" sz="3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100" b="0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formation of new species</a:t>
            </a:r>
            <a:r>
              <a:rPr lang="en-US" sz="3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occurs whenever reproductive isolation develops 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74"/>
          <p:cNvSpPr txBox="1"/>
          <p:nvPr/>
        </p:nvSpPr>
        <p:spPr>
          <a:xfrm>
            <a:off x="1799167" y="338667"/>
            <a:ext cx="65124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of Speciation</a:t>
            </a:r>
            <a:endParaRPr sz="1600"/>
          </a:p>
        </p:txBody>
      </p:sp>
      <p:pic>
        <p:nvPicPr>
          <p:cNvPr id="546" name="Google Shape;54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556000"/>
            <a:ext cx="3683100" cy="40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9333" y="3725333"/>
            <a:ext cx="2921100" cy="38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5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Reproductive isolation develops by:</a:t>
            </a:r>
            <a:endParaRPr/>
          </a:p>
        </p:txBody>
      </p:sp>
      <p:sp>
        <p:nvSpPr>
          <p:cNvPr id="553" name="Google Shape;553;p75"/>
          <p:cNvSpPr txBox="1">
            <a:spLocks noGrp="1"/>
          </p:cNvSpPr>
          <p:nvPr>
            <p:ph type="body" idx="1"/>
          </p:nvPr>
        </p:nvSpPr>
        <p:spPr>
          <a:xfrm>
            <a:off x="0" y="2116667"/>
            <a:ext cx="43179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Behavioral Isolation</a:t>
            </a:r>
            <a:endParaRPr/>
          </a:p>
          <a:p>
            <a:pPr marL="381000" marR="0" lvl="0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</a:pPr>
            <a:endParaRPr sz="3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Geographic Isolation</a:t>
            </a:r>
            <a:endParaRPr/>
          </a:p>
          <a:p>
            <a:pPr marL="3810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Temporal Isolation</a:t>
            </a:r>
            <a:endParaRPr/>
          </a:p>
        </p:txBody>
      </p:sp>
      <p:sp>
        <p:nvSpPr>
          <p:cNvPr id="554" name="Google Shape;554;p75"/>
          <p:cNvSpPr txBox="1"/>
          <p:nvPr/>
        </p:nvSpPr>
        <p:spPr>
          <a:xfrm>
            <a:off x="1778000" y="0"/>
            <a:ext cx="65124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of Speciation</a:t>
            </a:r>
            <a:endParaRPr sz="1600"/>
          </a:p>
        </p:txBody>
      </p:sp>
      <p:pic>
        <p:nvPicPr>
          <p:cNvPr id="555" name="Google Shape;55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2790650"/>
            <a:ext cx="4744200" cy="3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753" y="4481600"/>
            <a:ext cx="2701250" cy="210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5"/>
          <p:cNvPicPr preferRelativeResize="0"/>
          <p:nvPr/>
        </p:nvPicPr>
        <p:blipFill rotWithShape="1">
          <a:blip r:embed="rId5">
            <a:alphaModFix/>
          </a:blip>
          <a:srcRect l="27473" t="44271" r="49204" b="26745"/>
          <a:stretch/>
        </p:blipFill>
        <p:spPr>
          <a:xfrm>
            <a:off x="4909950" y="3563771"/>
            <a:ext cx="3045850" cy="30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0750" y="1740150"/>
            <a:ext cx="5637799" cy="54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6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Reproductive isolation develops by:</a:t>
            </a:r>
            <a:endParaRPr/>
          </a:p>
        </p:txBody>
      </p:sp>
      <p:sp>
        <p:nvSpPr>
          <p:cNvPr id="564" name="Google Shape;564;p76"/>
          <p:cNvSpPr txBox="1">
            <a:spLocks noGrp="1"/>
          </p:cNvSpPr>
          <p:nvPr>
            <p:ph type="body" idx="1"/>
          </p:nvPr>
        </p:nvSpPr>
        <p:spPr>
          <a:xfrm>
            <a:off x="0" y="2116667"/>
            <a:ext cx="43179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Behavioral Isolation</a:t>
            </a:r>
            <a:endParaRPr/>
          </a:p>
          <a:p>
            <a:pPr marL="381000" marR="0" lvl="0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</a:pPr>
            <a:endParaRPr sz="3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Geographic Isolation</a:t>
            </a:r>
            <a:endParaRPr/>
          </a:p>
          <a:p>
            <a:pPr marL="3810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Temporal Isolation</a:t>
            </a:r>
            <a:endParaRPr/>
          </a:p>
        </p:txBody>
      </p:sp>
      <p:sp>
        <p:nvSpPr>
          <p:cNvPr id="565" name="Google Shape;565;p76"/>
          <p:cNvSpPr txBox="1"/>
          <p:nvPr/>
        </p:nvSpPr>
        <p:spPr>
          <a:xfrm>
            <a:off x="1778000" y="0"/>
            <a:ext cx="65124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of Speciation</a:t>
            </a:r>
            <a:endParaRPr sz="1600"/>
          </a:p>
        </p:txBody>
      </p:sp>
      <p:pic>
        <p:nvPicPr>
          <p:cNvPr id="566" name="Google Shape;56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1778000"/>
            <a:ext cx="6096000" cy="45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6" descr="Image result for reproductive isolating mechanism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21" y="103300"/>
            <a:ext cx="10034580" cy="75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7"/>
          <p:cNvSpPr txBox="1">
            <a:spLocks noGrp="1"/>
          </p:cNvSpPr>
          <p:nvPr>
            <p:ph type="title"/>
          </p:nvPr>
        </p:nvSpPr>
        <p:spPr>
          <a:xfrm>
            <a:off x="762000" y="338667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Behavioral Isolation</a:t>
            </a:r>
            <a:endParaRPr/>
          </a:p>
        </p:txBody>
      </p:sp>
      <p:sp>
        <p:nvSpPr>
          <p:cNvPr id="573" name="Google Shape;573;p77"/>
          <p:cNvSpPr txBox="1">
            <a:spLocks noGrp="1"/>
          </p:cNvSpPr>
          <p:nvPr>
            <p:ph type="body" idx="1"/>
          </p:nvPr>
        </p:nvSpPr>
        <p:spPr>
          <a:xfrm>
            <a:off x="762000" y="1439333"/>
            <a:ext cx="8636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populations are capable of interbreeding</a:t>
            </a:r>
            <a:endParaRPr/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Differences in </a:t>
            </a:r>
            <a:r>
              <a:rPr lang="en-US" sz="31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mating rituals prevent interbreeding</a:t>
            </a:r>
            <a:endParaRPr/>
          </a:p>
          <a:p>
            <a:pPr marL="381000" marR="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 Similar birds will not interbreed b/c of different mating songs</a:t>
            </a:r>
            <a:endParaRPr/>
          </a:p>
        </p:txBody>
      </p:sp>
      <p:pic>
        <p:nvPicPr>
          <p:cNvPr id="574" name="Google Shape;574;p77" descr="western_meadowlark_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3347"/>
            <a:ext cx="4402800" cy="34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7" descr="Easternmeadowlark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333" y="4328583"/>
            <a:ext cx="4148700" cy="32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8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Geographic Isolation</a:t>
            </a:r>
            <a:endParaRPr/>
          </a:p>
        </p:txBody>
      </p:sp>
      <p:sp>
        <p:nvSpPr>
          <p:cNvPr id="581" name="Google Shape;581;p78"/>
          <p:cNvSpPr txBox="1">
            <a:spLocks noGrp="1"/>
          </p:cNvSpPr>
          <p:nvPr>
            <p:ph type="body" idx="1"/>
          </p:nvPr>
        </p:nvSpPr>
        <p:spPr>
          <a:xfrm>
            <a:off x="423333" y="1693333"/>
            <a:ext cx="8636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populations are </a:t>
            </a: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physically separated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barriers</a:t>
            </a:r>
            <a:endParaRPr/>
          </a:p>
          <a:p>
            <a:pPr marL="825500" marR="0" lvl="1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Rivers</a:t>
            </a:r>
            <a:endParaRPr/>
          </a:p>
          <a:p>
            <a:pPr marL="825500" marR="0" lvl="1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Mountains</a:t>
            </a:r>
            <a:endParaRPr/>
          </a:p>
          <a:p>
            <a:pPr marL="825500" marR="0" lvl="1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–"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Bodies of water</a:t>
            </a:r>
            <a:endParaRPr/>
          </a:p>
        </p:txBody>
      </p:sp>
      <p:pic>
        <p:nvPicPr>
          <p:cNvPr id="582" name="Google Shape;582;p78" descr="albert4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0" y="4826000"/>
            <a:ext cx="2540100" cy="25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8" descr="squirre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2286000"/>
            <a:ext cx="2540100" cy="31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8" descr="kaibab-squirrel-encounter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3333" y="4064000"/>
            <a:ext cx="2963400" cy="22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1"/>
          <p:cNvSpPr txBox="1"/>
          <p:nvPr/>
        </p:nvSpPr>
        <p:spPr>
          <a:xfrm>
            <a:off x="338667" y="846667"/>
            <a:ext cx="9144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/>
          </a:p>
        </p:txBody>
      </p:sp>
      <p:sp>
        <p:nvSpPr>
          <p:cNvPr id="416" name="Google Shape;416;p61"/>
          <p:cNvSpPr txBox="1"/>
          <p:nvPr/>
        </p:nvSpPr>
        <p:spPr>
          <a:xfrm>
            <a:off x="338675" y="712799"/>
            <a:ext cx="9821400" cy="57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a group of individuals of the same species that mate and produce offspring</a:t>
            </a:r>
            <a:endParaRPr sz="3100" b="0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pool</a:t>
            </a: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all genes and the alleles for those genes present in a population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Allele frequency</a:t>
            </a: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the number of times an allele occurs in a gene pool compared to the total number of alleles in that pool for the same gene.	</a:t>
            </a:r>
            <a:endParaRPr sz="1600"/>
          </a:p>
        </p:txBody>
      </p:sp>
      <p:sp>
        <p:nvSpPr>
          <p:cNvPr id="417" name="Google Shape;417;p61"/>
          <p:cNvSpPr txBox="1"/>
          <p:nvPr/>
        </p:nvSpPr>
        <p:spPr>
          <a:xfrm>
            <a:off x="1454350" y="0"/>
            <a:ext cx="73947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Populations and Gene Pools</a:t>
            </a:r>
            <a:endParaRPr sz="1600"/>
          </a:p>
        </p:txBody>
      </p:sp>
      <p:pic>
        <p:nvPicPr>
          <p:cNvPr id="418" name="Google Shape;41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5326" y="4194650"/>
            <a:ext cx="6044400" cy="3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9"/>
          <p:cNvSpPr txBox="1">
            <a:spLocks noGrp="1"/>
          </p:cNvSpPr>
          <p:nvPr>
            <p:ph type="title"/>
          </p:nvPr>
        </p:nvSpPr>
        <p:spPr>
          <a:xfrm>
            <a:off x="846667" y="423333"/>
            <a:ext cx="8636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Temporal Isolation</a:t>
            </a:r>
            <a:endParaRPr/>
          </a:p>
        </p:txBody>
      </p:sp>
      <p:sp>
        <p:nvSpPr>
          <p:cNvPr id="590" name="Google Shape;590;p79"/>
          <p:cNvSpPr txBox="1">
            <a:spLocks noGrp="1"/>
          </p:cNvSpPr>
          <p:nvPr>
            <p:ph type="body" idx="1"/>
          </p:nvPr>
        </p:nvSpPr>
        <p:spPr>
          <a:xfrm>
            <a:off x="846667" y="1524000"/>
            <a:ext cx="8636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or more species </a:t>
            </a: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reproduce at different times</a:t>
            </a:r>
            <a:endParaRPr/>
          </a:p>
          <a:p>
            <a:pPr marL="381000" marR="0" lvl="0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 One form of cicada emerges every 17 years, the other emerges every 13 years.</a:t>
            </a:r>
            <a:endParaRPr/>
          </a:p>
        </p:txBody>
      </p:sp>
      <p:pic>
        <p:nvPicPr>
          <p:cNvPr id="591" name="Google Shape;591;p79" descr="040711_cicadas_hm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0402"/>
            <a:ext cx="4910700" cy="34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9" descr="Cicada_P5180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5333" y="4189236"/>
            <a:ext cx="5164800" cy="34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0"/>
          <p:cNvSpPr txBox="1"/>
          <p:nvPr/>
        </p:nvSpPr>
        <p:spPr>
          <a:xfrm>
            <a:off x="305150" y="220475"/>
            <a:ext cx="9541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80"/>
          <p:cNvSpPr txBox="1"/>
          <p:nvPr/>
        </p:nvSpPr>
        <p:spPr>
          <a:xfrm>
            <a:off x="0" y="0"/>
            <a:ext cx="10033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599" name="Google Shape;599;p80"/>
          <p:cNvSpPr txBox="1"/>
          <p:nvPr/>
        </p:nvSpPr>
        <p:spPr>
          <a:xfrm>
            <a:off x="1356775" y="4780250"/>
            <a:ext cx="7257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8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State Standards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EVOLUTION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Mechanisms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Natural selection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• Mutation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Genetic drift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Gene flow (immigration, emigration)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Sexual selection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History of life on Earth 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Diversity of Life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Speciation and biological classification based on molecular evidence 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 Variation of 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2"/>
          <p:cNvSpPr txBox="1"/>
          <p:nvPr/>
        </p:nvSpPr>
        <p:spPr>
          <a:xfrm>
            <a:off x="338667" y="846667"/>
            <a:ext cx="9144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/>
          </a:p>
        </p:txBody>
      </p:sp>
      <p:sp>
        <p:nvSpPr>
          <p:cNvPr id="424" name="Google Shape;424;p62"/>
          <p:cNvSpPr txBox="1"/>
          <p:nvPr/>
        </p:nvSpPr>
        <p:spPr>
          <a:xfrm>
            <a:off x="338667" y="1439333"/>
            <a:ext cx="98214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home message: Evolution, in genetic terms, involves </a:t>
            </a:r>
            <a:r>
              <a:rPr lang="en-US" sz="31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change in the frequency of alleles in a population over time.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Although natural selection acts on individuals</a:t>
            </a:r>
            <a:r>
              <a:rPr lang="en-US" sz="31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 the population that evolves, not individuals</a:t>
            </a:r>
            <a:endParaRPr sz="1600"/>
          </a:p>
        </p:txBody>
      </p:sp>
      <p:sp>
        <p:nvSpPr>
          <p:cNvPr id="425" name="Google Shape;425;p62"/>
          <p:cNvSpPr txBox="1"/>
          <p:nvPr/>
        </p:nvSpPr>
        <p:spPr>
          <a:xfrm>
            <a:off x="1741125" y="0"/>
            <a:ext cx="75381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Populations and Gene Pools</a:t>
            </a:r>
            <a:endParaRPr sz="1600"/>
          </a:p>
        </p:txBody>
      </p:sp>
      <p:pic>
        <p:nvPicPr>
          <p:cNvPr id="426" name="Google Shape;42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333" y="4012847"/>
            <a:ext cx="4826100" cy="33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"/>
          <p:cNvSpPr txBox="1">
            <a:spLocks noGrp="1"/>
          </p:cNvSpPr>
          <p:nvPr>
            <p:ph type="body" idx="1"/>
          </p:nvPr>
        </p:nvSpPr>
        <p:spPr>
          <a:xfrm>
            <a:off x="677325" y="984325"/>
            <a:ext cx="4238700" cy="5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Single-Gene Trait</a:t>
            </a:r>
            <a:endParaRPr/>
          </a:p>
          <a:p>
            <a:pPr marL="8255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–"/>
            </a:pPr>
            <a:r>
              <a:rPr lang="en-US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Controlled by one gene that has two alleles</a:t>
            </a:r>
            <a:endParaRPr/>
          </a:p>
          <a:p>
            <a:pPr marL="8255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Char char="–"/>
            </a:pPr>
            <a:r>
              <a:rPr lang="en-US" sz="27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distinct phenotypes</a:t>
            </a:r>
            <a:endParaRPr/>
          </a:p>
          <a:p>
            <a:pPr marL="8255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–"/>
            </a:pPr>
            <a:r>
              <a:rPr lang="en-US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bands or no bands on snails</a:t>
            </a:r>
            <a:endParaRPr/>
          </a:p>
        </p:txBody>
      </p:sp>
      <p:sp>
        <p:nvSpPr>
          <p:cNvPr id="432" name="Google Shape;432;p63"/>
          <p:cNvSpPr txBox="1">
            <a:spLocks noGrp="1"/>
          </p:cNvSpPr>
          <p:nvPr>
            <p:ph type="body" idx="1"/>
          </p:nvPr>
        </p:nvSpPr>
        <p:spPr>
          <a:xfrm>
            <a:off x="5164675" y="1069175"/>
            <a:ext cx="4238700" cy="52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Polygenic Trait</a:t>
            </a:r>
            <a:endParaRPr/>
          </a:p>
          <a:p>
            <a:pPr marL="8255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–"/>
            </a:pPr>
            <a:r>
              <a:rPr lang="en-US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Controlled by more than one gene</a:t>
            </a:r>
            <a:endParaRPr/>
          </a:p>
          <a:p>
            <a:pPr marL="8255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Char char="–"/>
            </a:pPr>
            <a:r>
              <a:rPr lang="en-US" sz="27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possible genotypes and phenotypes</a:t>
            </a:r>
            <a:endParaRPr/>
          </a:p>
          <a:p>
            <a:pPr marL="8255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–"/>
            </a:pPr>
            <a:r>
              <a:rPr lang="en-US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 Human Height</a:t>
            </a:r>
            <a:endParaRPr/>
          </a:p>
        </p:txBody>
      </p:sp>
      <p:sp>
        <p:nvSpPr>
          <p:cNvPr id="433" name="Google Shape;433;p63"/>
          <p:cNvSpPr txBox="1"/>
          <p:nvPr/>
        </p:nvSpPr>
        <p:spPr>
          <a:xfrm>
            <a:off x="307250" y="0"/>
            <a:ext cx="97299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Single-Gene and Polygenic Traits</a:t>
            </a:r>
            <a:endParaRPr sz="4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 sz="4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4" name="Google Shape;43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667" y="5203472"/>
            <a:ext cx="3217200" cy="24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5333" y="5148791"/>
            <a:ext cx="2571600" cy="24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78902"/>
            <a:ext cx="2540100" cy="14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0000" y="3810000"/>
            <a:ext cx="12699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4"/>
          <p:cNvSpPr txBox="1"/>
          <p:nvPr/>
        </p:nvSpPr>
        <p:spPr>
          <a:xfrm>
            <a:off x="338667" y="846667"/>
            <a:ext cx="9144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/>
          </a:p>
        </p:txBody>
      </p:sp>
      <p:sp>
        <p:nvSpPr>
          <p:cNvPr id="443" name="Google Shape;443;p64"/>
          <p:cNvSpPr txBox="1"/>
          <p:nvPr/>
        </p:nvSpPr>
        <p:spPr>
          <a:xfrm>
            <a:off x="338667" y="1439333"/>
            <a:ext cx="98214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64"/>
          <p:cNvSpPr txBox="1"/>
          <p:nvPr/>
        </p:nvSpPr>
        <p:spPr>
          <a:xfrm>
            <a:off x="-49389" y="0"/>
            <a:ext cx="102093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600"/>
          </a:p>
        </p:txBody>
      </p:sp>
      <p:sp>
        <p:nvSpPr>
          <p:cNvPr id="445" name="Google Shape;445;p64"/>
          <p:cNvSpPr txBox="1"/>
          <p:nvPr/>
        </p:nvSpPr>
        <p:spPr>
          <a:xfrm>
            <a:off x="0" y="2659945"/>
            <a:ext cx="101601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64"/>
          <p:cNvSpPr txBox="1"/>
          <p:nvPr/>
        </p:nvSpPr>
        <p:spPr>
          <a:xfrm>
            <a:off x="1693333" y="4064000"/>
            <a:ext cx="14709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64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64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64"/>
          <p:cNvSpPr txBox="1"/>
          <p:nvPr/>
        </p:nvSpPr>
        <p:spPr>
          <a:xfrm>
            <a:off x="1693333" y="4064000"/>
            <a:ext cx="1474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64"/>
          <p:cNvSpPr txBox="1"/>
          <p:nvPr/>
        </p:nvSpPr>
        <p:spPr>
          <a:xfrm>
            <a:off x="1693333" y="4064000"/>
            <a:ext cx="14709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64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Google Shape;452;p64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64"/>
          <p:cNvSpPr txBox="1"/>
          <p:nvPr/>
        </p:nvSpPr>
        <p:spPr>
          <a:xfrm>
            <a:off x="1693333" y="4064000"/>
            <a:ext cx="1474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64"/>
          <p:cNvSpPr txBox="1"/>
          <p:nvPr/>
        </p:nvSpPr>
        <p:spPr>
          <a:xfrm>
            <a:off x="1189100" y="2850875"/>
            <a:ext cx="80919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Times New Roman"/>
                <a:ea typeface="Times New Roman"/>
                <a:cs typeface="Times New Roman"/>
                <a:sym typeface="Times New Roman"/>
              </a:rPr>
              <a:t>Checkpoint Questions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5"/>
          <p:cNvSpPr txBox="1"/>
          <p:nvPr/>
        </p:nvSpPr>
        <p:spPr>
          <a:xfrm>
            <a:off x="338667" y="846667"/>
            <a:ext cx="9144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selection on </a:t>
            </a:r>
            <a:r>
              <a:rPr lang="en-US" sz="4000" b="0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gene </a:t>
            </a:r>
            <a:r>
              <a:rPr lang="en-US" sz="4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traits</a:t>
            </a:r>
            <a:endParaRPr sz="1600"/>
          </a:p>
        </p:txBody>
      </p:sp>
      <p:sp>
        <p:nvSpPr>
          <p:cNvPr id="460" name="Google Shape;460;p65"/>
          <p:cNvSpPr txBox="1"/>
          <p:nvPr/>
        </p:nvSpPr>
        <p:spPr>
          <a:xfrm>
            <a:off x="338667" y="1439333"/>
            <a:ext cx="98214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does not act on genes.  Instead </a:t>
            </a:r>
            <a:r>
              <a:rPr lang="en-US" sz="31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acts on phenotype frequencies by changing allele frequencies</a:t>
            </a: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1600"/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= any change in the relative frequencies of alleles in a population’s gene pool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65"/>
          <p:cNvSpPr txBox="1"/>
          <p:nvPr/>
        </p:nvSpPr>
        <p:spPr>
          <a:xfrm>
            <a:off x="-49389" y="0"/>
            <a:ext cx="102093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as Genetic Change in Populations</a:t>
            </a:r>
            <a:endParaRPr sz="1600"/>
          </a:p>
        </p:txBody>
      </p:sp>
      <p:pic>
        <p:nvPicPr>
          <p:cNvPr id="462" name="Google Shape;46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2667" y="4621389"/>
            <a:ext cx="1269900" cy="12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2000" y="4452055"/>
            <a:ext cx="1293000" cy="12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1917" y="4478513"/>
            <a:ext cx="1280700" cy="11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4167" y="4774847"/>
            <a:ext cx="1419900" cy="6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3250" y="6432902"/>
            <a:ext cx="7902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3833" y="6468180"/>
            <a:ext cx="1414800" cy="3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30750" y="6395861"/>
            <a:ext cx="1386300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67097" y="6141861"/>
            <a:ext cx="1361700" cy="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5"/>
          <p:cNvSpPr txBox="1"/>
          <p:nvPr/>
        </p:nvSpPr>
        <p:spPr>
          <a:xfrm>
            <a:off x="0" y="2659945"/>
            <a:ext cx="101601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65"/>
          <p:cNvSpPr txBox="1"/>
          <p:nvPr/>
        </p:nvSpPr>
        <p:spPr>
          <a:xfrm>
            <a:off x="1693333" y="4064000"/>
            <a:ext cx="14709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65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65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Google Shape;474;p65"/>
          <p:cNvSpPr txBox="1"/>
          <p:nvPr/>
        </p:nvSpPr>
        <p:spPr>
          <a:xfrm>
            <a:off x="1693333" y="4064000"/>
            <a:ext cx="1474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65"/>
          <p:cNvSpPr txBox="1"/>
          <p:nvPr/>
        </p:nvSpPr>
        <p:spPr>
          <a:xfrm>
            <a:off x="1693333" y="4064000"/>
            <a:ext cx="14709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65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65"/>
          <p:cNvSpPr txBox="1"/>
          <p:nvPr/>
        </p:nvSpPr>
        <p:spPr>
          <a:xfrm>
            <a:off x="1693333" y="4064000"/>
            <a:ext cx="15663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65"/>
          <p:cNvSpPr txBox="1"/>
          <p:nvPr/>
        </p:nvSpPr>
        <p:spPr>
          <a:xfrm>
            <a:off x="1693333" y="4064000"/>
            <a:ext cx="1474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79" name="Google Shape;479;p65"/>
          <p:cNvGraphicFramePr/>
          <p:nvPr/>
        </p:nvGraphicFramePr>
        <p:xfrm>
          <a:off x="1693333" y="406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{D3A45F9C-7039-47F3-8E7B-9149307352C9}</a:tableStyleId>
              </a:tblPr>
              <a:tblGrid>
                <a:gridCol w="147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Initial Population</a:t>
                      </a:r>
                      <a:endParaRPr sz="1600"/>
                    </a:p>
                  </a:txBody>
                  <a:tcPr marL="0" marR="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Generation 10</a:t>
                      </a:r>
                      <a:endParaRPr sz="1600"/>
                    </a:p>
                  </a:txBody>
                  <a:tcPr marL="0" marR="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Generation 20</a:t>
                      </a:r>
                      <a:endParaRPr sz="1600"/>
                    </a:p>
                  </a:txBody>
                  <a:tcPr marL="0" marR="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Generation 30</a:t>
                      </a:r>
                      <a:endParaRPr sz="1600"/>
                    </a:p>
                  </a:txBody>
                  <a:tcPr marL="0" marR="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 sz="1600"/>
                    </a:p>
                  </a:txBody>
                  <a:tcPr marL="0" marR="0" marT="50800" marB="508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6"/>
          <p:cNvSpPr txBox="1"/>
          <p:nvPr/>
        </p:nvSpPr>
        <p:spPr>
          <a:xfrm>
            <a:off x="338667" y="259483"/>
            <a:ext cx="9144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selection on </a:t>
            </a:r>
            <a:r>
              <a:rPr lang="en-US" sz="40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polygenic</a:t>
            </a:r>
            <a:r>
              <a:rPr lang="en-US" sz="40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traits</a:t>
            </a:r>
            <a:endParaRPr sz="1600"/>
          </a:p>
        </p:txBody>
      </p:sp>
      <p:sp>
        <p:nvSpPr>
          <p:cNvPr id="485" name="Google Shape;485;p66"/>
          <p:cNvSpPr txBox="1"/>
          <p:nvPr/>
        </p:nvSpPr>
        <p:spPr>
          <a:xfrm>
            <a:off x="338675" y="778375"/>
            <a:ext cx="9821400" cy="52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10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selection can affect the relative fitness of phenotypes involving polygenic traits in any of 3 ways:</a:t>
            </a:r>
            <a:endParaRPr sz="2800"/>
          </a:p>
          <a:p>
            <a:pPr marL="3810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25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lang="en-US" sz="28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Stabilizing Selection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-average form of a trait is favored.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25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* Graph shifts to the middle*  </a:t>
            </a:r>
            <a:endParaRPr sz="2800"/>
          </a:p>
          <a:p>
            <a:pPr marL="825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</a:t>
            </a:r>
            <a:r>
              <a:rPr lang="en-US" sz="28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Directional Selection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-one extreme form of a trait is favored.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Graph shifts to the left or right*</a:t>
            </a:r>
            <a:endParaRPr sz="2800"/>
          </a:p>
          <a:p>
            <a:pPr marL="825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</a:t>
            </a:r>
            <a:r>
              <a:rPr lang="en-US" sz="2800" b="0" i="0" u="none" strike="noStrike" cap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Disruptive Selection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either/both extremes of a trait are favored over an average form of a trait.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*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graph shifts to the left and right*</a:t>
            </a:r>
            <a:endParaRPr sz="2800"/>
          </a:p>
          <a:p>
            <a:pPr marL="825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66"/>
          <p:cNvSpPr txBox="1"/>
          <p:nvPr/>
        </p:nvSpPr>
        <p:spPr>
          <a:xfrm>
            <a:off x="0" y="2659945"/>
            <a:ext cx="101601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7" name="Google Shape;48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6558" y="5216800"/>
            <a:ext cx="3217200" cy="24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8" y="5212455"/>
            <a:ext cx="3217200" cy="24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0" y="5226402"/>
            <a:ext cx="3048000" cy="2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/>
          <p:nvPr/>
        </p:nvSpPr>
        <p:spPr>
          <a:xfrm>
            <a:off x="508000" y="305152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4900" b="0" i="0" u="none">
                <a:latin typeface="Times New Roman"/>
                <a:ea typeface="Times New Roman"/>
                <a:cs typeface="Times New Roman"/>
                <a:sym typeface="Times New Roman"/>
              </a:rPr>
              <a:t>Stabilizing selection</a:t>
            </a:r>
            <a:endParaRPr sz="1600"/>
          </a:p>
        </p:txBody>
      </p:sp>
      <p:pic>
        <p:nvPicPr>
          <p:cNvPr id="495" name="Google Shape;495;p67" descr="27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1167" y="1418167"/>
            <a:ext cx="7563600" cy="56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"/>
          <p:cNvSpPr txBox="1"/>
          <p:nvPr/>
        </p:nvSpPr>
        <p:spPr>
          <a:xfrm>
            <a:off x="508000" y="305152"/>
            <a:ext cx="91440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</a:pPr>
            <a:r>
              <a:rPr lang="en-US" sz="4900" b="0" i="0" u="none">
                <a:latin typeface="Times New Roman"/>
                <a:ea typeface="Times New Roman"/>
                <a:cs typeface="Times New Roman"/>
                <a:sym typeface="Times New Roman"/>
              </a:rPr>
              <a:t>Directional selection</a:t>
            </a:r>
            <a:endParaRPr sz="1600"/>
          </a:p>
        </p:txBody>
      </p:sp>
      <p:pic>
        <p:nvPicPr>
          <p:cNvPr id="501" name="Google Shape;501;p68" descr="27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167" y="1248833"/>
            <a:ext cx="7817700" cy="58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730</Words>
  <Application>Microsoft Office PowerPoint</Application>
  <PresentationFormat>Custom</PresentationFormat>
  <Paragraphs>130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Custom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Reproductive isolation develops by:</vt:lpstr>
      <vt:lpstr>Reproductive isolation develops by:</vt:lpstr>
      <vt:lpstr>Behavioral Isolation</vt:lpstr>
      <vt:lpstr>Geographic Isolation</vt:lpstr>
      <vt:lpstr>Temporal Isolation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Fairweather, Elizabeth B.</dc:creator>
  <cp:lastModifiedBy>Fairweather, Elizabeth B.</cp:lastModifiedBy>
  <cp:revision>4</cp:revision>
  <dcterms:modified xsi:type="dcterms:W3CDTF">2019-12-10T19:22:00Z</dcterms:modified>
</cp:coreProperties>
</file>