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5" r:id="rId3"/>
    <p:sldId id="258" r:id="rId4"/>
    <p:sldId id="259" r:id="rId5"/>
    <p:sldId id="260" r:id="rId6"/>
    <p:sldId id="261" r:id="rId7"/>
    <p:sldId id="262" r:id="rId8"/>
    <p:sldId id="263" r:id="rId9"/>
    <p:sldId id="268" r:id="rId10"/>
    <p:sldId id="269" r:id="rId11"/>
    <p:sldId id="264" r:id="rId12"/>
    <p:sldId id="270" r:id="rId13"/>
    <p:sldId id="294" r:id="rId14"/>
    <p:sldId id="278" r:id="rId15"/>
    <p:sldId id="271" r:id="rId16"/>
    <p:sldId id="272" r:id="rId17"/>
    <p:sldId id="273" r:id="rId18"/>
    <p:sldId id="274" r:id="rId19"/>
    <p:sldId id="293" r:id="rId20"/>
    <p:sldId id="281" r:id="rId21"/>
    <p:sldId id="282" r:id="rId22"/>
    <p:sldId id="280"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CDCA1-AA1F-42D9-8F35-9538BB3FA17D}" type="datetimeFigureOut">
              <a:rPr lang="en-US" smtClean="0"/>
              <a:pPr/>
              <a:t>9/9/2019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278F1-AB07-4493-AA71-B6D5D914C293}" type="slidenum">
              <a:rPr lang="en-US" smtClean="0"/>
              <a:pPr/>
              <a:t>‹#›</a:t>
            </a:fld>
            <a:endParaRPr lang="en-US"/>
          </a:p>
        </p:txBody>
      </p:sp>
    </p:spTree>
    <p:extLst>
      <p:ext uri="{BB962C8B-B14F-4D97-AF65-F5344CB8AC3E}">
        <p14:creationId xmlns:p14="http://schemas.microsoft.com/office/powerpoint/2010/main" val="82010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How does a Venus flytrap digest a bug?  Thru the action of proteins called enzymes.  Needed to start and run chemical reactions in living things.  Without enzyme, the Venus fly trap could not break down food and neither could you.</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D5E40-0A48-4473-A9D5-A44074456E59}"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137347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1C87AB-1333-4E36-B5F5-C8B74F81F9B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C87AB-1333-4E36-B5F5-C8B74F81F9B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C87AB-1333-4E36-B5F5-C8B74F81F9B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C46D9A85-0EB8-4E52-AF64-8F197A1A1553}" type="slidenum">
              <a:rPr lang="en-US"/>
              <a:pPr>
                <a:defRPr/>
              </a:pPr>
              <a:t>‹#›</a:t>
            </a:fld>
            <a:endParaRPr lang="en-US"/>
          </a:p>
        </p:txBody>
      </p:sp>
    </p:spTree>
  </p:cSld>
  <p:clrMapOvr>
    <a:masterClrMapping/>
  </p:clrMapOvr>
  <p:transition>
    <p:zoom/>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C87AB-1333-4E36-B5F5-C8B74F81F9B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1C87AB-1333-4E36-B5F5-C8B74F81F9B6}"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1C87AB-1333-4E36-B5F5-C8B74F81F9B6}"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1C87AB-1333-4E36-B5F5-C8B74F81F9B6}" type="datetimeFigureOut">
              <a:rPr lang="en-US" smtClean="0"/>
              <a:pPr/>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C87AB-1333-4E36-B5F5-C8B74F81F9B6}" type="datetimeFigureOut">
              <a:rPr lang="en-US" smtClean="0"/>
              <a:pPr/>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C87AB-1333-4E36-B5F5-C8B74F81F9B6}" type="datetimeFigureOut">
              <a:rPr lang="en-US" smtClean="0"/>
              <a:pPr/>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C87AB-1333-4E36-B5F5-C8B74F81F9B6}"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C87AB-1333-4E36-B5F5-C8B74F81F9B6}"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350BF-2E6A-4779-9AEB-2276F699F8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C87AB-1333-4E36-B5F5-C8B74F81F9B6}" type="datetimeFigureOut">
              <a:rPr lang="en-US" smtClean="0"/>
              <a:pPr/>
              <a:t>9/9/2019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350BF-2E6A-4779-9AEB-2276F699F8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C:\Users\mccay.dianna\Desktop\insect-eating-flowers-05.jpg"/>
          <p:cNvPicPr>
            <a:picLocks noGrp="1" noChangeAspect="1" noChangeArrowheads="1"/>
          </p:cNvPicPr>
          <p:nvPr>
            <p:ph idx="1"/>
          </p:nvPr>
        </p:nvPicPr>
        <p:blipFill>
          <a:blip r:embed="rId3" cstate="print"/>
          <a:srcRect/>
          <a:stretch>
            <a:fillRect/>
          </a:stretch>
        </p:blipFill>
        <p:spPr>
          <a:xfrm>
            <a:off x="-53975" y="0"/>
            <a:ext cx="9197975" cy="6850063"/>
          </a:xfrm>
        </p:spPr>
      </p:pic>
      <p:sp>
        <p:nvSpPr>
          <p:cNvPr id="6" name="Title 1"/>
          <p:cNvSpPr>
            <a:spLocks noGrp="1"/>
          </p:cNvSpPr>
          <p:nvPr>
            <p:ph type="title"/>
          </p:nvPr>
        </p:nvSpPr>
        <p:spPr>
          <a:xfrm>
            <a:off x="4876800" y="274638"/>
            <a:ext cx="3810000" cy="1143000"/>
          </a:xfrm>
        </p:spPr>
        <p:txBody>
          <a:bodyPr>
            <a:normAutofit fontScale="90000"/>
          </a:bodyPr>
          <a:lstStyle/>
          <a:p>
            <a:pPr>
              <a:defRPr/>
            </a:pPr>
            <a:r>
              <a:rPr lang="en-US" sz="6000" dirty="0" smtClean="0">
                <a:solidFill>
                  <a:schemeClr val="bg1"/>
                </a:solidFill>
                <a:effectLst>
                  <a:outerShdw blurRad="38100" dist="38100" dir="2700000" algn="tl">
                    <a:srgbClr val="000000">
                      <a:alpha val="43137"/>
                    </a:srgbClr>
                  </a:outerShdw>
                </a:effectLst>
              </a:rPr>
              <a:t>2.5 Enzymes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685800" y="381000"/>
            <a:ext cx="8001000" cy="2124075"/>
          </a:xfrm>
          <a:prstGeom prst="rect">
            <a:avLst/>
          </a:prstGeom>
          <a:noFill/>
          <a:ln w="9525">
            <a:noFill/>
            <a:miter lim="800000"/>
            <a:headEnd/>
            <a:tailEnd/>
          </a:ln>
        </p:spPr>
        <p:txBody>
          <a:bodyPr>
            <a:spAutoFit/>
          </a:bodyPr>
          <a:lstStyle/>
          <a:p>
            <a:r>
              <a:rPr lang="en-US" sz="4400" dirty="0">
                <a:latin typeface="Comic Sans MS" pitchFamily="66" charset="0"/>
              </a:rPr>
              <a:t>Substrates bind to enzymes at specific places called active sites.</a:t>
            </a:r>
          </a:p>
        </p:txBody>
      </p:sp>
      <p:pic>
        <p:nvPicPr>
          <p:cNvPr id="88067" name="Picture 2" descr="http://www.chemistry.wustl.edu/~edudev/LabTutorials/HIV/images/enzyme.jpg"/>
          <p:cNvPicPr>
            <a:picLocks noChangeAspect="1" noChangeArrowheads="1"/>
          </p:cNvPicPr>
          <p:nvPr/>
        </p:nvPicPr>
        <p:blipFill>
          <a:blip r:embed="rId2" cstate="print"/>
          <a:srcRect/>
          <a:stretch>
            <a:fillRect/>
          </a:stretch>
        </p:blipFill>
        <p:spPr bwMode="auto">
          <a:xfrm>
            <a:off x="1828800" y="2482850"/>
            <a:ext cx="6019800" cy="437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njms2.umdnj.edu/biochweb/education/bioweb/PreK2010/EnzymeActivationEnergy2.gif"/>
          <p:cNvPicPr>
            <a:picLocks noChangeAspect="1" noChangeArrowheads="1"/>
          </p:cNvPicPr>
          <p:nvPr/>
        </p:nvPicPr>
        <p:blipFill>
          <a:blip r:embed="rId2" cstate="print"/>
          <a:srcRect/>
          <a:stretch>
            <a:fillRect/>
          </a:stretch>
        </p:blipFill>
        <p:spPr bwMode="auto">
          <a:xfrm>
            <a:off x="3990454" y="990600"/>
            <a:ext cx="5128525" cy="3886200"/>
          </a:xfrm>
          <a:prstGeom prst="rect">
            <a:avLst/>
          </a:prstGeom>
          <a:noFill/>
          <a:ln w="9525">
            <a:noFill/>
            <a:miter lim="800000"/>
            <a:headEnd/>
            <a:tailEnd/>
          </a:ln>
        </p:spPr>
      </p:pic>
      <p:sp>
        <p:nvSpPr>
          <p:cNvPr id="3" name="TextBox 2"/>
          <p:cNvSpPr txBox="1"/>
          <p:nvPr/>
        </p:nvSpPr>
        <p:spPr>
          <a:xfrm>
            <a:off x="381000" y="117693"/>
            <a:ext cx="3609454" cy="6740307"/>
          </a:xfrm>
          <a:prstGeom prst="rect">
            <a:avLst/>
          </a:prstGeom>
          <a:noFill/>
        </p:spPr>
        <p:txBody>
          <a:bodyPr wrap="square" rtlCol="0">
            <a:spAutoFit/>
          </a:bodyPr>
          <a:lstStyle/>
          <a:p>
            <a:r>
              <a:rPr lang="en-US" sz="3600" dirty="0"/>
              <a:t>An exothermic chemical reaction </a:t>
            </a:r>
            <a:r>
              <a:rPr lang="en-US" sz="3600" u="sng" dirty="0" smtClean="0">
                <a:solidFill>
                  <a:srgbClr val="FF0000"/>
                </a:solidFill>
              </a:rPr>
              <a:t>releases</a:t>
            </a:r>
            <a:r>
              <a:rPr lang="en-US" sz="3600" dirty="0" smtClean="0">
                <a:solidFill>
                  <a:srgbClr val="FF0000"/>
                </a:solidFill>
              </a:rPr>
              <a:t> </a:t>
            </a:r>
            <a:r>
              <a:rPr lang="en-US" sz="3600" dirty="0" smtClean="0"/>
              <a:t>energy </a:t>
            </a:r>
            <a:r>
              <a:rPr lang="en-US" sz="3600" dirty="0"/>
              <a:t>in the form of heat. </a:t>
            </a:r>
            <a:endParaRPr lang="en-US" sz="3600" dirty="0" smtClean="0"/>
          </a:p>
          <a:p>
            <a:endParaRPr lang="en-US" sz="3600" dirty="0"/>
          </a:p>
          <a:p>
            <a:r>
              <a:rPr lang="en-US" sz="3600" dirty="0" smtClean="0"/>
              <a:t> </a:t>
            </a:r>
            <a:r>
              <a:rPr lang="en-US" sz="3600" dirty="0"/>
              <a:t>An endothermic reaction </a:t>
            </a:r>
            <a:r>
              <a:rPr lang="en-US" sz="3600" u="sng" dirty="0" smtClean="0">
                <a:solidFill>
                  <a:srgbClr val="FF0000"/>
                </a:solidFill>
              </a:rPr>
              <a:t>absorbs</a:t>
            </a:r>
            <a:r>
              <a:rPr lang="en-US" sz="3600" dirty="0" smtClean="0">
                <a:solidFill>
                  <a:srgbClr val="FF0000"/>
                </a:solidFill>
              </a:rPr>
              <a:t> </a:t>
            </a:r>
            <a:r>
              <a:rPr lang="en-US" sz="3600" dirty="0" smtClean="0"/>
              <a:t>energy </a:t>
            </a:r>
            <a:r>
              <a:rPr lang="en-US" sz="3600" dirty="0"/>
              <a:t>in the form of heat.  </a:t>
            </a:r>
            <a:endParaRPr lang="en-US" sz="3600" dirty="0" smtClean="0"/>
          </a:p>
          <a:p>
            <a:endParaRPr lang="en-US" sz="3600" dirty="0"/>
          </a:p>
          <a:p>
            <a:r>
              <a:rPr lang="en-US" sz="2400" dirty="0" smtClean="0"/>
              <a:t>Exo= outside</a:t>
            </a:r>
          </a:p>
          <a:p>
            <a:r>
              <a:rPr lang="en-US" sz="2400" dirty="0" smtClean="0"/>
              <a:t>Endo= inside </a:t>
            </a:r>
          </a:p>
          <a:p>
            <a:r>
              <a:rPr lang="en-US" sz="2400" dirty="0" err="1" smtClean="0"/>
              <a:t>Therm</a:t>
            </a:r>
            <a:r>
              <a:rPr lang="en-US" sz="2400" dirty="0" smtClean="0"/>
              <a:t>= temperature; heat</a:t>
            </a:r>
            <a:endParaRPr lang="en-US" sz="2400" dirty="0"/>
          </a:p>
        </p:txBody>
      </p:sp>
      <p:sp>
        <p:nvSpPr>
          <p:cNvPr id="2" name="Cloud 1"/>
          <p:cNvSpPr/>
          <p:nvPr/>
        </p:nvSpPr>
        <p:spPr>
          <a:xfrm>
            <a:off x="0" y="5257800"/>
            <a:ext cx="4419600" cy="19050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image.wistatutor.com/content/feed/tvcs/LOCK20AND20KEY1.png"/>
          <p:cNvPicPr>
            <a:picLocks noChangeAspect="1" noChangeArrowheads="1"/>
          </p:cNvPicPr>
          <p:nvPr/>
        </p:nvPicPr>
        <p:blipFill>
          <a:blip r:embed="rId2" cstate="print"/>
          <a:srcRect/>
          <a:stretch>
            <a:fillRect/>
          </a:stretch>
        </p:blipFill>
        <p:spPr bwMode="auto">
          <a:xfrm>
            <a:off x="1499394" y="2895600"/>
            <a:ext cx="5867400" cy="2618564"/>
          </a:xfrm>
          <a:prstGeom prst="rect">
            <a:avLst/>
          </a:prstGeom>
          <a:noFill/>
          <a:ln w="9525">
            <a:noFill/>
            <a:miter lim="800000"/>
            <a:headEnd/>
            <a:tailEnd/>
          </a:ln>
        </p:spPr>
      </p:pic>
      <p:sp>
        <p:nvSpPr>
          <p:cNvPr id="89091" name="Title 2"/>
          <p:cNvSpPr>
            <a:spLocks noGrp="1"/>
          </p:cNvSpPr>
          <p:nvPr>
            <p:ph type="title"/>
          </p:nvPr>
        </p:nvSpPr>
        <p:spPr>
          <a:xfrm>
            <a:off x="318294" y="381000"/>
            <a:ext cx="8229600" cy="6172200"/>
          </a:xfrm>
        </p:spPr>
        <p:txBody>
          <a:bodyPr>
            <a:normAutofit fontScale="90000"/>
          </a:bodyPr>
          <a:lstStyle/>
          <a:p>
            <a:r>
              <a:rPr lang="en-US" dirty="0" smtClean="0">
                <a:latin typeface="Comic Sans MS" pitchFamily="66" charset="0"/>
              </a:rPr>
              <a:t>Just like a key can only open a specific lock, and </a:t>
            </a:r>
            <a:r>
              <a:rPr lang="en-US" u="sng" dirty="0" smtClean="0">
                <a:solidFill>
                  <a:srgbClr val="FF0000"/>
                </a:solidFill>
                <a:latin typeface="Comic Sans MS" pitchFamily="66" charset="0"/>
              </a:rPr>
              <a:t>enzyme</a:t>
            </a:r>
            <a:r>
              <a:rPr lang="en-US" dirty="0" smtClean="0">
                <a:solidFill>
                  <a:srgbClr val="FF0000"/>
                </a:solidFill>
                <a:latin typeface="Comic Sans MS" pitchFamily="66" charset="0"/>
              </a:rPr>
              <a:t> </a:t>
            </a:r>
            <a:r>
              <a:rPr lang="en-US" dirty="0" smtClean="0">
                <a:latin typeface="Comic Sans MS" pitchFamily="66" charset="0"/>
              </a:rPr>
              <a:t>can only work on a specific </a:t>
            </a:r>
            <a:r>
              <a:rPr lang="en-US" u="sng" dirty="0" smtClean="0">
                <a:solidFill>
                  <a:srgbClr val="FF0000"/>
                </a:solidFill>
                <a:latin typeface="Comic Sans MS" pitchFamily="66" charset="0"/>
              </a:rPr>
              <a:t>substrate</a:t>
            </a:r>
            <a:r>
              <a:rPr lang="en-US" dirty="0" smtClean="0">
                <a:solidFill>
                  <a:srgbClr val="0070C0"/>
                </a:solidFill>
                <a:latin typeface="Comic Sans MS" pitchFamily="66" charset="0"/>
              </a:rPr>
              <a:t>.</a:t>
            </a:r>
            <a:br>
              <a:rPr lang="en-US" dirty="0" smtClean="0">
                <a:solidFill>
                  <a:srgbClr val="0070C0"/>
                </a:solidFill>
                <a:latin typeface="Comic Sans MS" pitchFamily="66" charset="0"/>
              </a:rPr>
            </a:br>
            <a:r>
              <a:rPr lang="en-US" dirty="0" smtClean="0">
                <a:solidFill>
                  <a:srgbClr val="0070C0"/>
                </a:solidFill>
                <a:latin typeface="Comic Sans MS" pitchFamily="66" charset="0"/>
              </a:rPr>
              <a:t/>
            </a:r>
            <a:br>
              <a:rPr lang="en-US" dirty="0" smtClean="0">
                <a:solidFill>
                  <a:srgbClr val="0070C0"/>
                </a:solidFill>
                <a:latin typeface="Comic Sans MS" pitchFamily="66" charset="0"/>
              </a:rPr>
            </a:br>
            <a:r>
              <a:rPr lang="en-US" dirty="0">
                <a:solidFill>
                  <a:srgbClr val="0070C0"/>
                </a:solidFill>
                <a:latin typeface="Comic Sans MS" pitchFamily="66" charset="0"/>
              </a:rPr>
              <a:t/>
            </a:r>
            <a:br>
              <a:rPr lang="en-US" dirty="0">
                <a:solidFill>
                  <a:srgbClr val="0070C0"/>
                </a:solidFill>
                <a:latin typeface="Comic Sans MS" pitchFamily="66" charset="0"/>
              </a:rPr>
            </a:br>
            <a:r>
              <a:rPr lang="en-US" dirty="0" smtClean="0">
                <a:solidFill>
                  <a:srgbClr val="0070C0"/>
                </a:solidFill>
                <a:latin typeface="Comic Sans MS" pitchFamily="66" charset="0"/>
              </a:rPr>
              <a:t/>
            </a:r>
            <a:br>
              <a:rPr lang="en-US" dirty="0" smtClean="0">
                <a:solidFill>
                  <a:srgbClr val="0070C0"/>
                </a:solidFill>
                <a:latin typeface="Comic Sans MS" pitchFamily="66" charset="0"/>
              </a:rPr>
            </a:br>
            <a:r>
              <a:rPr lang="en-US" dirty="0">
                <a:solidFill>
                  <a:srgbClr val="0070C0"/>
                </a:solidFill>
                <a:latin typeface="Comic Sans MS" pitchFamily="66" charset="0"/>
              </a:rPr>
              <a:t/>
            </a:r>
            <a:br>
              <a:rPr lang="en-US" dirty="0">
                <a:solidFill>
                  <a:srgbClr val="0070C0"/>
                </a:solidFill>
                <a:latin typeface="Comic Sans MS" pitchFamily="66" charset="0"/>
              </a:rPr>
            </a:br>
            <a:r>
              <a:rPr lang="en-US" dirty="0" smtClean="0">
                <a:solidFill>
                  <a:srgbClr val="0070C0"/>
                </a:solidFill>
                <a:latin typeface="Comic Sans MS" pitchFamily="66" charset="0"/>
              </a:rPr>
              <a:t/>
            </a:r>
            <a:br>
              <a:rPr lang="en-US" dirty="0" smtClean="0">
                <a:solidFill>
                  <a:srgbClr val="0070C0"/>
                </a:solidFill>
                <a:latin typeface="Comic Sans MS" pitchFamily="66" charset="0"/>
              </a:rPr>
            </a:br>
            <a:r>
              <a:rPr lang="en-US" dirty="0" smtClean="0">
                <a:latin typeface="Comic Sans MS" pitchFamily="66" charset="0"/>
              </a:rPr>
              <a:t>Form = Function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know when talking about proteins (and enzymes since they are made of proteins) that form=function.  </a:t>
            </a:r>
            <a:endParaRPr lang="en-US" dirty="0"/>
          </a:p>
        </p:txBody>
      </p:sp>
      <p:sp>
        <p:nvSpPr>
          <p:cNvPr id="3" name="Content Placeholder 2"/>
          <p:cNvSpPr>
            <a:spLocks noGrp="1"/>
          </p:cNvSpPr>
          <p:nvPr>
            <p:ph idx="1"/>
          </p:nvPr>
        </p:nvSpPr>
        <p:spPr/>
        <p:txBody>
          <a:bodyPr/>
          <a:lstStyle/>
          <a:p>
            <a:endParaRPr lang="en-US" dirty="0" smtClean="0"/>
          </a:p>
          <a:p>
            <a:r>
              <a:rPr lang="en-US" sz="3600" dirty="0" smtClean="0"/>
              <a:t>The process of changing/destroying the shape of a protein/enzyme is called </a:t>
            </a:r>
            <a:r>
              <a:rPr lang="en-US" sz="3600" u="sng" dirty="0" smtClean="0">
                <a:solidFill>
                  <a:srgbClr val="FF0000"/>
                </a:solidFill>
              </a:rPr>
              <a:t>denaturing</a:t>
            </a:r>
            <a:r>
              <a:rPr lang="en-US" sz="3600" dirty="0" smtClean="0"/>
              <a:t>.</a:t>
            </a:r>
          </a:p>
          <a:p>
            <a:endParaRPr lang="en-US" sz="3600" dirty="0"/>
          </a:p>
          <a:p>
            <a:r>
              <a:rPr lang="en-US" sz="3600" dirty="0" smtClean="0"/>
              <a:t>Two factors that cause this </a:t>
            </a:r>
          </a:p>
          <a:p>
            <a:pPr marL="0" indent="0">
              <a:buNone/>
            </a:pPr>
            <a:r>
              <a:rPr lang="en-US" sz="3600" dirty="0" smtClean="0"/>
              <a:t>are </a:t>
            </a:r>
            <a:r>
              <a:rPr lang="en-US" sz="3600" u="sng" dirty="0" smtClean="0">
                <a:solidFill>
                  <a:srgbClr val="FF0000"/>
                </a:solidFill>
              </a:rPr>
              <a:t>pH</a:t>
            </a:r>
            <a:r>
              <a:rPr lang="en-US" sz="3600" dirty="0" smtClean="0">
                <a:solidFill>
                  <a:srgbClr val="FF0000"/>
                </a:solidFill>
              </a:rPr>
              <a:t> </a:t>
            </a:r>
            <a:r>
              <a:rPr lang="en-US" sz="3600" dirty="0" smtClean="0"/>
              <a:t>and </a:t>
            </a:r>
            <a:r>
              <a:rPr lang="en-US" sz="3600" u="sng" dirty="0" smtClean="0">
                <a:solidFill>
                  <a:srgbClr val="FF0000"/>
                </a:solidFill>
              </a:rPr>
              <a:t>temperature</a:t>
            </a:r>
            <a:endParaRPr lang="en-US" sz="3600" u="sng" dirty="0">
              <a:solidFill>
                <a:srgbClr val="FF0000"/>
              </a:solidFill>
            </a:endParaRPr>
          </a:p>
        </p:txBody>
      </p:sp>
      <p:pic>
        <p:nvPicPr>
          <p:cNvPr id="4" name="Picture 10" descr="fried egg"/>
          <p:cNvPicPr>
            <a:picLocks noChangeAspect="1" noChangeArrowheads="1"/>
          </p:cNvPicPr>
          <p:nvPr/>
        </p:nvPicPr>
        <p:blipFill>
          <a:blip r:embed="rId2" cstate="print"/>
          <a:srcRect l="10561" r="10231" b="14590"/>
          <a:stretch>
            <a:fillRect/>
          </a:stretch>
        </p:blipFill>
        <p:spPr bwMode="auto">
          <a:xfrm rot="1184862">
            <a:off x="6246923" y="4148387"/>
            <a:ext cx="2158085" cy="2158085"/>
          </a:xfrm>
          <a:prstGeom prst="rect">
            <a:avLst/>
          </a:prstGeom>
          <a:noFill/>
          <a:ln w="9525">
            <a:noFill/>
            <a:miter lim="800000"/>
            <a:headEnd/>
            <a:tailEnd/>
          </a:ln>
        </p:spPr>
      </p:pic>
    </p:spTree>
    <p:extLst>
      <p:ext uri="{BB962C8B-B14F-4D97-AF65-F5344CB8AC3E}">
        <p14:creationId xmlns:p14="http://schemas.microsoft.com/office/powerpoint/2010/main" val="364987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8915400" cy="1600200"/>
          </a:xfrm>
        </p:spPr>
        <p:txBody>
          <a:bodyPr/>
          <a:lstStyle/>
          <a:p>
            <a:pPr algn="l"/>
            <a:r>
              <a:rPr lang="en-US" sz="3200" b="1" dirty="0" smtClean="0">
                <a:latin typeface="Comic Sans MS" pitchFamily="66" charset="0"/>
              </a:rPr>
              <a:t>Denaturing changes the shape of the active site so the enzyme cannot bind to the substrate</a:t>
            </a:r>
          </a:p>
        </p:txBody>
      </p:sp>
      <p:pic>
        <p:nvPicPr>
          <p:cNvPr id="97287" name="Picture 14" descr="enzyme shape norm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2249488"/>
            <a:ext cx="3429000" cy="3835400"/>
          </a:xfrm>
          <a:prstGeom prst="rect">
            <a:avLst/>
          </a:prstGeom>
          <a:noFill/>
          <a:ln w="9525">
            <a:noFill/>
            <a:miter lim="800000"/>
            <a:headEnd/>
            <a:tailEnd/>
          </a:ln>
        </p:spPr>
      </p:pic>
      <p:pic>
        <p:nvPicPr>
          <p:cNvPr id="97288" name="Picture 15" descr="enzyme shape denature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1793875"/>
            <a:ext cx="3559175" cy="4230688"/>
          </a:xfrm>
          <a:prstGeom prst="rect">
            <a:avLst/>
          </a:prstGeom>
          <a:noFill/>
          <a:ln w="9525">
            <a:noFill/>
            <a:miter lim="800000"/>
            <a:headEnd/>
            <a:tailEnd/>
          </a:ln>
        </p:spPr>
      </p:pic>
      <p:pic>
        <p:nvPicPr>
          <p:cNvPr id="97289" name="Picture 2" descr="https://encrypted-tbn3.google.com/images?q=tbn:ANd9GcSZg1njlYdb82y835IQTqSzbfdxCBgwZvYdRci248ZwQcJHNlOp"/>
          <p:cNvPicPr>
            <a:picLocks noChangeAspect="1" noChangeArrowheads="1"/>
          </p:cNvPicPr>
          <p:nvPr/>
        </p:nvPicPr>
        <p:blipFill>
          <a:blip r:embed="rId5" cstate="print"/>
          <a:srcRect/>
          <a:stretch>
            <a:fillRect/>
          </a:stretch>
        </p:blipFill>
        <p:spPr bwMode="auto">
          <a:xfrm>
            <a:off x="7162800" y="5334000"/>
            <a:ext cx="1704975" cy="1276350"/>
          </a:xfrm>
          <a:prstGeom prst="rect">
            <a:avLst/>
          </a:prstGeom>
          <a:noFill/>
          <a:ln w="9525">
            <a:noFill/>
            <a:miter lim="800000"/>
            <a:headEnd/>
            <a:tailEnd/>
          </a:ln>
        </p:spPr>
      </p:pic>
    </p:spTree>
  </p:cSld>
  <p:clrMapOvr>
    <a:masterClrMapping/>
  </p:clrMapOvr>
  <p:transition>
    <p:zoom/>
    <p:sndAc>
      <p:stSnd>
        <p:snd r:embed="rId2" name="bomb.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descr="enzyme5"/>
          <p:cNvPicPr>
            <a:picLocks noChangeAspect="1" noChangeArrowheads="1"/>
          </p:cNvPicPr>
          <p:nvPr/>
        </p:nvPicPr>
        <p:blipFill>
          <a:blip r:embed="rId2" cstate="print"/>
          <a:srcRect/>
          <a:stretch>
            <a:fillRect/>
          </a:stretch>
        </p:blipFill>
        <p:spPr bwMode="auto">
          <a:xfrm>
            <a:off x="0" y="457200"/>
            <a:ext cx="8839200" cy="4233863"/>
          </a:xfrm>
          <a:prstGeom prst="rect">
            <a:avLst/>
          </a:prstGeom>
          <a:noFill/>
          <a:ln w="9525">
            <a:noFill/>
            <a:miter lim="800000"/>
            <a:headEnd/>
            <a:tailEnd/>
          </a:ln>
        </p:spPr>
      </p:pic>
      <p:sp>
        <p:nvSpPr>
          <p:cNvPr id="90115" name="TextBox 4"/>
          <p:cNvSpPr txBox="1">
            <a:spLocks noChangeArrowheads="1"/>
          </p:cNvSpPr>
          <p:nvPr/>
        </p:nvSpPr>
        <p:spPr bwMode="auto">
          <a:xfrm>
            <a:off x="2940050" y="838200"/>
            <a:ext cx="6203950" cy="5754688"/>
          </a:xfrm>
          <a:prstGeom prst="rect">
            <a:avLst/>
          </a:prstGeom>
          <a:solidFill>
            <a:schemeClr val="bg1"/>
          </a:solidFill>
          <a:ln w="9525">
            <a:noFill/>
            <a:miter lim="800000"/>
            <a:headEnd/>
            <a:tailEnd/>
          </a:ln>
        </p:spPr>
        <p:txBody>
          <a:bodyPr>
            <a:spAutoFit/>
          </a:bodyPr>
          <a:lstStyle/>
          <a:p>
            <a:pPr algn="ctr"/>
            <a:endParaRPr lang="en-US"/>
          </a:p>
          <a:p>
            <a:endParaRPr lang="en-US"/>
          </a:p>
          <a:p>
            <a:r>
              <a:rPr lang="en-US" sz="4400">
                <a:latin typeface="Berlin Sans FB Demi" pitchFamily="34" charset="0"/>
              </a:rPr>
              <a:t>Substrates bind to the</a:t>
            </a:r>
          </a:p>
          <a:p>
            <a:r>
              <a:rPr lang="en-US" sz="4400">
                <a:latin typeface="Berlin Sans FB Demi" pitchFamily="34" charset="0"/>
              </a:rPr>
              <a:t>enzyme’s active site.</a:t>
            </a:r>
          </a:p>
          <a:p>
            <a:endParaRPr lang="en-US"/>
          </a:p>
          <a:p>
            <a:endParaRPr lang="en-US"/>
          </a:p>
          <a:p>
            <a:endParaRPr lang="en-US"/>
          </a:p>
          <a:p>
            <a:endParaRPr lang="en-US"/>
          </a:p>
          <a:p>
            <a:endParaRPr lang="en-US"/>
          </a:p>
        </p:txBody>
      </p:sp>
      <p:sp>
        <p:nvSpPr>
          <p:cNvPr id="6" name="Rectangle 5"/>
          <p:cNvSpPr/>
          <p:nvPr/>
        </p:nvSpPr>
        <p:spPr>
          <a:xfrm>
            <a:off x="4343400" y="838200"/>
            <a:ext cx="1732494"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descr="enzyme5"/>
          <p:cNvPicPr>
            <a:picLocks noChangeAspect="1" noChangeArrowheads="1"/>
          </p:cNvPicPr>
          <p:nvPr/>
        </p:nvPicPr>
        <p:blipFill>
          <a:blip r:embed="rId2" cstate="print"/>
          <a:srcRect/>
          <a:stretch>
            <a:fillRect/>
          </a:stretch>
        </p:blipFill>
        <p:spPr bwMode="auto">
          <a:xfrm>
            <a:off x="0" y="457200"/>
            <a:ext cx="8610600" cy="4233863"/>
          </a:xfrm>
          <a:prstGeom prst="rect">
            <a:avLst/>
          </a:prstGeom>
          <a:noFill/>
          <a:ln w="9525">
            <a:noFill/>
            <a:miter lim="800000"/>
            <a:headEnd/>
            <a:tailEnd/>
          </a:ln>
        </p:spPr>
      </p:pic>
      <p:sp>
        <p:nvSpPr>
          <p:cNvPr id="91139" name="TextBox 2"/>
          <p:cNvSpPr txBox="1">
            <a:spLocks noChangeArrowheads="1"/>
          </p:cNvSpPr>
          <p:nvPr/>
        </p:nvSpPr>
        <p:spPr bwMode="auto">
          <a:xfrm>
            <a:off x="533400" y="4953000"/>
            <a:ext cx="7696200" cy="1446213"/>
          </a:xfrm>
          <a:prstGeom prst="rect">
            <a:avLst/>
          </a:prstGeom>
          <a:noFill/>
          <a:ln w="9525">
            <a:noFill/>
            <a:miter lim="800000"/>
            <a:headEnd/>
            <a:tailEnd/>
          </a:ln>
        </p:spPr>
        <p:txBody>
          <a:bodyPr>
            <a:spAutoFit/>
          </a:bodyPr>
          <a:lstStyle/>
          <a:p>
            <a:pPr marL="742950" indent="-742950"/>
            <a:r>
              <a:rPr lang="en-US">
                <a:latin typeface="Arial Black" pitchFamily="34" charset="0"/>
              </a:rPr>
              <a:t>2</a:t>
            </a:r>
            <a:r>
              <a:rPr lang="en-US"/>
              <a:t>     </a:t>
            </a:r>
            <a:r>
              <a:rPr lang="en-US" sz="4400">
                <a:latin typeface="Berlin Sans FB Demi" pitchFamily="34" charset="0"/>
              </a:rPr>
              <a:t>The enzyme weakens</a:t>
            </a:r>
          </a:p>
          <a:p>
            <a:pPr marL="742950" indent="-742950"/>
            <a:r>
              <a:rPr lang="en-US" sz="4400">
                <a:latin typeface="Berlin Sans FB Demi" pitchFamily="34" charset="0"/>
              </a:rPr>
              <a:t>       bonds in the substrate.</a:t>
            </a:r>
          </a:p>
        </p:txBody>
      </p:sp>
      <p:sp>
        <p:nvSpPr>
          <p:cNvPr id="91140" name="TextBox 5"/>
          <p:cNvSpPr txBox="1">
            <a:spLocks noChangeArrowheads="1"/>
          </p:cNvSpPr>
          <p:nvPr/>
        </p:nvSpPr>
        <p:spPr bwMode="auto">
          <a:xfrm>
            <a:off x="5867400" y="533400"/>
            <a:ext cx="2895600" cy="4400550"/>
          </a:xfrm>
          <a:prstGeom prst="rect">
            <a:avLst/>
          </a:prstGeom>
          <a:solidFill>
            <a:schemeClr val="bg1"/>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enzyme5"/>
          <p:cNvPicPr>
            <a:picLocks noChangeAspect="1" noChangeArrowheads="1"/>
          </p:cNvPicPr>
          <p:nvPr/>
        </p:nvPicPr>
        <p:blipFill>
          <a:blip r:embed="rId2" cstate="print"/>
          <a:srcRect/>
          <a:stretch>
            <a:fillRect/>
          </a:stretch>
        </p:blipFill>
        <p:spPr bwMode="auto">
          <a:xfrm>
            <a:off x="0" y="1905000"/>
            <a:ext cx="8610600" cy="4233863"/>
          </a:xfrm>
          <a:prstGeom prst="rect">
            <a:avLst/>
          </a:prstGeom>
          <a:noFill/>
          <a:ln w="9525">
            <a:noFill/>
            <a:miter lim="800000"/>
            <a:headEnd/>
            <a:tailEnd/>
          </a:ln>
        </p:spPr>
      </p:pic>
      <p:sp>
        <p:nvSpPr>
          <p:cNvPr id="4" name="Rectangle 3"/>
          <p:cNvSpPr/>
          <p:nvPr/>
        </p:nvSpPr>
        <p:spPr>
          <a:xfrm>
            <a:off x="533401" y="304800"/>
            <a:ext cx="4343399" cy="923330"/>
          </a:xfrm>
          <a:prstGeom prst="rect">
            <a:avLst/>
          </a:prstGeom>
          <a:noFill/>
        </p:spPr>
        <p:txBody>
          <a:bodyPr>
            <a:spAutoFit/>
          </a:bodyPr>
          <a:lstStyle/>
          <a:p>
            <a:pPr algn="ctr">
              <a:defRPr/>
            </a:pPr>
            <a:r>
              <a:rPr lang="en-US" sz="54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3</a:t>
            </a:r>
          </a:p>
        </p:txBody>
      </p:sp>
      <p:sp>
        <p:nvSpPr>
          <p:cNvPr id="92164" name="TextBox 4"/>
          <p:cNvSpPr txBox="1">
            <a:spLocks noChangeArrowheads="1"/>
          </p:cNvSpPr>
          <p:nvPr/>
        </p:nvSpPr>
        <p:spPr bwMode="auto">
          <a:xfrm>
            <a:off x="0" y="1981200"/>
            <a:ext cx="5791200" cy="5262563"/>
          </a:xfrm>
          <a:prstGeom prst="rect">
            <a:avLst/>
          </a:prstGeom>
          <a:solidFill>
            <a:schemeClr val="bg1"/>
          </a:solidFill>
          <a:ln w="9525">
            <a:noFill/>
            <a:miter lim="800000"/>
            <a:headEnd/>
            <a:tailEnd/>
          </a:ln>
        </p:spPr>
        <p:txBody>
          <a:bodyPr>
            <a:spAutoFit/>
          </a:bodyPr>
          <a:lstStyle/>
          <a:p>
            <a:r>
              <a:rPr lang="en-US" sz="4400">
                <a:latin typeface="Berlin Sans FB Demi" pitchFamily="34" charset="0"/>
              </a:rPr>
              <a:t>A new product is formed.  The enzyme is free to catalyze other reactions</a:t>
            </a:r>
            <a:r>
              <a:rPr lang="en-US"/>
              <a:t>.</a:t>
            </a:r>
          </a:p>
          <a:p>
            <a:endParaRPr lang="en-US"/>
          </a:p>
          <a:p>
            <a:endParaRPr lang="en-US"/>
          </a:p>
          <a:p>
            <a:endParaRPr lang="en-US"/>
          </a:p>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2647950" y="2533650"/>
            <a:ext cx="9144000" cy="0"/>
          </a:xfrm>
          <a:prstGeom prst="rect">
            <a:avLst/>
          </a:prstGeom>
          <a:noFill/>
          <a:ln w="9525">
            <a:noFill/>
            <a:miter lim="800000"/>
            <a:headEnd/>
            <a:tailEnd/>
          </a:ln>
        </p:spPr>
        <p:txBody>
          <a:bodyPr>
            <a:spAutoFit/>
          </a:bodyPr>
          <a:lstStyle/>
          <a:p>
            <a:endParaRPr lang="en-US"/>
          </a:p>
        </p:txBody>
      </p:sp>
      <p:sp>
        <p:nvSpPr>
          <p:cNvPr id="364553" name="Rectangle 9"/>
          <p:cNvSpPr>
            <a:spLocks noChangeArrowheads="1"/>
          </p:cNvSpPr>
          <p:nvPr/>
        </p:nvSpPr>
        <p:spPr bwMode="auto">
          <a:xfrm>
            <a:off x="6248400" y="1876425"/>
            <a:ext cx="2366963" cy="519113"/>
          </a:xfrm>
          <a:prstGeom prst="rect">
            <a:avLst/>
          </a:prstGeom>
          <a:noFill/>
          <a:ln w="9525">
            <a:noFill/>
            <a:miter lim="800000"/>
            <a:headEnd/>
            <a:tailEnd/>
          </a:ln>
        </p:spPr>
        <p:txBody>
          <a:bodyPr wrap="none">
            <a:spAutoFit/>
          </a:bodyPr>
          <a:lstStyle/>
          <a:p>
            <a:r>
              <a:rPr lang="en-US" sz="2800" b="1">
                <a:solidFill>
                  <a:schemeClr val="accent2"/>
                </a:solidFill>
                <a:latin typeface="Comic Sans MS" pitchFamily="66" charset="0"/>
              </a:rPr>
              <a:t>SUBSTRATE</a:t>
            </a:r>
          </a:p>
        </p:txBody>
      </p:sp>
      <p:sp>
        <p:nvSpPr>
          <p:cNvPr id="364554" name="Rectangle 10"/>
          <p:cNvSpPr>
            <a:spLocks noChangeArrowheads="1"/>
          </p:cNvSpPr>
          <p:nvPr/>
        </p:nvSpPr>
        <p:spPr bwMode="auto">
          <a:xfrm>
            <a:off x="4886325" y="2971800"/>
            <a:ext cx="4257675" cy="946150"/>
          </a:xfrm>
          <a:prstGeom prst="rect">
            <a:avLst/>
          </a:prstGeom>
          <a:noFill/>
          <a:ln w="9525">
            <a:noFill/>
            <a:miter lim="800000"/>
            <a:headEnd/>
            <a:tailEnd/>
          </a:ln>
        </p:spPr>
        <p:txBody>
          <a:bodyPr wrap="none">
            <a:spAutoFit/>
          </a:bodyPr>
          <a:lstStyle/>
          <a:p>
            <a:r>
              <a:rPr lang="en-US" sz="2800" b="1">
                <a:solidFill>
                  <a:schemeClr val="accent2"/>
                </a:solidFill>
                <a:latin typeface="Comic Sans MS" pitchFamily="66" charset="0"/>
              </a:rPr>
              <a:t>ENZYME-SUBSTRATE </a:t>
            </a:r>
          </a:p>
          <a:p>
            <a:r>
              <a:rPr lang="en-US" sz="2800" b="1">
                <a:solidFill>
                  <a:schemeClr val="accent2"/>
                </a:solidFill>
                <a:latin typeface="Comic Sans MS" pitchFamily="66" charset="0"/>
              </a:rPr>
              <a:t>    COMPLEX</a:t>
            </a:r>
          </a:p>
        </p:txBody>
      </p:sp>
      <p:sp>
        <p:nvSpPr>
          <p:cNvPr id="364555" name="Rectangle 11"/>
          <p:cNvSpPr>
            <a:spLocks noChangeArrowheads="1"/>
          </p:cNvSpPr>
          <p:nvPr/>
        </p:nvSpPr>
        <p:spPr bwMode="auto">
          <a:xfrm>
            <a:off x="6400800" y="5257800"/>
            <a:ext cx="2393950" cy="584200"/>
          </a:xfrm>
          <a:prstGeom prst="rect">
            <a:avLst/>
          </a:prstGeom>
          <a:noFill/>
          <a:ln w="9525">
            <a:noFill/>
            <a:miter lim="800000"/>
            <a:headEnd/>
            <a:tailEnd/>
          </a:ln>
        </p:spPr>
        <p:txBody>
          <a:bodyPr wrap="none">
            <a:spAutoFit/>
          </a:bodyPr>
          <a:lstStyle/>
          <a:p>
            <a:r>
              <a:rPr lang="en-US" sz="3200" b="1">
                <a:solidFill>
                  <a:schemeClr val="accent2"/>
                </a:solidFill>
                <a:latin typeface="Comic Sans MS" pitchFamily="66" charset="0"/>
              </a:rPr>
              <a:t>PRODUCTS</a:t>
            </a:r>
          </a:p>
        </p:txBody>
      </p:sp>
      <p:sp>
        <p:nvSpPr>
          <p:cNvPr id="364556" name="Rectangle 12"/>
          <p:cNvSpPr>
            <a:spLocks noChangeArrowheads="1"/>
          </p:cNvSpPr>
          <p:nvPr/>
        </p:nvSpPr>
        <p:spPr bwMode="auto">
          <a:xfrm>
            <a:off x="228600" y="4953000"/>
            <a:ext cx="2057400" cy="1373188"/>
          </a:xfrm>
          <a:prstGeom prst="rect">
            <a:avLst/>
          </a:prstGeom>
          <a:noFill/>
          <a:ln w="9525">
            <a:noFill/>
            <a:miter lim="800000"/>
            <a:headEnd/>
            <a:tailEnd/>
          </a:ln>
        </p:spPr>
        <p:txBody>
          <a:bodyPr wrap="none">
            <a:spAutoFit/>
          </a:bodyPr>
          <a:lstStyle/>
          <a:p>
            <a:r>
              <a:rPr lang="en-US" sz="2800" b="1">
                <a:solidFill>
                  <a:schemeClr val="accent2"/>
                </a:solidFill>
                <a:latin typeface="Comic Sans MS" pitchFamily="66" charset="0"/>
              </a:rPr>
              <a:t>ENZYME</a:t>
            </a:r>
            <a:br>
              <a:rPr lang="en-US" sz="2800" b="1">
                <a:solidFill>
                  <a:schemeClr val="accent2"/>
                </a:solidFill>
                <a:latin typeface="Comic Sans MS" pitchFamily="66" charset="0"/>
              </a:rPr>
            </a:br>
            <a:r>
              <a:rPr lang="en-US" sz="2800" b="1">
                <a:solidFill>
                  <a:schemeClr val="accent2"/>
                </a:solidFill>
                <a:latin typeface="Comic Sans MS" pitchFamily="66" charset="0"/>
              </a:rPr>
              <a:t>Unchanged</a:t>
            </a:r>
          </a:p>
          <a:p>
            <a:r>
              <a:rPr lang="en-US" sz="2800" b="1">
                <a:solidFill>
                  <a:schemeClr val="accent2"/>
                </a:solidFill>
                <a:latin typeface="Comic Sans MS" pitchFamily="66" charset="0"/>
              </a:rPr>
              <a:t>&amp; Reusable</a:t>
            </a:r>
          </a:p>
        </p:txBody>
      </p:sp>
      <p:pic>
        <p:nvPicPr>
          <p:cNvPr id="93191" name="Picture 15" descr="enzyme1 nolabel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38400" y="771525"/>
            <a:ext cx="3829050" cy="6086475"/>
          </a:xfrm>
          <a:prstGeom prst="rect">
            <a:avLst/>
          </a:prstGeom>
          <a:noFill/>
          <a:ln w="9525">
            <a:noFill/>
            <a:miter lim="800000"/>
            <a:headEnd/>
            <a:tailEnd/>
          </a:ln>
        </p:spPr>
      </p:pic>
      <p:sp>
        <p:nvSpPr>
          <p:cNvPr id="364560" name="Rectangle 16"/>
          <p:cNvSpPr>
            <a:spLocks noChangeArrowheads="1"/>
          </p:cNvSpPr>
          <p:nvPr/>
        </p:nvSpPr>
        <p:spPr bwMode="auto">
          <a:xfrm>
            <a:off x="228600" y="1143000"/>
            <a:ext cx="1933575" cy="584200"/>
          </a:xfrm>
          <a:prstGeom prst="rect">
            <a:avLst/>
          </a:prstGeom>
          <a:noFill/>
          <a:ln w="9525">
            <a:noFill/>
            <a:miter lim="800000"/>
            <a:headEnd/>
            <a:tailEnd/>
          </a:ln>
        </p:spPr>
        <p:txBody>
          <a:bodyPr wrap="none">
            <a:spAutoFit/>
          </a:bodyPr>
          <a:lstStyle/>
          <a:p>
            <a:r>
              <a:rPr lang="en-US" sz="3200">
                <a:solidFill>
                  <a:schemeClr val="accent2"/>
                </a:solidFill>
                <a:latin typeface="Comic Sans MS" pitchFamily="66" charset="0"/>
              </a:rPr>
              <a:t>ENZYME</a:t>
            </a:r>
          </a:p>
        </p:txBody>
      </p:sp>
      <p:pic>
        <p:nvPicPr>
          <p:cNvPr id="93193" name="Picture 17" descr="Forward_2"/>
          <p:cNvPicPr>
            <a:picLocks noChangeAspect="1" noChangeArrowheads="1" noCrop="1"/>
          </p:cNvPicPr>
          <p:nvPr/>
        </p:nvPicPr>
        <p:blipFill>
          <a:blip r:embed="rId3" cstate="print"/>
          <a:srcRect/>
          <a:stretch>
            <a:fillRect/>
          </a:stretch>
        </p:blipFill>
        <p:spPr bwMode="auto">
          <a:xfrm>
            <a:off x="2133600" y="1219200"/>
            <a:ext cx="762000" cy="457200"/>
          </a:xfrm>
          <a:prstGeom prst="rect">
            <a:avLst/>
          </a:prstGeom>
          <a:noFill/>
          <a:ln w="9525">
            <a:noFill/>
            <a:miter lim="800000"/>
            <a:headEnd/>
            <a:tailEnd/>
          </a:ln>
        </p:spPr>
      </p:pic>
      <p:pic>
        <p:nvPicPr>
          <p:cNvPr id="93194" name="Picture 18" descr="Forward_2"/>
          <p:cNvPicPr>
            <a:picLocks noChangeAspect="1" noChangeArrowheads="1" noCrop="1"/>
          </p:cNvPicPr>
          <p:nvPr/>
        </p:nvPicPr>
        <p:blipFill>
          <a:blip r:embed="rId3" cstate="print"/>
          <a:srcRect/>
          <a:stretch>
            <a:fillRect/>
          </a:stretch>
        </p:blipFill>
        <p:spPr bwMode="auto">
          <a:xfrm rot="-8831582">
            <a:off x="5791200" y="1371600"/>
            <a:ext cx="762000" cy="457200"/>
          </a:xfrm>
          <a:prstGeom prst="rect">
            <a:avLst/>
          </a:prstGeom>
          <a:noFill/>
          <a:ln w="9525">
            <a:noFill/>
            <a:miter lim="800000"/>
            <a:headEnd/>
            <a:tailEnd/>
          </a:ln>
        </p:spPr>
      </p:pic>
      <p:pic>
        <p:nvPicPr>
          <p:cNvPr id="93195" name="Picture 19" descr="Forward_2"/>
          <p:cNvPicPr>
            <a:picLocks noChangeAspect="1" noChangeArrowheads="1" noCrop="1"/>
          </p:cNvPicPr>
          <p:nvPr/>
        </p:nvPicPr>
        <p:blipFill>
          <a:blip r:embed="rId3" cstate="print"/>
          <a:srcRect/>
          <a:stretch>
            <a:fillRect/>
          </a:stretch>
        </p:blipFill>
        <p:spPr bwMode="auto">
          <a:xfrm rot="-10479196">
            <a:off x="5562600" y="5105400"/>
            <a:ext cx="762000" cy="457200"/>
          </a:xfrm>
          <a:prstGeom prst="rect">
            <a:avLst/>
          </a:prstGeom>
          <a:noFill/>
          <a:ln w="9525">
            <a:noFill/>
            <a:miter lim="800000"/>
            <a:headEnd/>
            <a:tailEnd/>
          </a:ln>
        </p:spPr>
      </p:pic>
      <p:pic>
        <p:nvPicPr>
          <p:cNvPr id="93196" name="Picture 20" descr="Forward_2"/>
          <p:cNvPicPr>
            <a:picLocks noChangeAspect="1" noChangeArrowheads="1" noCrop="1"/>
          </p:cNvPicPr>
          <p:nvPr/>
        </p:nvPicPr>
        <p:blipFill>
          <a:blip r:embed="rId3" cstate="print"/>
          <a:srcRect/>
          <a:stretch>
            <a:fillRect/>
          </a:stretch>
        </p:blipFill>
        <p:spPr bwMode="auto">
          <a:xfrm rot="-10479196">
            <a:off x="4572000" y="3352800"/>
            <a:ext cx="762000" cy="457200"/>
          </a:xfrm>
          <a:prstGeom prst="rect">
            <a:avLst/>
          </a:prstGeom>
          <a:noFill/>
          <a:ln w="9525">
            <a:noFill/>
            <a:miter lim="800000"/>
            <a:headEnd/>
            <a:tailEnd/>
          </a:ln>
        </p:spPr>
      </p:pic>
      <p:pic>
        <p:nvPicPr>
          <p:cNvPr id="93197" name="Picture 21" descr="Forward_2"/>
          <p:cNvPicPr>
            <a:picLocks noChangeAspect="1" noChangeArrowheads="1" noCrop="1"/>
          </p:cNvPicPr>
          <p:nvPr/>
        </p:nvPicPr>
        <p:blipFill>
          <a:blip r:embed="rId3" cstate="print"/>
          <a:srcRect/>
          <a:stretch>
            <a:fillRect/>
          </a:stretch>
        </p:blipFill>
        <p:spPr bwMode="auto">
          <a:xfrm rot="249195">
            <a:off x="2133600" y="5105400"/>
            <a:ext cx="76200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64553"/>
                                        </p:tgtEl>
                                        <p:attrNameLst>
                                          <p:attrName>style.visibility</p:attrName>
                                        </p:attrNameLst>
                                      </p:cBhvr>
                                      <p:to>
                                        <p:strVal val="visible"/>
                                      </p:to>
                                    </p:set>
                                    <p:anim calcmode="lin" valueType="num">
                                      <p:cBhvr additive="base">
                                        <p:cTn id="11" dur="500" fill="hold"/>
                                        <p:tgtEl>
                                          <p:spTgt spid="364553"/>
                                        </p:tgtEl>
                                        <p:attrNameLst>
                                          <p:attrName>ppt_x</p:attrName>
                                        </p:attrNameLst>
                                      </p:cBhvr>
                                      <p:tavLst>
                                        <p:tav tm="0">
                                          <p:val>
                                            <p:strVal val="0-#ppt_w/2"/>
                                          </p:val>
                                        </p:tav>
                                        <p:tav tm="100000">
                                          <p:val>
                                            <p:strVal val="#ppt_x"/>
                                          </p:val>
                                        </p:tav>
                                      </p:tavLst>
                                    </p:anim>
                                    <p:anim calcmode="lin" valueType="num">
                                      <p:cBhvr additive="base">
                                        <p:cTn id="12" dur="500" fill="hold"/>
                                        <p:tgtEl>
                                          <p:spTgt spid="36455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4554"/>
                                        </p:tgtEl>
                                        <p:attrNameLst>
                                          <p:attrName>style.visibility</p:attrName>
                                        </p:attrNameLst>
                                      </p:cBhvr>
                                      <p:to>
                                        <p:strVal val="visible"/>
                                      </p:to>
                                    </p:set>
                                    <p:animEffect transition="in" filter="dissolve">
                                      <p:cBhvr>
                                        <p:cTn id="17" dur="500"/>
                                        <p:tgtEl>
                                          <p:spTgt spid="36455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64556"/>
                                        </p:tgtEl>
                                        <p:attrNameLst>
                                          <p:attrName>style.visibility</p:attrName>
                                        </p:attrNameLst>
                                      </p:cBhvr>
                                      <p:to>
                                        <p:strVal val="visible"/>
                                      </p:to>
                                    </p:set>
                                    <p:animEffect transition="in" filter="checkerboard(across)">
                                      <p:cBhvr>
                                        <p:cTn id="22" dur="500"/>
                                        <p:tgtEl>
                                          <p:spTgt spid="3645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4555"/>
                                        </p:tgtEl>
                                        <p:attrNameLst>
                                          <p:attrName>style.visibility</p:attrName>
                                        </p:attrNameLst>
                                      </p:cBhvr>
                                      <p:to>
                                        <p:strVal val="visible"/>
                                      </p:to>
                                    </p:set>
                                    <p:animEffect transition="in" filter="dissolve">
                                      <p:cBhvr>
                                        <p:cTn id="27" dur="500"/>
                                        <p:tgtEl>
                                          <p:spTgt spid="364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3" grpId="0"/>
      <p:bldP spid="364554" grpId="0"/>
      <p:bldP spid="364555" grpId="0"/>
      <p:bldP spid="364556" grpId="0"/>
      <p:bldP spid="3645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Composition</a:t>
            </a:r>
            <a:endParaRPr lang="en-US" dirty="0"/>
          </a:p>
        </p:txBody>
      </p:sp>
      <p:sp>
        <p:nvSpPr>
          <p:cNvPr id="3" name="Content Placeholder 2"/>
          <p:cNvSpPr>
            <a:spLocks noGrp="1"/>
          </p:cNvSpPr>
          <p:nvPr>
            <p:ph idx="1"/>
          </p:nvPr>
        </p:nvSpPr>
        <p:spPr/>
        <p:txBody>
          <a:bodyPr/>
          <a:lstStyle/>
          <a:p>
            <a:r>
              <a:rPr lang="en-US" dirty="0" smtClean="0"/>
              <a:t>All enzymes are made of </a:t>
            </a:r>
            <a:r>
              <a:rPr lang="en-US" u="sng" dirty="0" smtClean="0">
                <a:solidFill>
                  <a:srgbClr val="FF0000"/>
                </a:solidFill>
              </a:rPr>
              <a:t>protein.</a:t>
            </a:r>
          </a:p>
          <a:p>
            <a:endParaRPr lang="en-US" u="sng" dirty="0">
              <a:solidFill>
                <a:srgbClr val="FF0000"/>
              </a:solidFill>
            </a:endParaRPr>
          </a:p>
          <a:p>
            <a:r>
              <a:rPr lang="en-US" dirty="0"/>
              <a:t>R</a:t>
            </a:r>
            <a:r>
              <a:rPr lang="en-US" dirty="0" smtClean="0"/>
              <a:t>emember that proteins are made of amino acids.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81400"/>
            <a:ext cx="5181600" cy="272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39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oogle.com/images?q=tbn:ANd9GcRCWnQJ6wnHZY4ESwOwFFnT_9T_IOLGI6dIFb9Oz7_s22_AXvaqVw"/>
          <p:cNvPicPr>
            <a:picLocks noChangeAspect="1" noChangeArrowheads="1"/>
          </p:cNvPicPr>
          <p:nvPr/>
        </p:nvPicPr>
        <p:blipFill>
          <a:blip r:embed="rId2" cstate="print"/>
          <a:srcRect/>
          <a:stretch>
            <a:fillRect/>
          </a:stretch>
        </p:blipFill>
        <p:spPr bwMode="auto">
          <a:xfrm>
            <a:off x="228600" y="762000"/>
            <a:ext cx="8262257" cy="5783580"/>
          </a:xfrm>
          <a:prstGeom prst="rect">
            <a:avLst/>
          </a:prstGeom>
          <a:noFill/>
        </p:spPr>
      </p:pic>
      <p:sp>
        <p:nvSpPr>
          <p:cNvPr id="3" name="Title 2"/>
          <p:cNvSpPr>
            <a:spLocks noGrp="1"/>
          </p:cNvSpPr>
          <p:nvPr>
            <p:ph type="title"/>
          </p:nvPr>
        </p:nvSpPr>
        <p:spPr>
          <a:ln>
            <a:solidFill>
              <a:schemeClr val="accent3"/>
            </a:solidFill>
          </a:ln>
        </p:spPr>
        <p:txBody>
          <a:bodyPr>
            <a:normAutofit/>
          </a:bodyPr>
          <a:lstStyle/>
          <a:p>
            <a:r>
              <a:rPr lang="en-US" sz="3200" dirty="0" smtClean="0"/>
              <a:t>Effect of temperature on enzyme activity</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ncrypted-tbn3.google.com/images?q=tbn:ANd9GcQnSCJcff5sM6TjplGQTXJ4sZ5iiKmFpTtG5Q2EyZQ3vjkYxb_tBw"/>
          <p:cNvPicPr>
            <a:picLocks noChangeAspect="1" noChangeArrowheads="1"/>
          </p:cNvPicPr>
          <p:nvPr/>
        </p:nvPicPr>
        <p:blipFill>
          <a:blip r:embed="rId2" cstate="print"/>
          <a:srcRect/>
          <a:stretch>
            <a:fillRect/>
          </a:stretch>
        </p:blipFill>
        <p:spPr bwMode="auto">
          <a:xfrm>
            <a:off x="0" y="777240"/>
            <a:ext cx="8686800" cy="6080760"/>
          </a:xfrm>
          <a:prstGeom prst="rect">
            <a:avLst/>
          </a:prstGeom>
          <a:noFill/>
        </p:spPr>
      </p:pic>
      <p:sp>
        <p:nvSpPr>
          <p:cNvPr id="3" name="Title 2"/>
          <p:cNvSpPr>
            <a:spLocks noGrp="1"/>
          </p:cNvSpPr>
          <p:nvPr>
            <p:ph type="title"/>
          </p:nvPr>
        </p:nvSpPr>
        <p:spPr>
          <a:ln>
            <a:solidFill>
              <a:schemeClr val="tx1"/>
            </a:solidFill>
          </a:ln>
        </p:spPr>
        <p:txBody>
          <a:bodyPr>
            <a:normAutofit/>
          </a:bodyPr>
          <a:lstStyle/>
          <a:p>
            <a:r>
              <a:rPr lang="en-US" sz="3200" dirty="0" smtClean="0"/>
              <a:t>Effect of pH on enzyme activity</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oogle.com/images?q=tbn:ANd9GcQgv5CttfZnksZT3wJoNR7PMyWfTO0e-hk0LE7cHZEVQ4E9baj1"/>
          <p:cNvPicPr>
            <a:picLocks noChangeAspect="1" noChangeArrowheads="1"/>
          </p:cNvPicPr>
          <p:nvPr/>
        </p:nvPicPr>
        <p:blipFill>
          <a:blip r:embed="rId2" cstate="print"/>
          <a:srcRect/>
          <a:stretch>
            <a:fillRect/>
          </a:stretch>
        </p:blipFill>
        <p:spPr bwMode="auto">
          <a:xfrm>
            <a:off x="1" y="0"/>
            <a:ext cx="9271652"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s://encrypted-tbn0.google.com/images?q=tbn:ANd9GcSAMy_AePOqSD9iITbTNMPXl85QCdi6mJUyhGPPrFM8Nt0P95X8hw"/>
          <p:cNvPicPr>
            <a:picLocks noChangeAspect="1" noChangeArrowheads="1"/>
          </p:cNvPicPr>
          <p:nvPr/>
        </p:nvPicPr>
        <p:blipFill>
          <a:blip r:embed="rId2" cstate="print"/>
          <a:srcRect/>
          <a:stretch>
            <a:fillRect/>
          </a:stretch>
        </p:blipFill>
        <p:spPr bwMode="auto">
          <a:xfrm>
            <a:off x="381000" y="762000"/>
            <a:ext cx="8548171" cy="5562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381000" y="228600"/>
            <a:ext cx="8534400" cy="5105400"/>
          </a:xfrm>
        </p:spPr>
        <p:txBody>
          <a:bodyPr/>
          <a:lstStyle/>
          <a:p>
            <a:pPr algn="ctr">
              <a:buFontTx/>
              <a:buNone/>
              <a:defRPr/>
            </a:pPr>
            <a:r>
              <a:rPr lang="en-US" sz="4000" b="1" dirty="0" smtClean="0">
                <a:effectLst>
                  <a:outerShdw blurRad="38100" dist="38100" dir="2700000" algn="tl">
                    <a:srgbClr val="000000">
                      <a:alpha val="43137"/>
                    </a:srgbClr>
                  </a:outerShdw>
                </a:effectLst>
                <a:latin typeface="Comic Sans MS" pitchFamily="66" charset="0"/>
              </a:rPr>
              <a:t>Chemical reactions need energy</a:t>
            </a:r>
            <a:r>
              <a:rPr lang="en-US" sz="4000" b="1" dirty="0" smtClean="0">
                <a:solidFill>
                  <a:srgbClr val="FF0000"/>
                </a:solidFill>
                <a:effectLst>
                  <a:outerShdw blurRad="38100" dist="38100" dir="2700000" algn="tl">
                    <a:srgbClr val="000000">
                      <a:alpha val="43137"/>
                    </a:srgbClr>
                  </a:outerShdw>
                </a:effectLst>
                <a:latin typeface="Comic Sans MS" pitchFamily="66" charset="0"/>
              </a:rPr>
              <a:t> </a:t>
            </a:r>
            <a:r>
              <a:rPr lang="en-US" sz="4000" b="1" dirty="0" smtClean="0">
                <a:effectLst>
                  <a:outerShdw blurRad="38100" dist="38100" dir="2700000" algn="tl">
                    <a:srgbClr val="000000">
                      <a:alpha val="43137"/>
                    </a:srgbClr>
                  </a:outerShdw>
                </a:effectLst>
                <a:latin typeface="Comic Sans MS" pitchFamily="66" charset="0"/>
              </a:rPr>
              <a:t>to get started.</a:t>
            </a:r>
          </a:p>
          <a:p>
            <a:pPr>
              <a:buFontTx/>
              <a:buNone/>
              <a:defRPr/>
            </a:pPr>
            <a:endParaRPr lang="en-US" sz="3600" b="1" dirty="0" smtClean="0">
              <a:latin typeface="Comic Sans MS" pitchFamily="66" charset="0"/>
            </a:endParaRPr>
          </a:p>
          <a:p>
            <a:pPr>
              <a:buFontTx/>
              <a:buNone/>
              <a:defRPr/>
            </a:pPr>
            <a:r>
              <a:rPr lang="en-US" sz="3600" b="1" dirty="0" smtClean="0">
                <a:latin typeface="Comic Sans MS" pitchFamily="66" charset="0"/>
              </a:rPr>
              <a:t>Ex: A fire needs a match to get it started. </a:t>
            </a:r>
          </a:p>
        </p:txBody>
      </p:sp>
      <p:pic>
        <p:nvPicPr>
          <p:cNvPr id="76803" name="Picture 6" descr="Fire_Animation"/>
          <p:cNvPicPr>
            <a:picLocks noChangeAspect="1" noChangeArrowheads="1" noCrop="1"/>
          </p:cNvPicPr>
          <p:nvPr/>
        </p:nvPicPr>
        <p:blipFill>
          <a:blip r:embed="rId2" cstate="print"/>
          <a:srcRect/>
          <a:stretch>
            <a:fillRect/>
          </a:stretch>
        </p:blipFill>
        <p:spPr bwMode="auto">
          <a:xfrm>
            <a:off x="6019800" y="3352800"/>
            <a:ext cx="1301750" cy="2124075"/>
          </a:xfrm>
          <a:prstGeom prst="rect">
            <a:avLst/>
          </a:prstGeom>
          <a:noFill/>
          <a:ln w="9525">
            <a:noFill/>
            <a:miter lim="800000"/>
            <a:headEnd/>
            <a:tailEnd/>
          </a:ln>
        </p:spPr>
      </p:pic>
      <p:pic>
        <p:nvPicPr>
          <p:cNvPr id="76804" name="Picture 8" descr="matches"/>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349375" y="3886200"/>
            <a:ext cx="2384425"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6"/>
          <p:cNvPicPr>
            <a:picLocks noChangeAspect="1" noChangeArrowheads="1"/>
          </p:cNvPicPr>
          <p:nvPr/>
        </p:nvPicPr>
        <p:blipFill>
          <a:blip r:embed="rId2" cstate="print"/>
          <a:srcRect l="55077"/>
          <a:stretch>
            <a:fillRect/>
          </a:stretch>
        </p:blipFill>
        <p:spPr bwMode="auto">
          <a:xfrm>
            <a:off x="1524000" y="2401888"/>
            <a:ext cx="5562600" cy="4257675"/>
          </a:xfrm>
          <a:prstGeom prst="rect">
            <a:avLst/>
          </a:prstGeom>
          <a:noFill/>
          <a:ln w="9525">
            <a:noFill/>
            <a:miter lim="800000"/>
            <a:headEnd/>
            <a:tailEnd/>
          </a:ln>
        </p:spPr>
      </p:pic>
      <p:sp>
        <p:nvSpPr>
          <p:cNvPr id="77829" name="Rectangle 7"/>
          <p:cNvSpPr>
            <a:spLocks noChangeArrowheads="1"/>
          </p:cNvSpPr>
          <p:nvPr/>
        </p:nvSpPr>
        <p:spPr bwMode="auto">
          <a:xfrm>
            <a:off x="3048000" y="4648200"/>
            <a:ext cx="966788" cy="244475"/>
          </a:xfrm>
          <a:prstGeom prst="rect">
            <a:avLst/>
          </a:prstGeom>
          <a:noFill/>
          <a:ln w="9525">
            <a:noFill/>
            <a:miter lim="800000"/>
            <a:headEnd/>
            <a:tailEnd/>
          </a:ln>
        </p:spPr>
        <p:txBody>
          <a:bodyPr wrap="none">
            <a:spAutoFit/>
          </a:bodyPr>
          <a:lstStyle/>
          <a:p>
            <a:r>
              <a:rPr lang="en-US" sz="1000"/>
              <a:t>REACTANTS</a:t>
            </a:r>
          </a:p>
        </p:txBody>
      </p:sp>
      <p:sp>
        <p:nvSpPr>
          <p:cNvPr id="77830" name="Rectangle 8"/>
          <p:cNvSpPr>
            <a:spLocks noChangeArrowheads="1"/>
          </p:cNvSpPr>
          <p:nvPr/>
        </p:nvSpPr>
        <p:spPr bwMode="auto">
          <a:xfrm>
            <a:off x="5562600" y="4800600"/>
            <a:ext cx="866775" cy="244475"/>
          </a:xfrm>
          <a:prstGeom prst="rect">
            <a:avLst/>
          </a:prstGeom>
          <a:noFill/>
          <a:ln w="9525">
            <a:noFill/>
            <a:miter lim="800000"/>
            <a:headEnd/>
            <a:tailEnd/>
          </a:ln>
        </p:spPr>
        <p:txBody>
          <a:bodyPr wrap="none">
            <a:spAutoFit/>
          </a:bodyPr>
          <a:lstStyle/>
          <a:p>
            <a:r>
              <a:rPr lang="en-US" sz="1000"/>
              <a:t>PRODUCTS</a:t>
            </a:r>
          </a:p>
        </p:txBody>
      </p:sp>
      <p:sp>
        <p:nvSpPr>
          <p:cNvPr id="77831" name="Rectangle 9"/>
          <p:cNvSpPr>
            <a:spLocks noChangeArrowheads="1"/>
          </p:cNvSpPr>
          <p:nvPr/>
        </p:nvSpPr>
        <p:spPr bwMode="auto">
          <a:xfrm>
            <a:off x="5486400" y="3886200"/>
            <a:ext cx="1044575" cy="396875"/>
          </a:xfrm>
          <a:prstGeom prst="rect">
            <a:avLst/>
          </a:prstGeom>
          <a:noFill/>
          <a:ln w="9525">
            <a:noFill/>
            <a:miter lim="800000"/>
            <a:headEnd/>
            <a:tailEnd/>
          </a:ln>
        </p:spPr>
        <p:txBody>
          <a:bodyPr wrap="none">
            <a:spAutoFit/>
          </a:bodyPr>
          <a:lstStyle/>
          <a:p>
            <a:r>
              <a:rPr lang="en-US" sz="1000"/>
              <a:t>ACTIVATION</a:t>
            </a:r>
            <a:br>
              <a:rPr lang="en-US" sz="1000"/>
            </a:br>
            <a:r>
              <a:rPr lang="en-US" sz="1000"/>
              <a:t>ENERGY</a:t>
            </a:r>
          </a:p>
        </p:txBody>
      </p:sp>
      <p:sp>
        <p:nvSpPr>
          <p:cNvPr id="9" name="Rectangle 12"/>
          <p:cNvSpPr>
            <a:spLocks noGrp="1" noChangeArrowheads="1"/>
          </p:cNvSpPr>
          <p:nvPr>
            <p:ph type="body" idx="1"/>
          </p:nvPr>
        </p:nvSpPr>
        <p:spPr bwMode="auto">
          <a:xfrm>
            <a:off x="228600" y="304800"/>
            <a:ext cx="8534400" cy="1865126"/>
          </a:xfrm>
          <a:prstGeom prst="rect">
            <a:avLst/>
          </a:prstGeom>
          <a:noFill/>
          <a:ln w="9525">
            <a:noFill/>
            <a:miter lim="800000"/>
            <a:headEnd/>
            <a:tailEnd/>
          </a:ln>
        </p:spPr>
        <p:txBody>
          <a:bodyPr>
            <a:spAutoFit/>
          </a:bodyPr>
          <a:lstStyle/>
          <a:p>
            <a:pPr marL="0" indent="0">
              <a:buNone/>
            </a:pPr>
            <a:r>
              <a:rPr lang="en-US" sz="3600" u="sng" dirty="0" smtClean="0">
                <a:solidFill>
                  <a:srgbClr val="FF0000"/>
                </a:solidFill>
              </a:rPr>
              <a:t>Activation energy</a:t>
            </a:r>
            <a:r>
              <a:rPr lang="en-US" sz="3600" dirty="0" smtClean="0"/>
              <a:t>:  </a:t>
            </a:r>
            <a:r>
              <a:rPr lang="en-US" sz="3600" dirty="0"/>
              <a:t>the energy needed to START a chemical reaction.</a:t>
            </a:r>
          </a:p>
          <a:p>
            <a:pPr marL="0" indent="0">
              <a:buNone/>
            </a:pPr>
            <a:endParaRPr lang="en-US" sz="3600" b="1" dirty="0">
              <a:solidFill>
                <a:schemeClr val="accent2"/>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fontScale="90000"/>
          </a:bodyPr>
          <a:lstStyle/>
          <a:p>
            <a:r>
              <a:rPr lang="en-US" i="1" smtClean="0">
                <a:latin typeface="Berlin Sans FB Demi" pitchFamily="34" charset="0"/>
              </a:rPr>
              <a:t> Activation energy is like pushing a rock up a hill.</a:t>
            </a:r>
          </a:p>
        </p:txBody>
      </p:sp>
      <p:pic>
        <p:nvPicPr>
          <p:cNvPr id="78851" name="Content Placeholder 3" descr="C:\Users\mccay.dianna\Desktop\FG14_013.gif"/>
          <p:cNvPicPr>
            <a:picLocks noGrp="1" noChangeAspect="1" noChangeArrowheads="1"/>
          </p:cNvPicPr>
          <p:nvPr>
            <p:ph idx="1"/>
          </p:nvPr>
        </p:nvPicPr>
        <p:blipFill>
          <a:blip r:embed="rId2" cstate="print"/>
          <a:srcRect/>
          <a:stretch>
            <a:fillRect/>
          </a:stretch>
        </p:blipFill>
        <p:spPr>
          <a:xfrm>
            <a:off x="1292225" y="1676400"/>
            <a:ext cx="6858000" cy="4572000"/>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discover.edventures.com/images/termlib/a/activation_energy/support.gif"/>
          <p:cNvPicPr>
            <a:picLocks noChangeAspect="1" noChangeArrowheads="1"/>
          </p:cNvPicPr>
          <p:nvPr/>
        </p:nvPicPr>
        <p:blipFill>
          <a:blip r:embed="rId2" cstate="print"/>
          <a:srcRect/>
          <a:stretch>
            <a:fillRect/>
          </a:stretch>
        </p:blipFill>
        <p:spPr bwMode="auto">
          <a:xfrm>
            <a:off x="1209675" y="2743200"/>
            <a:ext cx="6172200" cy="4114800"/>
          </a:xfrm>
          <a:prstGeom prst="rect">
            <a:avLst/>
          </a:prstGeom>
          <a:noFill/>
          <a:ln w="9525">
            <a:noFill/>
            <a:miter lim="800000"/>
            <a:headEnd/>
            <a:tailEnd/>
          </a:ln>
        </p:spPr>
      </p:pic>
      <p:sp>
        <p:nvSpPr>
          <p:cNvPr id="79875" name="Title 5"/>
          <p:cNvSpPr>
            <a:spLocks noGrp="1"/>
          </p:cNvSpPr>
          <p:nvPr>
            <p:ph type="title"/>
          </p:nvPr>
        </p:nvSpPr>
        <p:spPr>
          <a:xfrm>
            <a:off x="457200" y="304800"/>
            <a:ext cx="8229600" cy="1143000"/>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b="1" dirty="0" smtClean="0">
                <a:solidFill>
                  <a:srgbClr val="0070C0"/>
                </a:solidFill>
                <a:latin typeface="Comic Sans MS" pitchFamily="66" charset="0"/>
              </a:rPr>
              <a:t>Activation energy for a chemical reaction to start often comes from applying </a:t>
            </a:r>
            <a:r>
              <a:rPr lang="en-US" sz="4000" b="1" dirty="0" smtClean="0">
                <a:solidFill>
                  <a:schemeClr val="accent1"/>
                </a:solidFill>
                <a:latin typeface="Comic Sans MS" pitchFamily="66" charset="0"/>
              </a:rPr>
              <a:t>heat</a:t>
            </a:r>
            <a:r>
              <a:rPr lang="en-US" sz="4000" b="1" dirty="0" smtClean="0">
                <a:solidFill>
                  <a:srgbClr val="0070C0"/>
                </a:solidFill>
                <a:latin typeface="Comic Sans MS" pitchFamily="66" charset="0"/>
              </a:rPr>
              <a:t>, but…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en-US" smtClean="0"/>
          </a:p>
        </p:txBody>
      </p:sp>
      <p:sp>
        <p:nvSpPr>
          <p:cNvPr id="80899" name="Content Placeholder 2"/>
          <p:cNvSpPr>
            <a:spLocks noGrp="1"/>
          </p:cNvSpPr>
          <p:nvPr>
            <p:ph idx="1"/>
          </p:nvPr>
        </p:nvSpPr>
        <p:spPr>
          <a:xfrm>
            <a:off x="457200" y="1600200"/>
            <a:ext cx="4800600" cy="4525963"/>
          </a:xfrm>
        </p:spPr>
        <p:txBody>
          <a:bodyPr/>
          <a:lstStyle/>
          <a:p>
            <a:r>
              <a:rPr lang="en-US" sz="4000" b="1" dirty="0" smtClean="0">
                <a:solidFill>
                  <a:srgbClr val="0070C0"/>
                </a:solidFill>
                <a:latin typeface="Comic Sans MS" pitchFamily="66" charset="0"/>
              </a:rPr>
              <a:t>…the chemical reaction may still occur </a:t>
            </a:r>
            <a:r>
              <a:rPr lang="en-US" sz="4000" b="1" dirty="0" smtClean="0">
                <a:solidFill>
                  <a:schemeClr val="accent1"/>
                </a:solidFill>
                <a:latin typeface="Comic Sans MS" pitchFamily="66" charset="0"/>
              </a:rPr>
              <a:t>very slowly.</a:t>
            </a:r>
          </a:p>
          <a:p>
            <a:r>
              <a:rPr lang="en-US" sz="4000" b="1" dirty="0" smtClean="0">
                <a:solidFill>
                  <a:srgbClr val="0070C0"/>
                </a:solidFill>
                <a:latin typeface="Comic Sans MS" pitchFamily="66" charset="0"/>
              </a:rPr>
              <a:t>To speed things up, a</a:t>
            </a:r>
            <a:r>
              <a:rPr lang="en-US" sz="4000" b="1" dirty="0" smtClean="0">
                <a:solidFill>
                  <a:schemeClr val="accent1"/>
                </a:solidFill>
                <a:latin typeface="Comic Sans MS" pitchFamily="66" charset="0"/>
              </a:rPr>
              <a:t> catalyst </a:t>
            </a:r>
            <a:r>
              <a:rPr lang="en-US" sz="4000" b="1" dirty="0" smtClean="0">
                <a:solidFill>
                  <a:srgbClr val="0070C0"/>
                </a:solidFill>
                <a:latin typeface="Comic Sans MS" pitchFamily="66" charset="0"/>
              </a:rPr>
              <a:t>can be added.</a:t>
            </a:r>
          </a:p>
          <a:p>
            <a:endParaRPr lang="en-US" dirty="0" smtClean="0"/>
          </a:p>
        </p:txBody>
      </p:sp>
      <p:pic>
        <p:nvPicPr>
          <p:cNvPr id="80900" name="Picture 3" descr="C:\Users\mccay.dianna\Desktop\photo_chemical_catalyst_16322.jpg"/>
          <p:cNvPicPr>
            <a:picLocks noChangeAspect="1" noChangeArrowheads="1"/>
          </p:cNvPicPr>
          <p:nvPr/>
        </p:nvPicPr>
        <p:blipFill>
          <a:blip r:embed="rId2" cstate="print"/>
          <a:srcRect/>
          <a:stretch>
            <a:fillRect/>
          </a:stretch>
        </p:blipFill>
        <p:spPr bwMode="auto">
          <a:xfrm>
            <a:off x="5486400" y="2971800"/>
            <a:ext cx="3295650" cy="2162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457200"/>
            <a:ext cx="9144000" cy="1446550"/>
          </a:xfrm>
          <a:prstGeom prst="rect">
            <a:avLst/>
          </a:prstGeom>
          <a:noFill/>
          <a:ln w="9525">
            <a:noFill/>
            <a:miter lim="800000"/>
            <a:headEnd/>
            <a:tailEnd/>
          </a:ln>
        </p:spPr>
        <p:txBody>
          <a:bodyPr>
            <a:spAutoFit/>
          </a:bodyPr>
          <a:lstStyle/>
          <a:p>
            <a:r>
              <a:rPr lang="en-US" sz="4400" dirty="0" smtClean="0"/>
              <a:t>An enzyme is a type of </a:t>
            </a:r>
            <a:r>
              <a:rPr lang="en-US" sz="4400" u="sng" dirty="0" smtClean="0">
                <a:solidFill>
                  <a:srgbClr val="FF0000"/>
                </a:solidFill>
              </a:rPr>
              <a:t>catalyst</a:t>
            </a:r>
            <a:r>
              <a:rPr lang="en-US" sz="4400" dirty="0" smtClean="0"/>
              <a:t>, which does two things:</a:t>
            </a:r>
            <a:endParaRPr lang="en-US" sz="3600" dirty="0">
              <a:latin typeface="Comic Sans MS" pitchFamily="66" charset="0"/>
            </a:endParaRPr>
          </a:p>
        </p:txBody>
      </p:sp>
      <p:sp>
        <p:nvSpPr>
          <p:cNvPr id="81923" name="Text Box 3"/>
          <p:cNvSpPr txBox="1">
            <a:spLocks noChangeArrowheads="1"/>
          </p:cNvSpPr>
          <p:nvPr/>
        </p:nvSpPr>
        <p:spPr bwMode="auto">
          <a:xfrm>
            <a:off x="152400" y="4648200"/>
            <a:ext cx="8991600" cy="2862322"/>
          </a:xfrm>
          <a:prstGeom prst="rect">
            <a:avLst/>
          </a:prstGeom>
          <a:noFill/>
          <a:ln w="9525">
            <a:noFill/>
            <a:miter lim="800000"/>
            <a:headEnd/>
            <a:tailEnd/>
          </a:ln>
        </p:spPr>
        <p:txBody>
          <a:bodyPr>
            <a:spAutoFit/>
          </a:bodyPr>
          <a:lstStyle/>
          <a:p>
            <a:pPr marL="742950" indent="-742950">
              <a:buAutoNum type="arabicParenR"/>
            </a:pPr>
            <a:r>
              <a:rPr lang="en-US" sz="3600" dirty="0" smtClean="0"/>
              <a:t>reduces </a:t>
            </a:r>
            <a:r>
              <a:rPr lang="en-US" sz="3600" dirty="0"/>
              <a:t>the energy needed for a chemical reaction </a:t>
            </a:r>
            <a:r>
              <a:rPr lang="en-US" sz="3600" dirty="0" smtClean="0"/>
              <a:t>and</a:t>
            </a:r>
          </a:p>
          <a:p>
            <a:pPr marL="742950" indent="-742950">
              <a:buAutoNum type="arabicParenR"/>
            </a:pPr>
            <a:r>
              <a:rPr lang="en-US" sz="3600" dirty="0" smtClean="0"/>
              <a:t>increases </a:t>
            </a:r>
            <a:r>
              <a:rPr lang="en-US" sz="3600" dirty="0"/>
              <a:t>the rate of the reaction (speeds it up). </a:t>
            </a:r>
            <a:endParaRPr lang="en-US" sz="3600" b="1" dirty="0">
              <a:latin typeface="Comic Sans MS" pitchFamily="66" charset="0"/>
            </a:endParaRPr>
          </a:p>
          <a:p>
            <a:endParaRPr lang="en-US" sz="3600" dirty="0"/>
          </a:p>
        </p:txBody>
      </p:sp>
      <p:sp>
        <p:nvSpPr>
          <p:cNvPr id="81924" name="Rectangle 4"/>
          <p:cNvSpPr>
            <a:spLocks noChangeArrowheads="1"/>
          </p:cNvSpPr>
          <p:nvPr/>
        </p:nvSpPr>
        <p:spPr bwMode="auto">
          <a:xfrm>
            <a:off x="2647950" y="2533650"/>
            <a:ext cx="9144000" cy="0"/>
          </a:xfrm>
          <a:prstGeom prst="rect">
            <a:avLst/>
          </a:prstGeom>
          <a:noFill/>
          <a:ln w="9525">
            <a:noFill/>
            <a:miter lim="800000"/>
            <a:headEnd/>
            <a:tailEnd/>
          </a:ln>
        </p:spPr>
        <p:txBody>
          <a:bodyPr>
            <a:spAutoFit/>
          </a:bodyPr>
          <a:lstStyle/>
          <a:p>
            <a:endParaRPr lang="en-US"/>
          </a:p>
        </p:txBody>
      </p:sp>
      <p:pic>
        <p:nvPicPr>
          <p:cNvPr id="81926" name="Picture 12"/>
          <p:cNvPicPr>
            <a:picLocks noChangeAspect="1" noChangeArrowheads="1"/>
          </p:cNvPicPr>
          <p:nvPr/>
        </p:nvPicPr>
        <p:blipFill>
          <a:blip r:embed="rId2" cstate="print"/>
          <a:srcRect l="26401" t="30667" r="34399" b="30933"/>
          <a:stretch>
            <a:fillRect/>
          </a:stretch>
        </p:blipFill>
        <p:spPr bwMode="auto">
          <a:xfrm>
            <a:off x="2743200" y="1905000"/>
            <a:ext cx="37338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p:cNvSpPr>
          <p:nvPr>
            <p:ph type="body" idx="4294967295"/>
          </p:nvPr>
        </p:nvSpPr>
        <p:spPr>
          <a:xfrm>
            <a:off x="0" y="0"/>
            <a:ext cx="4953000" cy="6858000"/>
          </a:xfrm>
        </p:spPr>
        <p:txBody>
          <a:bodyPr>
            <a:normAutofit/>
          </a:bodyPr>
          <a:lstStyle/>
          <a:p>
            <a:pPr marL="0" indent="0">
              <a:buNone/>
            </a:pPr>
            <a:endParaRPr lang="en-US" sz="4400" dirty="0" smtClean="0"/>
          </a:p>
          <a:p>
            <a:pPr marL="0" indent="0">
              <a:buNone/>
            </a:pPr>
            <a:r>
              <a:rPr lang="en-US" sz="4400" dirty="0" smtClean="0"/>
              <a:t>The </a:t>
            </a:r>
            <a:r>
              <a:rPr lang="en-US" sz="4400" dirty="0"/>
              <a:t>specific reactants the enzyme works on are called </a:t>
            </a:r>
            <a:r>
              <a:rPr lang="en-US" sz="4400" u="sng" dirty="0" smtClean="0">
                <a:solidFill>
                  <a:srgbClr val="FF0000"/>
                </a:solidFill>
              </a:rPr>
              <a:t>substrates</a:t>
            </a:r>
            <a:r>
              <a:rPr lang="en-US" sz="4400" dirty="0" smtClean="0">
                <a:solidFill>
                  <a:srgbClr val="FF0000"/>
                </a:solidFill>
              </a:rPr>
              <a:t> </a:t>
            </a:r>
            <a:r>
              <a:rPr lang="en-US" sz="4400" dirty="0" smtClean="0"/>
              <a:t>and bind </a:t>
            </a:r>
            <a:r>
              <a:rPr lang="en-US" sz="4400" dirty="0"/>
              <a:t>to </a:t>
            </a:r>
            <a:r>
              <a:rPr lang="en-US" sz="4400" dirty="0" smtClean="0"/>
              <a:t>them </a:t>
            </a:r>
            <a:r>
              <a:rPr lang="en-US" sz="4400" dirty="0"/>
              <a:t>at a place called the </a:t>
            </a:r>
            <a:r>
              <a:rPr lang="en-US" sz="4400" u="sng" dirty="0" smtClean="0">
                <a:solidFill>
                  <a:srgbClr val="FF0000"/>
                </a:solidFill>
              </a:rPr>
              <a:t>active site</a:t>
            </a:r>
            <a:r>
              <a:rPr lang="en-US" sz="4400" dirty="0" smtClean="0"/>
              <a:t>.  </a:t>
            </a:r>
            <a:endParaRPr lang="en-US" sz="4400" dirty="0"/>
          </a:p>
          <a:p>
            <a:pPr eaLnBrk="1" hangingPunct="1"/>
            <a:endParaRPr lang="en-US" sz="3600" dirty="0" smtClean="0">
              <a:latin typeface="Comic Sans MS" pitchFamily="66" charset="0"/>
              <a:cs typeface="Aharoni" pitchFamily="2" charset="-79"/>
            </a:endParaRPr>
          </a:p>
        </p:txBody>
      </p:sp>
      <p:pic>
        <p:nvPicPr>
          <p:cNvPr id="87043" name="Picture 2" descr="http://www.ausetute.com.au/../images/lockakey.gif"/>
          <p:cNvPicPr>
            <a:picLocks noChangeAspect="1" noChangeArrowheads="1" noCrop="1"/>
          </p:cNvPicPr>
          <p:nvPr/>
        </p:nvPicPr>
        <p:blipFill>
          <a:blip r:embed="rId2" cstate="print"/>
          <a:srcRect/>
          <a:stretch>
            <a:fillRect/>
          </a:stretch>
        </p:blipFill>
        <p:spPr bwMode="auto">
          <a:xfrm>
            <a:off x="5410200" y="2590800"/>
            <a:ext cx="3243263" cy="3206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367</Words>
  <Application>Microsoft Office PowerPoint</Application>
  <PresentationFormat>On-screen Show (4:3)</PresentationFormat>
  <Paragraphs>67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Aharoni</vt:lpstr>
      <vt:lpstr>Arial</vt:lpstr>
      <vt:lpstr>Arial Black</vt:lpstr>
      <vt:lpstr>Berlin Sans FB Demi</vt:lpstr>
      <vt:lpstr>Calibri</vt:lpstr>
      <vt:lpstr>Comic Sans MS</vt:lpstr>
      <vt:lpstr>Office Theme</vt:lpstr>
      <vt:lpstr>2.5 Enzymes</vt:lpstr>
      <vt:lpstr>Enzyme Composition</vt:lpstr>
      <vt:lpstr>PowerPoint Presentation</vt:lpstr>
      <vt:lpstr>PowerPoint Presentation</vt:lpstr>
      <vt:lpstr> Activation energy is like pushing a rock up a hill.</vt:lpstr>
      <vt:lpstr>  Activation energy for a chemical reaction to start often comes from applying heat, but…</vt:lpstr>
      <vt:lpstr>PowerPoint Presentation</vt:lpstr>
      <vt:lpstr>PowerPoint Presentation</vt:lpstr>
      <vt:lpstr>PowerPoint Presentation</vt:lpstr>
      <vt:lpstr>PowerPoint Presentation</vt:lpstr>
      <vt:lpstr>PowerPoint Presentation</vt:lpstr>
      <vt:lpstr>Just like a key can only open a specific lock, and enzyme can only work on a specific substrate.      Form = Function</vt:lpstr>
      <vt:lpstr>We know when talking about proteins (and enzymes since they are made of proteins) that form=function.  </vt:lpstr>
      <vt:lpstr>Denaturing changes the shape of the active site so the enzyme cannot bind to the substrate</vt:lpstr>
      <vt:lpstr>PowerPoint Presentation</vt:lpstr>
      <vt:lpstr>PowerPoint Presentation</vt:lpstr>
      <vt:lpstr>PowerPoint Presentation</vt:lpstr>
      <vt:lpstr>PowerPoint Presentation</vt:lpstr>
      <vt:lpstr>PowerPoint Presentation</vt:lpstr>
      <vt:lpstr>Effect of temperature on enzyme activity</vt:lpstr>
      <vt:lpstr>Effect of pH on enzyme activity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fcboe</dc:creator>
  <cp:lastModifiedBy>Fairweather, Elizabeth B.</cp:lastModifiedBy>
  <cp:revision>34</cp:revision>
  <dcterms:created xsi:type="dcterms:W3CDTF">2012-05-22T12:43:52Z</dcterms:created>
  <dcterms:modified xsi:type="dcterms:W3CDTF">2019-09-09T15:50:58Z</dcterms:modified>
</cp:coreProperties>
</file>