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2"/>
  </p:notesMasterIdLst>
  <p:sldIdLst>
    <p:sldId id="256" r:id="rId2"/>
    <p:sldId id="257" r:id="rId3"/>
    <p:sldId id="259" r:id="rId4"/>
    <p:sldId id="261"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9" r:id="rId19"/>
    <p:sldId id="280" r:id="rId20"/>
    <p:sldId id="281" r:id="rId21"/>
    <p:sldId id="282" r:id="rId22"/>
    <p:sldId id="283" r:id="rId23"/>
    <p:sldId id="284" r:id="rId24"/>
    <p:sldId id="285" r:id="rId25"/>
    <p:sldId id="286" r:id="rId26"/>
    <p:sldId id="289" r:id="rId27"/>
    <p:sldId id="292" r:id="rId28"/>
    <p:sldId id="293" r:id="rId29"/>
    <p:sldId id="294" r:id="rId30"/>
    <p:sldId id="295" r:id="rId31"/>
    <p:sldId id="296" r:id="rId32"/>
    <p:sldId id="297" r:id="rId33"/>
    <p:sldId id="298" r:id="rId34"/>
    <p:sldId id="299" r:id="rId35"/>
    <p:sldId id="300"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6" r:id="rId50"/>
    <p:sldId id="317" r:id="rId51"/>
    <p:sldId id="318"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7" name="Google Shape;47;p11"/>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8" name="Google Shape;48;p1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629400" y="274638"/>
            <a:ext cx="2057400" cy="5851526"/>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1" name="Google Shape;51;p12"/>
          <p:cNvSpPr txBox="1">
            <a:spLocks noGrp="1"/>
          </p:cNvSpPr>
          <p:nvPr>
            <p:ph type="body" idx="1"/>
          </p:nvPr>
        </p:nvSpPr>
        <p:spPr>
          <a:xfrm>
            <a:off x="457200" y="274638"/>
            <a:ext cx="6019800" cy="5851526"/>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2" name="Google Shape;52;p12"/>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3"/>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0" name="Google Shape;20;p4"/>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457200" y="1600200"/>
            <a:ext cx="4038600" cy="4525963"/>
          </a:xfrm>
          <a:prstGeom prst="rect">
            <a:avLst/>
          </a:prstGeom>
          <a:noFill/>
          <a:ln>
            <a:noFill/>
          </a:ln>
        </p:spPr>
        <p:txBody>
          <a:bodyPr spcFirstLastPara="1" wrap="square" lIns="45700" tIns="45700" rIns="45700" bIns="45700" anchor="t" anchorCtr="0"/>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4" name="Google Shape;24;p5"/>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body" idx="1"/>
          </p:nvPr>
        </p:nvSpPr>
        <p:spPr>
          <a:xfrm>
            <a:off x="457200" y="1535112"/>
            <a:ext cx="4040188" cy="639763"/>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8" name="Google Shape;28;p6"/>
          <p:cNvSpPr txBox="1">
            <a:spLocks noGrp="1"/>
          </p:cNvSpPr>
          <p:nvPr>
            <p:ph type="body" idx="2"/>
          </p:nvPr>
        </p:nvSpPr>
        <p:spPr>
          <a:xfrm>
            <a:off x="4645025" y="1535112"/>
            <a:ext cx="4041775" cy="639763"/>
          </a:xfrm>
          <a:prstGeom prst="rect">
            <a:avLst/>
          </a:prstGeom>
          <a:noFill/>
          <a:ln>
            <a:noFill/>
          </a:ln>
        </p:spPr>
        <p:txBody>
          <a:bodyPr spcFirstLastPara="1" wrap="square" lIns="45700" tIns="45700" rIns="45700" bIns="45700" anchor="b"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9" name="Google Shape;29;p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7"/>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8"/>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7200" y="273050"/>
            <a:ext cx="3008314" cy="1162050"/>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9"/>
          <p:cNvSpPr txBox="1">
            <a:spLocks noGrp="1"/>
          </p:cNvSpPr>
          <p:nvPr>
            <p:ph type="body" idx="1"/>
          </p:nvPr>
        </p:nvSpPr>
        <p:spPr>
          <a:xfrm>
            <a:off x="3575050" y="273050"/>
            <a:ext cx="5111750" cy="585311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9"/>
          <p:cNvSpPr txBox="1">
            <a:spLocks noGrp="1"/>
          </p:cNvSpPr>
          <p:nvPr>
            <p:ph type="body" idx="2"/>
          </p:nvPr>
        </p:nvSpPr>
        <p:spPr>
          <a:xfrm>
            <a:off x="457199" y="1435100"/>
            <a:ext cx="3008315" cy="46910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9"/>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792288" y="4800600"/>
            <a:ext cx="5486401" cy="566738"/>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10"/>
          <p:cNvSpPr>
            <a:spLocks noGrp="1"/>
          </p:cNvSpPr>
          <p:nvPr>
            <p:ph type="pic" idx="2"/>
          </p:nvPr>
        </p:nvSpPr>
        <p:spPr>
          <a:xfrm>
            <a:off x="1792288" y="612775"/>
            <a:ext cx="5486401" cy="4114800"/>
          </a:xfrm>
          <a:prstGeom prst="rect">
            <a:avLst/>
          </a:prstGeom>
          <a:noFill/>
          <a:ln>
            <a:noFill/>
          </a:ln>
        </p:spPr>
        <p:txBody>
          <a:bodyPr spcFirstLastPara="1" wrap="square" lIns="91425" tIns="45700" rIns="91425" bIns="45700" anchor="t" anchorCtr="0"/>
          <a:lstStyle>
            <a:lvl1pPr marR="0" lvl="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3" name="Google Shape;43;p10"/>
          <p:cNvSpPr txBox="1">
            <a:spLocks noGrp="1"/>
          </p:cNvSpPr>
          <p:nvPr>
            <p:ph type="body" idx="1"/>
          </p:nvPr>
        </p:nvSpPr>
        <p:spPr>
          <a:xfrm>
            <a:off x="1792288" y="5367337"/>
            <a:ext cx="5486401" cy="804863"/>
          </a:xfrm>
          <a:prstGeom prst="rect">
            <a:avLst/>
          </a:prstGeom>
          <a:noFill/>
          <a:ln>
            <a:noFill/>
          </a:ln>
        </p:spPr>
        <p:txBody>
          <a:bodyPr spcFirstLastPara="1" wrap="square" lIns="45700" tIns="45700" rIns="45700" bIns="45700" anchor="t" anchorCtr="0"/>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10"/>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png"/><Relationship Id="rId7" Type="http://schemas.openxmlformats.org/officeDocument/2006/relationships/image" Target="../media/image60.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10" Type="http://schemas.openxmlformats.org/officeDocument/2006/relationships/image" Target="../media/image63.gif"/><Relationship Id="rId4" Type="http://schemas.openxmlformats.org/officeDocument/2006/relationships/image" Target="../media/image57.jpg"/><Relationship Id="rId9" Type="http://schemas.openxmlformats.org/officeDocument/2006/relationships/image" Target="../media/image62.jpg"/></Relationships>
</file>

<file path=ppt/slides/_rels/slide3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6.jpg"/></Relationships>
</file>

<file path=ppt/slides/_rels/slide4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4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1.gif"/><Relationship Id="rId4" Type="http://schemas.openxmlformats.org/officeDocument/2006/relationships/image" Target="../media/image80.jpg"/></Relationships>
</file>

<file path=ppt/slides/_rels/slide4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6.jpg"/></Relationships>
</file>

<file path=ppt/slides/_rels/slide4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8.gif"/></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4.jpg"/></Relationships>
</file>

<file path=ppt/slides/_rels/slide5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6.gif"/></Relationships>
</file>

<file path=ppt/slides/_rels/slide55.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9.jpg"/></Relationships>
</file>

<file path=ppt/slides/_rels/slide57.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4.gif"/></Relationships>
</file>

<file path=ppt/slides/_rels/slide62.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0.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1.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112.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ctrTitle" idx="4294967295"/>
          </p:nvPr>
        </p:nvSpPr>
        <p:spPr>
          <a:xfrm>
            <a:off x="24102" y="268700"/>
            <a:ext cx="9095796" cy="2552503"/>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5048"/>
              <a:buFont typeface="Calibri"/>
              <a:buNone/>
            </a:pPr>
            <a:r>
              <a:rPr lang="en-US" sz="15048" b="1" i="0" u="none" strike="noStrike" cap="none">
                <a:solidFill>
                  <a:srgbClr val="000000"/>
                </a:solidFill>
                <a:latin typeface="Calibri"/>
                <a:ea typeface="Calibri"/>
                <a:cs typeface="Calibri"/>
                <a:sym typeface="Calibri"/>
              </a:rPr>
              <a:t>Ecology</a:t>
            </a:r>
            <a:endParaRPr/>
          </a:p>
        </p:txBody>
      </p:sp>
      <p:pic>
        <p:nvPicPr>
          <p:cNvPr id="58" name="Google Shape;58;p13" descr="url.jpg"/>
          <p:cNvPicPr preferRelativeResize="0"/>
          <p:nvPr/>
        </p:nvPicPr>
        <p:blipFill rotWithShape="1">
          <a:blip r:embed="rId3">
            <a:alphaModFix/>
          </a:blip>
          <a:srcRect/>
          <a:stretch/>
        </p:blipFill>
        <p:spPr>
          <a:xfrm>
            <a:off x="4250640" y="3192703"/>
            <a:ext cx="4893360" cy="3665297"/>
          </a:xfrm>
          <a:prstGeom prst="rect">
            <a:avLst/>
          </a:prstGeom>
          <a:noFill/>
          <a:ln>
            <a:noFill/>
          </a:ln>
        </p:spPr>
      </p:pic>
      <p:sp>
        <p:nvSpPr>
          <p:cNvPr id="59" name="Google Shape;59;p13"/>
          <p:cNvSpPr txBox="1">
            <a:spLocks noGrp="1"/>
          </p:cNvSpPr>
          <p:nvPr>
            <p:ph type="subTitle" idx="4294967295"/>
          </p:nvPr>
        </p:nvSpPr>
        <p:spPr>
          <a:xfrm>
            <a:off x="146182" y="2552700"/>
            <a:ext cx="6400801" cy="17526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888888"/>
              </a:buClr>
              <a:buSzPts val="3200"/>
              <a:buFont typeface="Arial"/>
              <a:buNone/>
            </a:pPr>
            <a:endParaRPr/>
          </a:p>
          <a:p>
            <a:pPr marL="0" marR="0" lvl="0" indent="0" algn="ctr" rtl="0">
              <a:lnSpc>
                <a:spcPct val="100000"/>
              </a:lnSpc>
              <a:spcBef>
                <a:spcPts val="70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Biology 1</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759052" y="-158315"/>
            <a:ext cx="4756237"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Chemosynthesis</a:t>
            </a:r>
            <a:endParaRPr/>
          </a:p>
        </p:txBody>
      </p:sp>
      <p:pic>
        <p:nvPicPr>
          <p:cNvPr id="163" name="Google Shape;163;p27" descr="chemosynthesis_thumb[4].jpg"/>
          <p:cNvPicPr preferRelativeResize="0"/>
          <p:nvPr/>
        </p:nvPicPr>
        <p:blipFill rotWithShape="1">
          <a:blip r:embed="rId3">
            <a:alphaModFix/>
          </a:blip>
          <a:srcRect/>
          <a:stretch/>
        </p:blipFill>
        <p:spPr>
          <a:xfrm>
            <a:off x="149922" y="3679214"/>
            <a:ext cx="5892801" cy="3086101"/>
          </a:xfrm>
          <a:prstGeom prst="rect">
            <a:avLst/>
          </a:prstGeom>
          <a:noFill/>
          <a:ln>
            <a:noFill/>
          </a:ln>
        </p:spPr>
      </p:pic>
      <p:pic>
        <p:nvPicPr>
          <p:cNvPr id="164" name="Google Shape;164;p27" descr="918402197.jpg"/>
          <p:cNvPicPr preferRelativeResize="0"/>
          <p:nvPr/>
        </p:nvPicPr>
        <p:blipFill rotWithShape="1">
          <a:blip r:embed="rId4">
            <a:alphaModFix/>
          </a:blip>
          <a:srcRect/>
          <a:stretch/>
        </p:blipFill>
        <p:spPr>
          <a:xfrm>
            <a:off x="6196314" y="3940016"/>
            <a:ext cx="2824777" cy="2794573"/>
          </a:xfrm>
          <a:prstGeom prst="rect">
            <a:avLst/>
          </a:prstGeom>
          <a:noFill/>
          <a:ln>
            <a:noFill/>
          </a:ln>
        </p:spPr>
      </p:pic>
      <p:pic>
        <p:nvPicPr>
          <p:cNvPr id="165" name="Google Shape;165;p27" descr="hydrothermal-vent-diagram_imagelarge.jpg"/>
          <p:cNvPicPr preferRelativeResize="0"/>
          <p:nvPr/>
        </p:nvPicPr>
        <p:blipFill rotWithShape="1">
          <a:blip r:embed="rId5">
            <a:alphaModFix/>
          </a:blip>
          <a:srcRect/>
          <a:stretch/>
        </p:blipFill>
        <p:spPr>
          <a:xfrm>
            <a:off x="149922" y="316185"/>
            <a:ext cx="4827936" cy="2721200"/>
          </a:xfrm>
          <a:prstGeom prst="rect">
            <a:avLst/>
          </a:prstGeom>
          <a:noFill/>
          <a:ln>
            <a:noFill/>
          </a:ln>
        </p:spPr>
      </p:pic>
      <p:sp>
        <p:nvSpPr>
          <p:cNvPr id="166" name="Google Shape;166;p27"/>
          <p:cNvSpPr txBox="1">
            <a:spLocks noGrp="1"/>
          </p:cNvSpPr>
          <p:nvPr>
            <p:ph type="body" idx="1"/>
          </p:nvPr>
        </p:nvSpPr>
        <p:spPr>
          <a:xfrm>
            <a:off x="5760249" y="732696"/>
            <a:ext cx="3414469" cy="3104906"/>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Some types of organisms rely on the energy stored in chemical compounds </a:t>
            </a:r>
            <a:endParaRPr/>
          </a:p>
        </p:txBody>
      </p:sp>
      <p:sp>
        <p:nvSpPr>
          <p:cNvPr id="167" name="Google Shape;167;p27"/>
          <p:cNvSpPr txBox="1"/>
          <p:nvPr/>
        </p:nvSpPr>
        <p:spPr>
          <a:xfrm>
            <a:off x="98708" y="3037385"/>
            <a:ext cx="5892801" cy="1031241"/>
          </a:xfrm>
          <a:prstGeom prst="rect">
            <a:avLst/>
          </a:prstGeom>
          <a:noFill/>
          <a:ln>
            <a:noFill/>
          </a:ln>
        </p:spPr>
        <p:txBody>
          <a:bodyPr spcFirstLastPara="1" wrap="square" lIns="45700" tIns="45700" rIns="45700" bIns="45700" anchor="t" anchorCtr="0">
            <a:noAutofit/>
          </a:bodyPr>
          <a:lstStyle/>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Only some Bacteria Do This!!!!!!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body" idx="1"/>
          </p:nvPr>
        </p:nvSpPr>
        <p:spPr>
          <a:xfrm>
            <a:off x="194606" y="225314"/>
            <a:ext cx="8767589" cy="6390729"/>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Many organisms rely on other organisms for energy and food. They are called heterotrophs.</a:t>
            </a:r>
            <a:endParaRPr/>
          </a:p>
          <a:p>
            <a:pPr marL="742950" lvl="1" indent="-285750" algn="l" rtl="0">
              <a:lnSpc>
                <a:spcPct val="100000"/>
              </a:lnSpc>
              <a:spcBef>
                <a:spcPts val="600"/>
              </a:spcBef>
              <a:spcAft>
                <a:spcPts val="0"/>
              </a:spcAft>
              <a:buClr>
                <a:srgbClr val="000000"/>
              </a:buClr>
              <a:buSzPts val="2800"/>
              <a:buChar char="–"/>
            </a:pPr>
            <a:r>
              <a:rPr lang="en-US" sz="2800"/>
              <a:t>Hetero means different; -troph means feeding</a:t>
            </a:r>
            <a:endParaRPr/>
          </a:p>
          <a:p>
            <a:pPr marL="742950" lvl="1" indent="-285750" algn="l" rtl="0">
              <a:lnSpc>
                <a:spcPct val="100000"/>
              </a:lnSpc>
              <a:spcBef>
                <a:spcPts val="600"/>
              </a:spcBef>
              <a:spcAft>
                <a:spcPts val="0"/>
              </a:spcAft>
              <a:buClr>
                <a:srgbClr val="000000"/>
              </a:buClr>
              <a:buSzPts val="2800"/>
              <a:buChar char="–"/>
            </a:pPr>
            <a:r>
              <a:rPr lang="en-US" sz="2800"/>
              <a:t>Heterotrophs are also called consumers</a:t>
            </a:r>
            <a:endParaRPr/>
          </a:p>
        </p:txBody>
      </p:sp>
      <p:pic>
        <p:nvPicPr>
          <p:cNvPr id="173" name="Google Shape;173;p28" descr="consumer_med.jpeg"/>
          <p:cNvPicPr preferRelativeResize="0"/>
          <p:nvPr/>
        </p:nvPicPr>
        <p:blipFill rotWithShape="1">
          <a:blip r:embed="rId3">
            <a:alphaModFix/>
          </a:blip>
          <a:srcRect/>
          <a:stretch/>
        </p:blipFill>
        <p:spPr>
          <a:xfrm>
            <a:off x="0" y="2400716"/>
            <a:ext cx="9144000" cy="393496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a:off x="0" y="1200780"/>
            <a:ext cx="9144000" cy="6036158"/>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b="1" u="sng"/>
              <a:t>Herbivores</a:t>
            </a:r>
            <a:r>
              <a:rPr lang="en-US" b="0" u="none"/>
              <a:t>: such as cows, get energy by eating only plants.</a:t>
            </a:r>
            <a:endParaRPr/>
          </a:p>
          <a:p>
            <a:pPr marL="0" lvl="0" indent="0" algn="l" rtl="0">
              <a:lnSpc>
                <a:spcPct val="100000"/>
              </a:lnSpc>
              <a:spcBef>
                <a:spcPts val="700"/>
              </a:spcBef>
              <a:spcAft>
                <a:spcPts val="0"/>
              </a:spcAft>
              <a:buClr>
                <a:srgbClr val="000000"/>
              </a:buClr>
              <a:buSzPts val="3200"/>
              <a:buNone/>
            </a:pPr>
            <a:endParaRPr b="0" u="none"/>
          </a:p>
          <a:p>
            <a:pPr marL="342900" lvl="0" indent="-139700" algn="l" rtl="0">
              <a:lnSpc>
                <a:spcPct val="100000"/>
              </a:lnSpc>
              <a:spcBef>
                <a:spcPts val="700"/>
              </a:spcBef>
              <a:spcAft>
                <a:spcPts val="0"/>
              </a:spcAft>
              <a:buClr>
                <a:srgbClr val="000000"/>
              </a:buClr>
              <a:buSzPts val="3200"/>
              <a:buNone/>
            </a:pPr>
            <a:endParaRPr b="0" u="none"/>
          </a:p>
          <a:p>
            <a:pPr marL="342900" lvl="0" indent="-342900" algn="l" rtl="0">
              <a:lnSpc>
                <a:spcPct val="100000"/>
              </a:lnSpc>
              <a:spcBef>
                <a:spcPts val="700"/>
              </a:spcBef>
              <a:spcAft>
                <a:spcPts val="0"/>
              </a:spcAft>
              <a:buClr>
                <a:srgbClr val="000000"/>
              </a:buClr>
              <a:buSzPts val="3200"/>
              <a:buChar char="•"/>
            </a:pPr>
            <a:r>
              <a:rPr lang="en-US" b="1" u="sng"/>
              <a:t>Carnivores</a:t>
            </a:r>
            <a:r>
              <a:rPr lang="en-US" b="0" u="none"/>
              <a:t>: such as snakes, get energy by eating only animals.</a:t>
            </a:r>
            <a:endParaRPr/>
          </a:p>
        </p:txBody>
      </p:sp>
      <p:pic>
        <p:nvPicPr>
          <p:cNvPr id="179" name="Google Shape;179;p29" descr="Group-of-Bunnies-wb1.jpg"/>
          <p:cNvPicPr preferRelativeResize="0"/>
          <p:nvPr/>
        </p:nvPicPr>
        <p:blipFill rotWithShape="1">
          <a:blip r:embed="rId3">
            <a:alphaModFix/>
          </a:blip>
          <a:srcRect/>
          <a:stretch/>
        </p:blipFill>
        <p:spPr>
          <a:xfrm>
            <a:off x="92182" y="2278214"/>
            <a:ext cx="3048001" cy="1014985"/>
          </a:xfrm>
          <a:prstGeom prst="rect">
            <a:avLst/>
          </a:prstGeom>
          <a:noFill/>
          <a:ln>
            <a:noFill/>
          </a:ln>
        </p:spPr>
      </p:pic>
      <p:sp>
        <p:nvSpPr>
          <p:cNvPr id="180" name="Google Shape;180;p29"/>
          <p:cNvSpPr txBox="1">
            <a:spLocks noGrp="1"/>
          </p:cNvSpPr>
          <p:nvPr>
            <p:ph type="title"/>
          </p:nvPr>
        </p:nvSpPr>
        <p:spPr>
          <a:xfrm>
            <a:off x="457200" y="5778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Types of heterotrophs</a:t>
            </a:r>
            <a:endParaRPr/>
          </a:p>
        </p:txBody>
      </p:sp>
      <p:pic>
        <p:nvPicPr>
          <p:cNvPr id="181" name="Google Shape;181;p29" descr="Group-of-Bunnies-wb1.jpg"/>
          <p:cNvPicPr preferRelativeResize="0"/>
          <p:nvPr/>
        </p:nvPicPr>
        <p:blipFill rotWithShape="1">
          <a:blip r:embed="rId3">
            <a:alphaModFix/>
          </a:blip>
          <a:srcRect/>
          <a:stretch/>
        </p:blipFill>
        <p:spPr>
          <a:xfrm>
            <a:off x="6209357" y="2278214"/>
            <a:ext cx="3048001" cy="1014985"/>
          </a:xfrm>
          <a:prstGeom prst="rect">
            <a:avLst/>
          </a:prstGeom>
          <a:noFill/>
          <a:ln>
            <a:noFill/>
          </a:ln>
        </p:spPr>
      </p:pic>
      <p:pic>
        <p:nvPicPr>
          <p:cNvPr id="182" name="Google Shape;182;p29" descr="MA_00000571_yy1599.jpg"/>
          <p:cNvPicPr preferRelativeResize="0"/>
          <p:nvPr/>
        </p:nvPicPr>
        <p:blipFill rotWithShape="1">
          <a:blip r:embed="rId4">
            <a:alphaModFix/>
          </a:blip>
          <a:srcRect/>
          <a:stretch/>
        </p:blipFill>
        <p:spPr>
          <a:xfrm>
            <a:off x="5746048" y="4029995"/>
            <a:ext cx="3308167" cy="2749914"/>
          </a:xfrm>
          <a:prstGeom prst="rect">
            <a:avLst/>
          </a:prstGeom>
          <a:noFill/>
          <a:ln>
            <a:noFill/>
          </a:ln>
        </p:spPr>
      </p:pic>
      <p:pic>
        <p:nvPicPr>
          <p:cNvPr id="183" name="Google Shape;183;p29" descr="ESCI290CLASSI_001.jpg"/>
          <p:cNvPicPr preferRelativeResize="0"/>
          <p:nvPr/>
        </p:nvPicPr>
        <p:blipFill rotWithShape="1">
          <a:blip r:embed="rId5">
            <a:alphaModFix/>
          </a:blip>
          <a:srcRect/>
          <a:stretch/>
        </p:blipFill>
        <p:spPr>
          <a:xfrm>
            <a:off x="3787757" y="4075403"/>
            <a:ext cx="1794413" cy="2663538"/>
          </a:xfrm>
          <a:prstGeom prst="rect">
            <a:avLst/>
          </a:prstGeom>
          <a:noFill/>
          <a:ln>
            <a:noFill/>
          </a:ln>
        </p:spPr>
      </p:pic>
      <p:pic>
        <p:nvPicPr>
          <p:cNvPr id="184" name="Google Shape;184;p29" descr="whole logo.png"/>
          <p:cNvPicPr preferRelativeResize="0"/>
          <p:nvPr/>
        </p:nvPicPr>
        <p:blipFill rotWithShape="1">
          <a:blip r:embed="rId6">
            <a:alphaModFix/>
          </a:blip>
          <a:srcRect/>
          <a:stretch/>
        </p:blipFill>
        <p:spPr>
          <a:xfrm>
            <a:off x="218794" y="4496041"/>
            <a:ext cx="3315690" cy="2038070"/>
          </a:xfrm>
          <a:prstGeom prst="rect">
            <a:avLst/>
          </a:prstGeom>
          <a:noFill/>
          <a:ln>
            <a:noFill/>
          </a:ln>
        </p:spPr>
      </p:pic>
      <p:pic>
        <p:nvPicPr>
          <p:cNvPr id="185" name="Google Shape;185;p29" descr="images.jpg"/>
          <p:cNvPicPr preferRelativeResize="0"/>
          <p:nvPr/>
        </p:nvPicPr>
        <p:blipFill rotWithShape="1">
          <a:blip r:embed="rId7">
            <a:alphaModFix/>
          </a:blip>
          <a:srcRect/>
          <a:stretch/>
        </p:blipFill>
        <p:spPr>
          <a:xfrm>
            <a:off x="3140181" y="1849928"/>
            <a:ext cx="3116685" cy="158307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descr="FRUITS-AND-VEGGIES-fruits-and-vegetables-25512830-400-300.jpg"/>
          <p:cNvPicPr preferRelativeResize="0"/>
          <p:nvPr/>
        </p:nvPicPr>
        <p:blipFill rotWithShape="1">
          <a:blip r:embed="rId3">
            <a:alphaModFix/>
          </a:blip>
          <a:srcRect/>
          <a:stretch/>
        </p:blipFill>
        <p:spPr>
          <a:xfrm rot="-152587">
            <a:off x="4010373" y="4038091"/>
            <a:ext cx="5080001" cy="3810001"/>
          </a:xfrm>
          <a:prstGeom prst="rect">
            <a:avLst/>
          </a:prstGeom>
          <a:noFill/>
          <a:ln>
            <a:noFill/>
          </a:ln>
        </p:spPr>
      </p:pic>
      <p:pic>
        <p:nvPicPr>
          <p:cNvPr id="191" name="Google Shape;191;p30" descr="eat-veggies.jpg"/>
          <p:cNvPicPr preferRelativeResize="0"/>
          <p:nvPr/>
        </p:nvPicPr>
        <p:blipFill rotWithShape="1">
          <a:blip r:embed="rId4">
            <a:alphaModFix/>
          </a:blip>
          <a:srcRect/>
          <a:stretch/>
        </p:blipFill>
        <p:spPr>
          <a:xfrm>
            <a:off x="6295721" y="4321314"/>
            <a:ext cx="1190390" cy="1133555"/>
          </a:xfrm>
          <a:prstGeom prst="rect">
            <a:avLst/>
          </a:prstGeom>
          <a:noFill/>
          <a:ln>
            <a:noFill/>
          </a:ln>
        </p:spPr>
      </p:pic>
      <p:pic>
        <p:nvPicPr>
          <p:cNvPr id="192" name="Google Shape;192;p30" descr="cute_cartoon_raccoon_classic_round_sticker-r64063b8ca22d4cf1a3eb167d221a7c38_v9waf_8byvr_324.jpg"/>
          <p:cNvPicPr preferRelativeResize="0"/>
          <p:nvPr/>
        </p:nvPicPr>
        <p:blipFill rotWithShape="1">
          <a:blip r:embed="rId5">
            <a:alphaModFix/>
          </a:blip>
          <a:srcRect/>
          <a:stretch/>
        </p:blipFill>
        <p:spPr>
          <a:xfrm>
            <a:off x="6977012" y="1129005"/>
            <a:ext cx="2259960" cy="2259959"/>
          </a:xfrm>
          <a:prstGeom prst="rect">
            <a:avLst/>
          </a:prstGeom>
          <a:noFill/>
          <a:ln>
            <a:noFill/>
          </a:ln>
        </p:spPr>
      </p:pic>
      <p:pic>
        <p:nvPicPr>
          <p:cNvPr id="193" name="Google Shape;193;p30" descr="fursure-wildlife-and-pest-control-raccoons.jpg"/>
          <p:cNvPicPr preferRelativeResize="0"/>
          <p:nvPr/>
        </p:nvPicPr>
        <p:blipFill rotWithShape="1">
          <a:blip r:embed="rId6">
            <a:alphaModFix/>
          </a:blip>
          <a:srcRect/>
          <a:stretch/>
        </p:blipFill>
        <p:spPr>
          <a:xfrm>
            <a:off x="-369924" y="2822450"/>
            <a:ext cx="4035551" cy="4035550"/>
          </a:xfrm>
          <a:prstGeom prst="rect">
            <a:avLst/>
          </a:prstGeom>
          <a:noFill/>
          <a:ln>
            <a:noFill/>
          </a:ln>
        </p:spPr>
      </p:pic>
      <p:sp>
        <p:nvSpPr>
          <p:cNvPr id="194" name="Google Shape;194;p30"/>
          <p:cNvSpPr txBox="1">
            <a:spLocks noGrp="1"/>
          </p:cNvSpPr>
          <p:nvPr>
            <p:ph type="title"/>
          </p:nvPr>
        </p:nvSpPr>
        <p:spPr>
          <a:xfrm>
            <a:off x="457200" y="-8381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Types of heterotrophs</a:t>
            </a:r>
            <a:endParaRPr/>
          </a:p>
        </p:txBody>
      </p:sp>
      <p:sp>
        <p:nvSpPr>
          <p:cNvPr id="195" name="Google Shape;195;p30"/>
          <p:cNvSpPr txBox="1">
            <a:spLocks noGrp="1"/>
          </p:cNvSpPr>
          <p:nvPr>
            <p:ph type="body" idx="1"/>
          </p:nvPr>
        </p:nvSpPr>
        <p:spPr>
          <a:xfrm>
            <a:off x="457200" y="792760"/>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b="1" u="sng"/>
              <a:t>Omnivores</a:t>
            </a:r>
            <a:r>
              <a:rPr lang="en-US" b="0" u="none"/>
              <a:t>: such as humans, get energy by eating both plants and animals.</a:t>
            </a:r>
            <a:endParaRPr/>
          </a:p>
        </p:txBody>
      </p:sp>
      <p:pic>
        <p:nvPicPr>
          <p:cNvPr id="196" name="Google Shape;196;p30" descr="logo.png"/>
          <p:cNvPicPr preferRelativeResize="0"/>
          <p:nvPr/>
        </p:nvPicPr>
        <p:blipFill rotWithShape="1">
          <a:blip r:embed="rId7">
            <a:alphaModFix/>
          </a:blip>
          <a:srcRect/>
          <a:stretch/>
        </p:blipFill>
        <p:spPr>
          <a:xfrm>
            <a:off x="269142" y="2136806"/>
            <a:ext cx="4454214" cy="682861"/>
          </a:xfrm>
          <a:prstGeom prst="rect">
            <a:avLst/>
          </a:prstGeom>
          <a:noFill/>
          <a:ln>
            <a:noFill/>
          </a:ln>
        </p:spPr>
      </p:pic>
      <p:pic>
        <p:nvPicPr>
          <p:cNvPr id="197" name="Google Shape;197;p30" descr="Meat.jpg"/>
          <p:cNvPicPr preferRelativeResize="0"/>
          <p:nvPr/>
        </p:nvPicPr>
        <p:blipFill rotWithShape="1">
          <a:blip r:embed="rId8">
            <a:alphaModFix/>
          </a:blip>
          <a:srcRect/>
          <a:stretch/>
        </p:blipFill>
        <p:spPr>
          <a:xfrm>
            <a:off x="2826356" y="3163154"/>
            <a:ext cx="3232593" cy="2155570"/>
          </a:xfrm>
          <a:prstGeom prst="rect">
            <a:avLst/>
          </a:prstGeom>
          <a:noFill/>
          <a:ln>
            <a:noFill/>
          </a:ln>
        </p:spPr>
      </p:pic>
      <p:pic>
        <p:nvPicPr>
          <p:cNvPr id="198" name="Google Shape;198;p30" descr="meatmouth_463x396.jpg"/>
          <p:cNvPicPr preferRelativeResize="0"/>
          <p:nvPr/>
        </p:nvPicPr>
        <p:blipFill rotWithShape="1">
          <a:blip r:embed="rId9">
            <a:alphaModFix/>
          </a:blip>
          <a:srcRect/>
          <a:stretch/>
        </p:blipFill>
        <p:spPr>
          <a:xfrm>
            <a:off x="5203307" y="2410230"/>
            <a:ext cx="1773705" cy="1517034"/>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Types of heterotrophs</a:t>
            </a:r>
            <a:endParaRPr/>
          </a:p>
        </p:txBody>
      </p:sp>
      <p:sp>
        <p:nvSpPr>
          <p:cNvPr id="204" name="Google Shape;204;p31"/>
          <p:cNvSpPr txBox="1">
            <a:spLocks noGrp="1"/>
          </p:cNvSpPr>
          <p:nvPr>
            <p:ph type="body" idx="1"/>
          </p:nvPr>
        </p:nvSpPr>
        <p:spPr>
          <a:xfrm>
            <a:off x="457200" y="1057398"/>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Decomposers: such as fungi, break down organic matter.</a:t>
            </a:r>
            <a:endParaRPr/>
          </a:p>
        </p:txBody>
      </p:sp>
      <p:pic>
        <p:nvPicPr>
          <p:cNvPr id="205" name="Google Shape;205;p31" descr="decomposers.gif"/>
          <p:cNvPicPr preferRelativeResize="0"/>
          <p:nvPr/>
        </p:nvPicPr>
        <p:blipFill rotWithShape="1">
          <a:blip r:embed="rId3">
            <a:alphaModFix/>
          </a:blip>
          <a:srcRect/>
          <a:stretch/>
        </p:blipFill>
        <p:spPr>
          <a:xfrm>
            <a:off x="3062509" y="2067297"/>
            <a:ext cx="5989308" cy="4532449"/>
          </a:xfrm>
          <a:prstGeom prst="rect">
            <a:avLst/>
          </a:prstGeom>
          <a:noFill/>
          <a:ln>
            <a:noFill/>
          </a:ln>
        </p:spPr>
      </p:pic>
      <p:pic>
        <p:nvPicPr>
          <p:cNvPr id="206" name="Google Shape;206;p31" descr="png_2630-Royalty-Free-Smiling-Mushroom-Cartoon-Character.png"/>
          <p:cNvPicPr preferRelativeResize="0"/>
          <p:nvPr/>
        </p:nvPicPr>
        <p:blipFill rotWithShape="1">
          <a:blip r:embed="rId4">
            <a:alphaModFix/>
          </a:blip>
          <a:srcRect/>
          <a:stretch/>
        </p:blipFill>
        <p:spPr>
          <a:xfrm>
            <a:off x="71696" y="2906385"/>
            <a:ext cx="3225240" cy="369336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2" descr="food chain cups.jpg"/>
          <p:cNvPicPr preferRelativeResize="0"/>
          <p:nvPr/>
        </p:nvPicPr>
        <p:blipFill rotWithShape="1">
          <a:blip r:embed="rId3">
            <a:alphaModFix/>
          </a:blip>
          <a:srcRect/>
          <a:stretch/>
        </p:blipFill>
        <p:spPr>
          <a:xfrm>
            <a:off x="286787" y="3545485"/>
            <a:ext cx="8624194" cy="3127898"/>
          </a:xfrm>
          <a:prstGeom prst="rect">
            <a:avLst/>
          </a:prstGeom>
          <a:noFill/>
          <a:ln>
            <a:noFill/>
          </a:ln>
        </p:spPr>
      </p:pic>
      <p:sp>
        <p:nvSpPr>
          <p:cNvPr id="212" name="Google Shape;212;p32"/>
          <p:cNvSpPr/>
          <p:nvPr/>
        </p:nvSpPr>
        <p:spPr>
          <a:xfrm>
            <a:off x="286787" y="3861051"/>
            <a:ext cx="3349304" cy="350137"/>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32"/>
          <p:cNvSpPr txBox="1">
            <a:spLocks noGrp="1"/>
          </p:cNvSpPr>
          <p:nvPr>
            <p:ph type="title"/>
          </p:nvPr>
        </p:nvSpPr>
        <p:spPr>
          <a:xfrm>
            <a:off x="457200" y="57779"/>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Food Chain</a:t>
            </a:r>
            <a:endParaRPr/>
          </a:p>
        </p:txBody>
      </p:sp>
      <p:sp>
        <p:nvSpPr>
          <p:cNvPr id="214" name="Google Shape;214;p32"/>
          <p:cNvSpPr txBox="1">
            <a:spLocks noGrp="1"/>
          </p:cNvSpPr>
          <p:nvPr>
            <p:ph type="body" idx="1"/>
          </p:nvPr>
        </p:nvSpPr>
        <p:spPr>
          <a:xfrm>
            <a:off x="457200" y="1088122"/>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 food chain shows how living things transfer energy by eating and being eaten.  </a:t>
            </a:r>
            <a:endParaRPr/>
          </a:p>
          <a:p>
            <a:pPr marL="742950" lvl="1" indent="-285750" algn="l" rtl="0">
              <a:lnSpc>
                <a:spcPct val="100000"/>
              </a:lnSpc>
              <a:spcBef>
                <a:spcPts val="600"/>
              </a:spcBef>
              <a:spcAft>
                <a:spcPts val="0"/>
              </a:spcAft>
              <a:buClr>
                <a:srgbClr val="000000"/>
              </a:buClr>
              <a:buSzPts val="2800"/>
              <a:buChar char="–"/>
            </a:pPr>
            <a:r>
              <a:rPr lang="en-US" sz="2800"/>
              <a:t>For example a food chain might consist of:</a:t>
            </a:r>
            <a:endParaRPr/>
          </a:p>
          <a:p>
            <a:pPr marL="1143000" lvl="2" indent="-228600" algn="l" rtl="0">
              <a:lnSpc>
                <a:spcPct val="100000"/>
              </a:lnSpc>
              <a:spcBef>
                <a:spcPts val="500"/>
              </a:spcBef>
              <a:spcAft>
                <a:spcPts val="0"/>
              </a:spcAft>
              <a:buClr>
                <a:srgbClr val="000000"/>
              </a:buClr>
              <a:buSzPts val="2400"/>
              <a:buChar char="•"/>
            </a:pPr>
            <a:r>
              <a:rPr lang="en-US" sz="2400"/>
              <a:t>Grass; a producer</a:t>
            </a:r>
            <a:endParaRPr/>
          </a:p>
          <a:p>
            <a:pPr marL="1143000" lvl="2" indent="-228600" algn="l" rtl="0">
              <a:lnSpc>
                <a:spcPct val="100000"/>
              </a:lnSpc>
              <a:spcBef>
                <a:spcPts val="500"/>
              </a:spcBef>
              <a:spcAft>
                <a:spcPts val="0"/>
              </a:spcAft>
              <a:buClr>
                <a:srgbClr val="000000"/>
              </a:buClr>
              <a:buSzPts val="2400"/>
              <a:buChar char="•"/>
            </a:pPr>
            <a:r>
              <a:rPr lang="en-US" sz="2400"/>
              <a:t>Zebra; a herbivore</a:t>
            </a:r>
            <a:endParaRPr/>
          </a:p>
          <a:p>
            <a:pPr marL="1143000" lvl="2" indent="-228600" algn="l" rtl="0">
              <a:lnSpc>
                <a:spcPct val="100000"/>
              </a:lnSpc>
              <a:spcBef>
                <a:spcPts val="500"/>
              </a:spcBef>
              <a:spcAft>
                <a:spcPts val="0"/>
              </a:spcAft>
              <a:buClr>
                <a:srgbClr val="000000"/>
              </a:buClr>
              <a:buSzPts val="2400"/>
              <a:buChar char="•"/>
            </a:pPr>
            <a:r>
              <a:rPr lang="en-US" sz="2400"/>
              <a:t>Lion; a carnivore</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457200" y="-145265"/>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Food Web</a:t>
            </a:r>
            <a:endParaRPr/>
          </a:p>
        </p:txBody>
      </p:sp>
      <p:sp>
        <p:nvSpPr>
          <p:cNvPr id="220" name="Google Shape;220;p33"/>
          <p:cNvSpPr txBox="1">
            <a:spLocks noGrp="1"/>
          </p:cNvSpPr>
          <p:nvPr>
            <p:ph type="body" idx="1"/>
          </p:nvPr>
        </p:nvSpPr>
        <p:spPr>
          <a:xfrm>
            <a:off x="457200" y="739910"/>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 food web links together all of the food chains in a ecosystem.</a:t>
            </a:r>
            <a:endParaRPr/>
          </a:p>
        </p:txBody>
      </p:sp>
      <p:pic>
        <p:nvPicPr>
          <p:cNvPr id="221" name="Google Shape;221;p33" descr="sci97.png"/>
          <p:cNvPicPr preferRelativeResize="0"/>
          <p:nvPr/>
        </p:nvPicPr>
        <p:blipFill rotWithShape="1">
          <a:blip r:embed="rId3">
            <a:alphaModFix/>
          </a:blip>
          <a:srcRect/>
          <a:stretch/>
        </p:blipFill>
        <p:spPr>
          <a:xfrm>
            <a:off x="1483751" y="1976617"/>
            <a:ext cx="6240579" cy="456486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5" descr="553165037.jpg"/>
          <p:cNvPicPr preferRelativeResize="0"/>
          <p:nvPr/>
        </p:nvPicPr>
        <p:blipFill rotWithShape="1">
          <a:blip r:embed="rId3">
            <a:alphaModFix/>
          </a:blip>
          <a:srcRect/>
          <a:stretch/>
        </p:blipFill>
        <p:spPr>
          <a:xfrm>
            <a:off x="5080284" y="2601628"/>
            <a:ext cx="4062098" cy="4256372"/>
          </a:xfrm>
          <a:prstGeom prst="rect">
            <a:avLst/>
          </a:prstGeom>
          <a:noFill/>
          <a:ln>
            <a:noFill/>
          </a:ln>
        </p:spPr>
      </p:pic>
      <p:sp>
        <p:nvSpPr>
          <p:cNvPr id="233" name="Google Shape;233;p35"/>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Trophic Levels</a:t>
            </a:r>
            <a:endParaRPr/>
          </a:p>
        </p:txBody>
      </p:sp>
      <p:sp>
        <p:nvSpPr>
          <p:cNvPr id="234" name="Google Shape;234;p35"/>
          <p:cNvSpPr txBox="1">
            <a:spLocks noGrp="1"/>
          </p:cNvSpPr>
          <p:nvPr>
            <p:ph type="body" idx="1"/>
          </p:nvPr>
        </p:nvSpPr>
        <p:spPr>
          <a:xfrm>
            <a:off x="293311" y="1313436"/>
            <a:ext cx="59034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2900"/>
              <a:buChar char="•"/>
            </a:pPr>
            <a:r>
              <a:rPr lang="en-US" sz="2900"/>
              <a:t>Each step in a food chain or food web is called a trophic Level</a:t>
            </a:r>
            <a:endParaRPr/>
          </a:p>
          <a:p>
            <a:pPr marL="742950" lvl="1" indent="-285750" algn="l" rtl="0">
              <a:lnSpc>
                <a:spcPct val="90000"/>
              </a:lnSpc>
              <a:spcBef>
                <a:spcPts val="600"/>
              </a:spcBef>
              <a:spcAft>
                <a:spcPts val="0"/>
              </a:spcAft>
              <a:buClr>
                <a:srgbClr val="000000"/>
              </a:buClr>
              <a:buSzPts val="2500"/>
              <a:buChar char="–"/>
            </a:pPr>
            <a:r>
              <a:rPr lang="en-US" sz="2500"/>
              <a:t>Remember trophic means feeding</a:t>
            </a:r>
            <a:endParaRPr/>
          </a:p>
          <a:p>
            <a:pPr marL="342900" lvl="0" indent="-342900" algn="l" rtl="0">
              <a:lnSpc>
                <a:spcPct val="90000"/>
              </a:lnSpc>
              <a:spcBef>
                <a:spcPts val="600"/>
              </a:spcBef>
              <a:spcAft>
                <a:spcPts val="0"/>
              </a:spcAft>
              <a:buClr>
                <a:srgbClr val="000000"/>
              </a:buClr>
              <a:buSzPts val="2900"/>
              <a:buChar char="•"/>
            </a:pPr>
            <a:r>
              <a:rPr lang="en-US" sz="2900"/>
              <a:t>Producers are at the first trophic level</a:t>
            </a:r>
            <a:endParaRPr/>
          </a:p>
          <a:p>
            <a:pPr marL="342900" lvl="0" indent="-342900" algn="l" rtl="0">
              <a:lnSpc>
                <a:spcPct val="90000"/>
              </a:lnSpc>
              <a:spcBef>
                <a:spcPts val="600"/>
              </a:spcBef>
              <a:spcAft>
                <a:spcPts val="0"/>
              </a:spcAft>
              <a:buClr>
                <a:srgbClr val="000000"/>
              </a:buClr>
              <a:buSzPts val="2900"/>
              <a:buChar char="•"/>
            </a:pPr>
            <a:r>
              <a:rPr lang="en-US" sz="2900"/>
              <a:t>Consumers make up higher trophic levels</a:t>
            </a:r>
            <a:endParaRPr/>
          </a:p>
          <a:p>
            <a:pPr marL="342900" lvl="0" indent="-342900" algn="l" rtl="0">
              <a:lnSpc>
                <a:spcPct val="90000"/>
              </a:lnSpc>
              <a:spcBef>
                <a:spcPts val="600"/>
              </a:spcBef>
              <a:spcAft>
                <a:spcPts val="0"/>
              </a:spcAft>
              <a:buClr>
                <a:srgbClr val="000000"/>
              </a:buClr>
              <a:buSzPts val="2900"/>
              <a:buChar char="•"/>
            </a:pPr>
            <a:r>
              <a:rPr lang="en-US" sz="2900" b="1"/>
              <a:t>EACH CONSUMER DEPENDS ON THE TROPHIC LEVEL BELOW IT FOR ENERGY</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6" descr="Group-of-Bunnies-wb1.jpg"/>
          <p:cNvPicPr preferRelativeResize="0"/>
          <p:nvPr/>
        </p:nvPicPr>
        <p:blipFill rotWithShape="1">
          <a:blip r:embed="rId3">
            <a:alphaModFix/>
          </a:blip>
          <a:srcRect/>
          <a:stretch/>
        </p:blipFill>
        <p:spPr>
          <a:xfrm>
            <a:off x="1288039" y="3717030"/>
            <a:ext cx="1710502" cy="569598"/>
          </a:xfrm>
          <a:prstGeom prst="rect">
            <a:avLst/>
          </a:prstGeom>
          <a:noFill/>
          <a:ln>
            <a:noFill/>
          </a:ln>
        </p:spPr>
      </p:pic>
      <p:pic>
        <p:nvPicPr>
          <p:cNvPr id="240" name="Google Shape;240;p36" descr="Group-of-Bunnies-wb1.jpg"/>
          <p:cNvPicPr preferRelativeResize="0"/>
          <p:nvPr/>
        </p:nvPicPr>
        <p:blipFill rotWithShape="1">
          <a:blip r:embed="rId3">
            <a:alphaModFix/>
          </a:blip>
          <a:srcRect/>
          <a:stretch/>
        </p:blipFill>
        <p:spPr>
          <a:xfrm>
            <a:off x="2746358" y="3717030"/>
            <a:ext cx="1710501" cy="569598"/>
          </a:xfrm>
          <a:prstGeom prst="rect">
            <a:avLst/>
          </a:prstGeom>
          <a:noFill/>
          <a:ln>
            <a:noFill/>
          </a:ln>
        </p:spPr>
      </p:pic>
      <p:pic>
        <p:nvPicPr>
          <p:cNvPr id="241" name="Google Shape;241;p36" descr="Group-of-Bunnies-wb1.jpg"/>
          <p:cNvPicPr preferRelativeResize="0"/>
          <p:nvPr/>
        </p:nvPicPr>
        <p:blipFill rotWithShape="1">
          <a:blip r:embed="rId3">
            <a:alphaModFix/>
          </a:blip>
          <a:srcRect/>
          <a:stretch/>
        </p:blipFill>
        <p:spPr>
          <a:xfrm>
            <a:off x="4380040" y="3709082"/>
            <a:ext cx="1710501" cy="569598"/>
          </a:xfrm>
          <a:prstGeom prst="rect">
            <a:avLst/>
          </a:prstGeom>
          <a:noFill/>
          <a:ln>
            <a:noFill/>
          </a:ln>
        </p:spPr>
      </p:pic>
      <p:pic>
        <p:nvPicPr>
          <p:cNvPr id="242" name="Google Shape;242;p36" descr="Group-of-Bunnies-wb1.jpg"/>
          <p:cNvPicPr preferRelativeResize="0"/>
          <p:nvPr/>
        </p:nvPicPr>
        <p:blipFill rotWithShape="1">
          <a:blip r:embed="rId3">
            <a:alphaModFix/>
          </a:blip>
          <a:srcRect/>
          <a:stretch/>
        </p:blipFill>
        <p:spPr>
          <a:xfrm>
            <a:off x="5939247" y="3662459"/>
            <a:ext cx="1874380" cy="624169"/>
          </a:xfrm>
          <a:prstGeom prst="rect">
            <a:avLst/>
          </a:prstGeom>
          <a:noFill/>
          <a:ln>
            <a:noFill/>
          </a:ln>
        </p:spPr>
      </p:pic>
      <p:pic>
        <p:nvPicPr>
          <p:cNvPr id="243" name="Google Shape;243;p36" descr="520px-Ecological_pyramid.svg.png"/>
          <p:cNvPicPr preferRelativeResize="0"/>
          <p:nvPr/>
        </p:nvPicPr>
        <p:blipFill rotWithShape="1">
          <a:blip r:embed="rId4">
            <a:alphaModFix/>
          </a:blip>
          <a:srcRect/>
          <a:stretch/>
        </p:blipFill>
        <p:spPr>
          <a:xfrm>
            <a:off x="590351" y="1526972"/>
            <a:ext cx="7937946" cy="4930685"/>
          </a:xfrm>
          <a:prstGeom prst="rect">
            <a:avLst/>
          </a:prstGeom>
          <a:noFill/>
          <a:ln>
            <a:noFill/>
          </a:ln>
        </p:spPr>
      </p:pic>
      <p:sp>
        <p:nvSpPr>
          <p:cNvPr id="244" name="Google Shape;244;p36"/>
          <p:cNvSpPr txBox="1">
            <a:spLocks noGrp="1"/>
          </p:cNvSpPr>
          <p:nvPr>
            <p:ph type="title"/>
          </p:nvPr>
        </p:nvSpPr>
        <p:spPr>
          <a:xfrm>
            <a:off x="-41446" y="348213"/>
            <a:ext cx="2916297" cy="1044639"/>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471"/>
              <a:buFont typeface="Calibri"/>
              <a:buNone/>
            </a:pPr>
            <a:r>
              <a:rPr lang="en-US" sz="3471"/>
              <a:t>Trophic Levels</a:t>
            </a:r>
            <a:endParaRPr/>
          </a:p>
        </p:txBody>
      </p:sp>
      <p:pic>
        <p:nvPicPr>
          <p:cNvPr id="245" name="Google Shape;245;p36" descr="grass_PNG4928.png"/>
          <p:cNvPicPr preferRelativeResize="0"/>
          <p:nvPr/>
        </p:nvPicPr>
        <p:blipFill rotWithShape="1">
          <a:blip r:embed="rId5">
            <a:alphaModFix/>
          </a:blip>
          <a:srcRect/>
          <a:stretch/>
        </p:blipFill>
        <p:spPr>
          <a:xfrm>
            <a:off x="6876436" y="4952003"/>
            <a:ext cx="1810364" cy="1527065"/>
          </a:xfrm>
          <a:prstGeom prst="rect">
            <a:avLst/>
          </a:prstGeom>
          <a:noFill/>
          <a:ln>
            <a:noFill/>
          </a:ln>
        </p:spPr>
      </p:pic>
      <p:pic>
        <p:nvPicPr>
          <p:cNvPr id="246" name="Google Shape;246;p36" descr="grass_PNG4928.png"/>
          <p:cNvPicPr preferRelativeResize="0"/>
          <p:nvPr/>
        </p:nvPicPr>
        <p:blipFill rotWithShape="1">
          <a:blip r:embed="rId5">
            <a:alphaModFix/>
          </a:blip>
          <a:srcRect/>
          <a:stretch/>
        </p:blipFill>
        <p:spPr>
          <a:xfrm>
            <a:off x="250983" y="4947239"/>
            <a:ext cx="1810363" cy="1527065"/>
          </a:xfrm>
          <a:prstGeom prst="rect">
            <a:avLst/>
          </a:prstGeom>
          <a:noFill/>
          <a:ln>
            <a:noFill/>
          </a:ln>
        </p:spPr>
      </p:pic>
      <p:pic>
        <p:nvPicPr>
          <p:cNvPr id="247" name="Google Shape;247;p36" descr="2adf81f6d5055e808b99081f7871237a.gif"/>
          <p:cNvPicPr preferRelativeResize="0"/>
          <p:nvPr/>
        </p:nvPicPr>
        <p:blipFill rotWithShape="1">
          <a:blip r:embed="rId6">
            <a:alphaModFix/>
          </a:blip>
          <a:srcRect/>
          <a:stretch/>
        </p:blipFill>
        <p:spPr>
          <a:xfrm>
            <a:off x="6011800" y="2273169"/>
            <a:ext cx="1086259" cy="908113"/>
          </a:xfrm>
          <a:prstGeom prst="rect">
            <a:avLst/>
          </a:prstGeom>
          <a:noFill/>
          <a:ln>
            <a:noFill/>
          </a:ln>
        </p:spPr>
      </p:pic>
      <p:pic>
        <p:nvPicPr>
          <p:cNvPr id="248" name="Google Shape;248;p36" descr="grass_PNG4928.png"/>
          <p:cNvPicPr preferRelativeResize="0"/>
          <p:nvPr/>
        </p:nvPicPr>
        <p:blipFill rotWithShape="1">
          <a:blip r:embed="rId5">
            <a:alphaModFix/>
          </a:blip>
          <a:srcRect/>
          <a:stretch/>
        </p:blipFill>
        <p:spPr>
          <a:xfrm>
            <a:off x="5809977" y="4849583"/>
            <a:ext cx="1810364" cy="1527065"/>
          </a:xfrm>
          <a:prstGeom prst="rect">
            <a:avLst/>
          </a:prstGeom>
          <a:noFill/>
          <a:ln>
            <a:noFill/>
          </a:ln>
        </p:spPr>
      </p:pic>
      <p:pic>
        <p:nvPicPr>
          <p:cNvPr id="249" name="Google Shape;249;p36" descr="grass_PNG4928.png"/>
          <p:cNvPicPr preferRelativeResize="0"/>
          <p:nvPr/>
        </p:nvPicPr>
        <p:blipFill rotWithShape="1">
          <a:blip r:embed="rId5">
            <a:alphaModFix/>
          </a:blip>
          <a:srcRect/>
          <a:stretch/>
        </p:blipFill>
        <p:spPr>
          <a:xfrm>
            <a:off x="1288039" y="4870067"/>
            <a:ext cx="1810364" cy="1527065"/>
          </a:xfrm>
          <a:prstGeom prst="rect">
            <a:avLst/>
          </a:prstGeom>
          <a:noFill/>
          <a:ln>
            <a:noFill/>
          </a:ln>
        </p:spPr>
      </p:pic>
      <p:pic>
        <p:nvPicPr>
          <p:cNvPr id="250" name="Google Shape;250;p36" descr="grass_PNG4928.png"/>
          <p:cNvPicPr preferRelativeResize="0"/>
          <p:nvPr/>
        </p:nvPicPr>
        <p:blipFill rotWithShape="1">
          <a:blip r:embed="rId5">
            <a:alphaModFix/>
          </a:blip>
          <a:srcRect/>
          <a:stretch/>
        </p:blipFill>
        <p:spPr>
          <a:xfrm>
            <a:off x="1477397" y="4952003"/>
            <a:ext cx="1810363" cy="1527065"/>
          </a:xfrm>
          <a:prstGeom prst="rect">
            <a:avLst/>
          </a:prstGeom>
          <a:noFill/>
          <a:ln>
            <a:noFill/>
          </a:ln>
        </p:spPr>
      </p:pic>
      <p:pic>
        <p:nvPicPr>
          <p:cNvPr id="251" name="Google Shape;251;p36" descr="grass_PNG4928.png"/>
          <p:cNvPicPr preferRelativeResize="0"/>
          <p:nvPr/>
        </p:nvPicPr>
        <p:blipFill rotWithShape="1">
          <a:blip r:embed="rId5">
            <a:alphaModFix/>
          </a:blip>
          <a:srcRect/>
          <a:stretch/>
        </p:blipFill>
        <p:spPr>
          <a:xfrm>
            <a:off x="5663555" y="4952003"/>
            <a:ext cx="1810364" cy="1527065"/>
          </a:xfrm>
          <a:prstGeom prst="rect">
            <a:avLst/>
          </a:prstGeom>
          <a:noFill/>
          <a:ln>
            <a:noFill/>
          </a:ln>
        </p:spPr>
      </p:pic>
      <p:pic>
        <p:nvPicPr>
          <p:cNvPr id="252" name="Google Shape;252;p36" descr="grass_PNG4928.png"/>
          <p:cNvPicPr preferRelativeResize="0"/>
          <p:nvPr/>
        </p:nvPicPr>
        <p:blipFill rotWithShape="1">
          <a:blip r:embed="rId5">
            <a:alphaModFix/>
          </a:blip>
          <a:srcRect/>
          <a:stretch/>
        </p:blipFill>
        <p:spPr>
          <a:xfrm>
            <a:off x="5487928" y="5973390"/>
            <a:ext cx="602526" cy="508238"/>
          </a:xfrm>
          <a:prstGeom prst="rect">
            <a:avLst/>
          </a:prstGeom>
          <a:noFill/>
          <a:ln>
            <a:noFill/>
          </a:ln>
        </p:spPr>
      </p:pic>
      <p:pic>
        <p:nvPicPr>
          <p:cNvPr id="253" name="Google Shape;253;p36" descr="grass_PNG4928.png"/>
          <p:cNvPicPr preferRelativeResize="0"/>
          <p:nvPr/>
        </p:nvPicPr>
        <p:blipFill rotWithShape="1">
          <a:blip r:embed="rId5">
            <a:alphaModFix/>
          </a:blip>
          <a:srcRect/>
          <a:stretch/>
        </p:blipFill>
        <p:spPr>
          <a:xfrm>
            <a:off x="5186665" y="5973390"/>
            <a:ext cx="602526" cy="508238"/>
          </a:xfrm>
          <a:prstGeom prst="rect">
            <a:avLst/>
          </a:prstGeom>
          <a:noFill/>
          <a:ln>
            <a:noFill/>
          </a:ln>
        </p:spPr>
      </p:pic>
      <p:pic>
        <p:nvPicPr>
          <p:cNvPr id="254" name="Google Shape;254;p36" descr="grass_PNG4928.png"/>
          <p:cNvPicPr preferRelativeResize="0"/>
          <p:nvPr/>
        </p:nvPicPr>
        <p:blipFill rotWithShape="1">
          <a:blip r:embed="rId5">
            <a:alphaModFix/>
          </a:blip>
          <a:srcRect/>
          <a:stretch/>
        </p:blipFill>
        <p:spPr>
          <a:xfrm>
            <a:off x="2874851" y="5973390"/>
            <a:ext cx="602526" cy="508238"/>
          </a:xfrm>
          <a:prstGeom prst="rect">
            <a:avLst/>
          </a:prstGeom>
          <a:noFill/>
          <a:ln>
            <a:noFill/>
          </a:ln>
        </p:spPr>
      </p:pic>
      <p:pic>
        <p:nvPicPr>
          <p:cNvPr id="255" name="Google Shape;255;p36" descr="grass_PNG4928.png"/>
          <p:cNvPicPr preferRelativeResize="0"/>
          <p:nvPr/>
        </p:nvPicPr>
        <p:blipFill rotWithShape="1">
          <a:blip r:embed="rId5">
            <a:alphaModFix/>
          </a:blip>
          <a:srcRect/>
          <a:stretch/>
        </p:blipFill>
        <p:spPr>
          <a:xfrm>
            <a:off x="3287760" y="5966988"/>
            <a:ext cx="602526" cy="508238"/>
          </a:xfrm>
          <a:prstGeom prst="rect">
            <a:avLst/>
          </a:prstGeom>
          <a:noFill/>
          <a:ln>
            <a:noFill/>
          </a:ln>
        </p:spPr>
      </p:pic>
      <p:pic>
        <p:nvPicPr>
          <p:cNvPr id="256" name="Google Shape;256;p36" descr="grass_PNG4928.png"/>
          <p:cNvPicPr preferRelativeResize="0"/>
          <p:nvPr/>
        </p:nvPicPr>
        <p:blipFill rotWithShape="1">
          <a:blip r:embed="rId5">
            <a:alphaModFix/>
          </a:blip>
          <a:srcRect/>
          <a:stretch/>
        </p:blipFill>
        <p:spPr>
          <a:xfrm>
            <a:off x="3589022" y="5966988"/>
            <a:ext cx="602526" cy="508238"/>
          </a:xfrm>
          <a:prstGeom prst="rect">
            <a:avLst/>
          </a:prstGeom>
          <a:noFill/>
          <a:ln>
            <a:noFill/>
          </a:ln>
        </p:spPr>
      </p:pic>
      <p:pic>
        <p:nvPicPr>
          <p:cNvPr id="257" name="Google Shape;257;p36" descr="grass_PNG4928.png"/>
          <p:cNvPicPr preferRelativeResize="0"/>
          <p:nvPr/>
        </p:nvPicPr>
        <p:blipFill rotWithShape="1">
          <a:blip r:embed="rId5">
            <a:alphaModFix/>
          </a:blip>
          <a:srcRect/>
          <a:stretch/>
        </p:blipFill>
        <p:spPr>
          <a:xfrm>
            <a:off x="3929846" y="5973390"/>
            <a:ext cx="602526" cy="508238"/>
          </a:xfrm>
          <a:prstGeom prst="rect">
            <a:avLst/>
          </a:prstGeom>
          <a:noFill/>
          <a:ln>
            <a:noFill/>
          </a:ln>
        </p:spPr>
      </p:pic>
      <p:pic>
        <p:nvPicPr>
          <p:cNvPr id="258" name="Google Shape;258;p36" descr="grass_PNG4928.png"/>
          <p:cNvPicPr preferRelativeResize="0"/>
          <p:nvPr/>
        </p:nvPicPr>
        <p:blipFill rotWithShape="1">
          <a:blip r:embed="rId5">
            <a:alphaModFix/>
          </a:blip>
          <a:srcRect/>
          <a:stretch/>
        </p:blipFill>
        <p:spPr>
          <a:xfrm>
            <a:off x="4231109" y="5973390"/>
            <a:ext cx="602526" cy="508238"/>
          </a:xfrm>
          <a:prstGeom prst="rect">
            <a:avLst/>
          </a:prstGeom>
          <a:noFill/>
          <a:ln>
            <a:noFill/>
          </a:ln>
        </p:spPr>
      </p:pic>
      <p:pic>
        <p:nvPicPr>
          <p:cNvPr id="259" name="Google Shape;259;p36" descr="grass_PNG4928.png"/>
          <p:cNvPicPr preferRelativeResize="0"/>
          <p:nvPr/>
        </p:nvPicPr>
        <p:blipFill rotWithShape="1">
          <a:blip r:embed="rId5">
            <a:alphaModFix/>
          </a:blip>
          <a:srcRect/>
          <a:stretch/>
        </p:blipFill>
        <p:spPr>
          <a:xfrm>
            <a:off x="4584141" y="5973390"/>
            <a:ext cx="602526" cy="508238"/>
          </a:xfrm>
          <a:prstGeom prst="rect">
            <a:avLst/>
          </a:prstGeom>
          <a:noFill/>
          <a:ln>
            <a:noFill/>
          </a:ln>
        </p:spPr>
      </p:pic>
      <p:pic>
        <p:nvPicPr>
          <p:cNvPr id="260" name="Google Shape;260;p36" descr="grass_PNG4928.png"/>
          <p:cNvPicPr preferRelativeResize="0"/>
          <p:nvPr/>
        </p:nvPicPr>
        <p:blipFill rotWithShape="1">
          <a:blip r:embed="rId5">
            <a:alphaModFix/>
          </a:blip>
          <a:srcRect/>
          <a:stretch/>
        </p:blipFill>
        <p:spPr>
          <a:xfrm>
            <a:off x="4833634" y="5973390"/>
            <a:ext cx="602526" cy="508238"/>
          </a:xfrm>
          <a:prstGeom prst="rect">
            <a:avLst/>
          </a:prstGeom>
          <a:noFill/>
          <a:ln>
            <a:noFill/>
          </a:ln>
        </p:spPr>
      </p:pic>
      <p:pic>
        <p:nvPicPr>
          <p:cNvPr id="261" name="Google Shape;261;p36" descr="2adf81f6d5055e808b99081f7871237a.gif"/>
          <p:cNvPicPr preferRelativeResize="0"/>
          <p:nvPr/>
        </p:nvPicPr>
        <p:blipFill rotWithShape="1">
          <a:blip r:embed="rId6">
            <a:alphaModFix/>
          </a:blip>
          <a:srcRect/>
          <a:stretch/>
        </p:blipFill>
        <p:spPr>
          <a:xfrm>
            <a:off x="1949576" y="2304349"/>
            <a:ext cx="1048964" cy="876933"/>
          </a:xfrm>
          <a:prstGeom prst="rect">
            <a:avLst/>
          </a:prstGeom>
          <a:noFill/>
          <a:ln>
            <a:noFill/>
          </a:ln>
        </p:spPr>
      </p:pic>
      <p:pic>
        <p:nvPicPr>
          <p:cNvPr id="262" name="Google Shape;262;p36" descr="Bald-Eagle-PNG-File.png"/>
          <p:cNvPicPr preferRelativeResize="0"/>
          <p:nvPr/>
        </p:nvPicPr>
        <p:blipFill rotWithShape="1">
          <a:blip r:embed="rId7">
            <a:alphaModFix/>
          </a:blip>
          <a:srcRect/>
          <a:stretch/>
        </p:blipFill>
        <p:spPr>
          <a:xfrm>
            <a:off x="3756354" y="0"/>
            <a:ext cx="5315863" cy="222894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457200" y="835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Ecological Pyramids	</a:t>
            </a:r>
            <a:endParaRPr/>
          </a:p>
        </p:txBody>
      </p:sp>
      <p:sp>
        <p:nvSpPr>
          <p:cNvPr id="268" name="Google Shape;268;p37"/>
          <p:cNvSpPr txBox="1">
            <a:spLocks noGrp="1"/>
          </p:cNvSpPr>
          <p:nvPr>
            <p:ph type="body" idx="1"/>
          </p:nvPr>
        </p:nvSpPr>
        <p:spPr>
          <a:xfrm>
            <a:off x="263236" y="1151357"/>
            <a:ext cx="8686800" cy="5515895"/>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3200"/>
              <a:buChar char="•"/>
            </a:pPr>
            <a:r>
              <a:rPr lang="en-US" sz="3200" b="0" i="0" u="none" strike="noStrike" cap="none" dirty="0">
                <a:solidFill>
                  <a:srgbClr val="000000"/>
                </a:solidFill>
                <a:latin typeface="Calibri"/>
                <a:ea typeface="Calibri"/>
                <a:cs typeface="Calibri"/>
                <a:sym typeface="Calibri"/>
              </a:rPr>
              <a:t>Ecological Pyramids are diagrams that show the relative amount of energy or matter at each trophic level.</a:t>
            </a:r>
            <a:endParaRPr dirty="0"/>
          </a:p>
          <a:p>
            <a:pPr marL="342900" lvl="0" indent="-342900" algn="l" rtl="0">
              <a:lnSpc>
                <a:spcPct val="90000"/>
              </a:lnSpc>
              <a:spcBef>
                <a:spcPts val="700"/>
              </a:spcBef>
              <a:spcAft>
                <a:spcPts val="0"/>
              </a:spcAft>
              <a:buClr>
                <a:srgbClr val="000000"/>
              </a:buClr>
              <a:buSzPts val="3200"/>
              <a:buChar char="•"/>
            </a:pPr>
            <a:r>
              <a:rPr lang="en-US" sz="3200" b="0" i="0" u="none" strike="noStrike" cap="none" dirty="0">
                <a:solidFill>
                  <a:srgbClr val="000000"/>
                </a:solidFill>
                <a:latin typeface="Calibri"/>
                <a:ea typeface="Calibri"/>
                <a:cs typeface="Calibri"/>
                <a:sym typeface="Calibri"/>
              </a:rPr>
              <a:t>The types of ecological pyramids are:</a:t>
            </a:r>
            <a:endParaRPr dirty="0"/>
          </a:p>
          <a:p>
            <a:pPr marL="742950" lvl="1" indent="-285750" algn="l" rtl="0">
              <a:lnSpc>
                <a:spcPct val="90000"/>
              </a:lnSpc>
              <a:spcBef>
                <a:spcPts val="600"/>
              </a:spcBef>
              <a:spcAft>
                <a:spcPts val="0"/>
              </a:spcAft>
              <a:buClr>
                <a:srgbClr val="000000"/>
              </a:buClr>
              <a:buSzPts val="2800"/>
              <a:buChar char="–"/>
            </a:pPr>
            <a:r>
              <a:rPr lang="en-US" sz="2800" b="1" u="sng" dirty="0"/>
              <a:t>Energy Pyramids</a:t>
            </a:r>
            <a:r>
              <a:rPr lang="en-US" b="0" u="none" dirty="0"/>
              <a:t>: Energy pyramids show how much energy is available at each trophic level.</a:t>
            </a:r>
            <a:endParaRPr dirty="0"/>
          </a:p>
          <a:p>
            <a:pPr marL="742950" lvl="1" indent="-285750" algn="l" rtl="0">
              <a:lnSpc>
                <a:spcPct val="90000"/>
              </a:lnSpc>
              <a:spcBef>
                <a:spcPts val="600"/>
              </a:spcBef>
              <a:spcAft>
                <a:spcPts val="0"/>
              </a:spcAft>
              <a:buClr>
                <a:srgbClr val="000000"/>
              </a:buClr>
              <a:buSzPts val="2800"/>
              <a:buChar char="–"/>
            </a:pPr>
            <a:r>
              <a:rPr lang="en-US" sz="2800" b="1" u="sng" dirty="0"/>
              <a:t>Biomass Pyramids</a:t>
            </a:r>
            <a:r>
              <a:rPr lang="en-US" b="0" u="none" dirty="0"/>
              <a:t>: Biomass pyramids show the biomass (total amount of living tissue) at each trophic level.</a:t>
            </a:r>
            <a:endParaRPr dirty="0"/>
          </a:p>
          <a:p>
            <a:pPr marL="742950" lvl="1" indent="-285750" algn="l" rtl="0">
              <a:lnSpc>
                <a:spcPct val="90000"/>
              </a:lnSpc>
              <a:spcBef>
                <a:spcPts val="600"/>
              </a:spcBef>
              <a:spcAft>
                <a:spcPts val="0"/>
              </a:spcAft>
              <a:buClr>
                <a:srgbClr val="000000"/>
              </a:buClr>
              <a:buSzPts val="2800"/>
              <a:buChar char="–"/>
            </a:pPr>
            <a:r>
              <a:rPr lang="en-US" sz="2800" b="1" u="sng" dirty="0"/>
              <a:t>Pyramid of numbers</a:t>
            </a:r>
            <a:r>
              <a:rPr lang="en-US" b="0" u="none" dirty="0"/>
              <a:t>: Pyramid of numbers shows the relative number of individual organisms at each trophic level.</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What is Ecology?</a:t>
            </a:r>
            <a:endParaRPr/>
          </a:p>
        </p:txBody>
      </p:sp>
      <p:pic>
        <p:nvPicPr>
          <p:cNvPr id="65" name="Google Shape;65;p14" descr="ees_bes.jpg"/>
          <p:cNvPicPr preferRelativeResize="0"/>
          <p:nvPr/>
        </p:nvPicPr>
        <p:blipFill rotWithShape="1">
          <a:blip r:embed="rId3">
            <a:alphaModFix/>
          </a:blip>
          <a:srcRect/>
          <a:stretch/>
        </p:blipFill>
        <p:spPr>
          <a:xfrm>
            <a:off x="0" y="4434592"/>
            <a:ext cx="6719086" cy="2423409"/>
          </a:xfrm>
          <a:prstGeom prst="rect">
            <a:avLst/>
          </a:prstGeom>
          <a:noFill/>
          <a:ln>
            <a:noFill/>
          </a:ln>
        </p:spPr>
      </p:pic>
      <p:sp>
        <p:nvSpPr>
          <p:cNvPr id="66" name="Google Shape;66;p14"/>
          <p:cNvSpPr txBox="1">
            <a:spLocks noGrp="1"/>
          </p:cNvSpPr>
          <p:nvPr>
            <p:ph type="body" idx="1"/>
          </p:nvPr>
        </p:nvSpPr>
        <p:spPr>
          <a:xfrm>
            <a:off x="457200" y="1405617"/>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a:t>Ecology is the scientific study of the </a:t>
            </a:r>
            <a:r>
              <a:rPr lang="en-US" b="1" u="sng"/>
              <a:t>interactions</a:t>
            </a:r>
            <a:r>
              <a:rPr lang="en-US"/>
              <a:t> of </a:t>
            </a:r>
            <a:r>
              <a:rPr lang="en-US" b="1">
                <a:solidFill>
                  <a:srgbClr val="FF0000"/>
                </a:solidFill>
              </a:rPr>
              <a:t>organisms</a:t>
            </a:r>
            <a:r>
              <a:rPr lang="en-US"/>
              <a:t> and their </a:t>
            </a:r>
            <a:r>
              <a:rPr lang="en-US" b="1">
                <a:solidFill>
                  <a:srgbClr val="76923C"/>
                </a:solidFill>
              </a:rPr>
              <a:t>environment</a:t>
            </a:r>
            <a:r>
              <a:rPr lang="en-US"/>
              <a:t>.</a:t>
            </a:r>
            <a:endParaRPr/>
          </a:p>
          <a:p>
            <a:pPr marL="342900" lvl="0" indent="-342900" algn="l" rtl="0">
              <a:lnSpc>
                <a:spcPct val="100000"/>
              </a:lnSpc>
              <a:spcBef>
                <a:spcPts val="700"/>
              </a:spcBef>
              <a:spcAft>
                <a:spcPts val="0"/>
              </a:spcAft>
              <a:buClr>
                <a:srgbClr val="000000"/>
              </a:buClr>
              <a:buSzPts val="3200"/>
              <a:buChar char="•"/>
            </a:pPr>
            <a:r>
              <a:rPr lang="en-US"/>
              <a:t>All organisms live and interact in the biosphere.</a:t>
            </a:r>
            <a:endParaRPr/>
          </a:p>
          <a:p>
            <a:pPr marL="742950" lvl="1" indent="-285750" algn="l" rtl="0">
              <a:lnSpc>
                <a:spcPct val="100000"/>
              </a:lnSpc>
              <a:spcBef>
                <a:spcPts val="600"/>
              </a:spcBef>
              <a:spcAft>
                <a:spcPts val="0"/>
              </a:spcAft>
              <a:buClr>
                <a:srgbClr val="000000"/>
              </a:buClr>
              <a:buSzPts val="2800"/>
              <a:buChar char="–"/>
            </a:pPr>
            <a:r>
              <a:rPr lang="en-US"/>
              <a:t>The biosphere is the part of the Earth where life exists.</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Energy Pyramid</a:t>
            </a:r>
            <a:endParaRPr/>
          </a:p>
        </p:txBody>
      </p:sp>
      <p:sp>
        <p:nvSpPr>
          <p:cNvPr id="274" name="Google Shape;274;p38"/>
          <p:cNvSpPr txBox="1">
            <a:spLocks noGrp="1"/>
          </p:cNvSpPr>
          <p:nvPr>
            <p:ph type="body" idx="1"/>
          </p:nvPr>
        </p:nvSpPr>
        <p:spPr>
          <a:xfrm>
            <a:off x="457200" y="1064083"/>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Only about 10 percent of the energy available at one trophic level is passed on to organisms at the next trophic level.</a:t>
            </a:r>
            <a:endParaRPr/>
          </a:p>
        </p:txBody>
      </p:sp>
      <p:pic>
        <p:nvPicPr>
          <p:cNvPr id="275" name="Google Shape;275;p38" descr="energy pyramids.png"/>
          <p:cNvPicPr preferRelativeResize="0"/>
          <p:nvPr/>
        </p:nvPicPr>
        <p:blipFill rotWithShape="1">
          <a:blip r:embed="rId3">
            <a:alphaModFix/>
          </a:blip>
          <a:srcRect/>
          <a:stretch/>
        </p:blipFill>
        <p:spPr>
          <a:xfrm>
            <a:off x="0" y="2171695"/>
            <a:ext cx="7802600" cy="4382415"/>
          </a:xfrm>
          <a:prstGeom prst="rect">
            <a:avLst/>
          </a:prstGeom>
          <a:noFill/>
          <a:ln>
            <a:noFill/>
          </a:ln>
        </p:spPr>
      </p:pic>
      <p:sp>
        <p:nvSpPr>
          <p:cNvPr id="276" name="Google Shape;276;p38"/>
          <p:cNvSpPr txBox="1"/>
          <p:nvPr/>
        </p:nvSpPr>
        <p:spPr>
          <a:xfrm>
            <a:off x="6726770" y="5305125"/>
            <a:ext cx="2468446" cy="561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8000"/>
              </a:buClr>
              <a:buSzPts val="3200"/>
              <a:buFont typeface="Calibri"/>
              <a:buNone/>
            </a:pPr>
            <a:r>
              <a:rPr lang="en-US" sz="3200" b="1" i="0" u="none" strike="noStrike" cap="none">
                <a:solidFill>
                  <a:srgbClr val="008000"/>
                </a:solidFill>
                <a:latin typeface="Calibri"/>
                <a:ea typeface="Calibri"/>
                <a:cs typeface="Calibri"/>
                <a:sym typeface="Calibri"/>
              </a:rPr>
              <a:t>10,000 kcal</a:t>
            </a:r>
            <a:endParaRPr/>
          </a:p>
        </p:txBody>
      </p:sp>
      <p:sp>
        <p:nvSpPr>
          <p:cNvPr id="277" name="Google Shape;277;p38"/>
          <p:cNvSpPr txBox="1"/>
          <p:nvPr/>
        </p:nvSpPr>
        <p:spPr>
          <a:xfrm>
            <a:off x="6941857" y="4023707"/>
            <a:ext cx="2468446" cy="561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366FF"/>
              </a:buClr>
              <a:buSzPts val="3200"/>
              <a:buFont typeface="Calibri"/>
              <a:buNone/>
            </a:pPr>
            <a:r>
              <a:rPr lang="en-US" sz="3200" b="1" i="0" u="none" strike="noStrike" cap="none">
                <a:solidFill>
                  <a:srgbClr val="3366FF"/>
                </a:solidFill>
                <a:latin typeface="Calibri"/>
                <a:ea typeface="Calibri"/>
                <a:cs typeface="Calibri"/>
                <a:sym typeface="Calibri"/>
              </a:rPr>
              <a:t>1,000 kcal</a:t>
            </a:r>
            <a:endParaRPr/>
          </a:p>
        </p:txBody>
      </p:sp>
      <p:sp>
        <p:nvSpPr>
          <p:cNvPr id="278" name="Google Shape;278;p38"/>
          <p:cNvSpPr txBox="1"/>
          <p:nvPr/>
        </p:nvSpPr>
        <p:spPr>
          <a:xfrm>
            <a:off x="7237662" y="2742289"/>
            <a:ext cx="2468446" cy="561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0000"/>
              </a:buClr>
              <a:buSzPts val="3200"/>
              <a:buFont typeface="Calibri"/>
              <a:buNone/>
            </a:pPr>
            <a:r>
              <a:rPr lang="en-US" sz="3200" b="1" i="0" u="none" strike="noStrike" cap="none">
                <a:solidFill>
                  <a:srgbClr val="FF0000"/>
                </a:solidFill>
                <a:latin typeface="Calibri"/>
                <a:ea typeface="Calibri"/>
                <a:cs typeface="Calibri"/>
                <a:sym typeface="Calibri"/>
              </a:rPr>
              <a:t>100 kcal</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9"/>
          <p:cNvSpPr txBox="1">
            <a:spLocks noGrp="1"/>
          </p:cNvSpPr>
          <p:nvPr>
            <p:ph type="title"/>
          </p:nvPr>
        </p:nvSpPr>
        <p:spPr>
          <a:xfrm>
            <a:off x="457200" y="-19459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Biomass Pyramid</a:t>
            </a:r>
            <a:endParaRPr/>
          </a:p>
        </p:txBody>
      </p:sp>
      <p:sp>
        <p:nvSpPr>
          <p:cNvPr id="285" name="Google Shape;285;p39"/>
          <p:cNvSpPr txBox="1">
            <a:spLocks noGrp="1"/>
          </p:cNvSpPr>
          <p:nvPr>
            <p:ph type="body" idx="1"/>
          </p:nvPr>
        </p:nvSpPr>
        <p:spPr>
          <a:xfrm>
            <a:off x="457200" y="615866"/>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Illustrates the amount of living tissue, at each trophic level.</a:t>
            </a:r>
            <a:endParaRPr/>
          </a:p>
        </p:txBody>
      </p:sp>
      <p:sp>
        <p:nvSpPr>
          <p:cNvPr id="286" name="Google Shape;286;p39"/>
          <p:cNvSpPr/>
          <p:nvPr/>
        </p:nvSpPr>
        <p:spPr>
          <a:xfrm>
            <a:off x="2529900" y="2181450"/>
            <a:ext cx="1352012" cy="778359"/>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2812473" y="1569109"/>
            <a:ext cx="6029904" cy="50948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Pyramid of Numbers</a:t>
            </a:r>
            <a:endParaRPr/>
          </a:p>
        </p:txBody>
      </p:sp>
      <p:sp>
        <p:nvSpPr>
          <p:cNvPr id="297" name="Google Shape;297;p40"/>
          <p:cNvSpPr txBox="1">
            <a:spLocks noGrp="1"/>
          </p:cNvSpPr>
          <p:nvPr>
            <p:ph type="body" idx="1"/>
          </p:nvPr>
        </p:nvSpPr>
        <p:spPr>
          <a:xfrm>
            <a:off x="457200" y="944741"/>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Shows the relative number of individual organisms at each trophic level</a:t>
            </a:r>
            <a:endParaRPr/>
          </a:p>
        </p:txBody>
      </p:sp>
      <p:pic>
        <p:nvPicPr>
          <p:cNvPr id="298" name="Google Shape;298;p40" descr="b997.jpg"/>
          <p:cNvPicPr preferRelativeResize="0"/>
          <p:nvPr/>
        </p:nvPicPr>
        <p:blipFill rotWithShape="1">
          <a:blip r:embed="rId3">
            <a:alphaModFix/>
          </a:blip>
          <a:srcRect/>
          <a:stretch/>
        </p:blipFill>
        <p:spPr>
          <a:xfrm>
            <a:off x="3267359" y="1923975"/>
            <a:ext cx="5999551" cy="5026199"/>
          </a:xfrm>
          <a:prstGeom prst="rect">
            <a:avLst/>
          </a:prstGeom>
          <a:noFill/>
          <a:ln>
            <a:noFill/>
          </a:ln>
        </p:spPr>
      </p:pic>
      <p:pic>
        <p:nvPicPr>
          <p:cNvPr id="299" name="Google Shape;299;p40" descr="Pyramid of Numbers.gif"/>
          <p:cNvPicPr preferRelativeResize="0"/>
          <p:nvPr/>
        </p:nvPicPr>
        <p:blipFill rotWithShape="1">
          <a:blip r:embed="rId4">
            <a:alphaModFix/>
          </a:blip>
          <a:srcRect/>
          <a:stretch/>
        </p:blipFill>
        <p:spPr>
          <a:xfrm>
            <a:off x="457200" y="2140030"/>
            <a:ext cx="3517900" cy="323850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a:spLocks noGrp="1"/>
          </p:cNvSpPr>
          <p:nvPr>
            <p:ph type="title"/>
          </p:nvPr>
        </p:nvSpPr>
        <p:spPr>
          <a:xfrm>
            <a:off x="457200" y="-80501"/>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What Shapes an Ecosystem?</a:t>
            </a:r>
            <a:endParaRPr/>
          </a:p>
        </p:txBody>
      </p:sp>
      <p:sp>
        <p:nvSpPr>
          <p:cNvPr id="305" name="Google Shape;305;p41"/>
          <p:cNvSpPr txBox="1">
            <a:spLocks noGrp="1"/>
          </p:cNvSpPr>
          <p:nvPr>
            <p:ph type="body" idx="1"/>
          </p:nvPr>
        </p:nvSpPr>
        <p:spPr>
          <a:xfrm>
            <a:off x="225334" y="937348"/>
            <a:ext cx="8685650" cy="6773572"/>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a:t>Organisms in ecosystems are affected by both biotic and abiotic factors.</a:t>
            </a:r>
            <a:endParaRPr/>
          </a:p>
          <a:p>
            <a:pPr marL="742950" lvl="1" indent="-285750" algn="l" rtl="0">
              <a:lnSpc>
                <a:spcPct val="100000"/>
              </a:lnSpc>
              <a:spcBef>
                <a:spcPts val="600"/>
              </a:spcBef>
              <a:spcAft>
                <a:spcPts val="0"/>
              </a:spcAft>
              <a:buClr>
                <a:srgbClr val="000000"/>
              </a:buClr>
              <a:buSzPts val="2800"/>
              <a:buChar char="–"/>
            </a:pPr>
            <a:r>
              <a:rPr lang="en-US"/>
              <a:t>Biotic factors</a:t>
            </a:r>
            <a:r>
              <a:rPr lang="en-US" b="0" u="none"/>
              <a:t>: are all of the living things with which organisms interact.</a:t>
            </a:r>
            <a:endParaRPr/>
          </a:p>
          <a:p>
            <a:pPr marL="742950" lvl="1" indent="-285750" algn="l" rtl="0">
              <a:lnSpc>
                <a:spcPct val="100000"/>
              </a:lnSpc>
              <a:spcBef>
                <a:spcPts val="600"/>
              </a:spcBef>
              <a:spcAft>
                <a:spcPts val="0"/>
              </a:spcAft>
              <a:buClr>
                <a:srgbClr val="000000"/>
              </a:buClr>
              <a:buSzPts val="2800"/>
              <a:buChar char="–"/>
            </a:pPr>
            <a:r>
              <a:rPr lang="en-US"/>
              <a:t>Abiotic factors</a:t>
            </a:r>
            <a:r>
              <a:rPr lang="en-US" b="0" u="none"/>
              <a:t>: are non-living, physical things like temperature, soil and water.</a:t>
            </a:r>
            <a:endParaRPr/>
          </a:p>
        </p:txBody>
      </p:sp>
      <p:pic>
        <p:nvPicPr>
          <p:cNvPr id="306" name="Google Shape;306;p41" descr="abiotic biotic.jpg"/>
          <p:cNvPicPr preferRelativeResize="0"/>
          <p:nvPr/>
        </p:nvPicPr>
        <p:blipFill rotWithShape="1">
          <a:blip r:embed="rId3">
            <a:alphaModFix/>
          </a:blip>
          <a:srcRect/>
          <a:stretch/>
        </p:blipFill>
        <p:spPr>
          <a:xfrm>
            <a:off x="1844745" y="3996020"/>
            <a:ext cx="5436589" cy="2657887"/>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a:spLocks noGrp="1"/>
          </p:cNvSpPr>
          <p:nvPr>
            <p:ph type="title"/>
          </p:nvPr>
        </p:nvSpPr>
        <p:spPr>
          <a:xfrm>
            <a:off x="457200" y="39081"/>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Biotic and Abiotic Factors</a:t>
            </a:r>
            <a:endParaRPr/>
          </a:p>
        </p:txBody>
      </p:sp>
      <p:pic>
        <p:nvPicPr>
          <p:cNvPr id="312" name="Google Shape;312;p42" descr="croc_abiotic_and_biotic_factors.png"/>
          <p:cNvPicPr preferRelativeResize="0"/>
          <p:nvPr/>
        </p:nvPicPr>
        <p:blipFill rotWithShape="1">
          <a:blip r:embed="rId3">
            <a:alphaModFix/>
          </a:blip>
          <a:srcRect/>
          <a:stretch/>
        </p:blipFill>
        <p:spPr>
          <a:xfrm>
            <a:off x="600594" y="975669"/>
            <a:ext cx="7931417" cy="571061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457200" y="149856"/>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Habitat</a:t>
            </a:r>
            <a:endParaRPr/>
          </a:p>
        </p:txBody>
      </p:sp>
      <p:sp>
        <p:nvSpPr>
          <p:cNvPr id="318" name="Google Shape;318;p43"/>
          <p:cNvSpPr txBox="1">
            <a:spLocks noGrp="1"/>
          </p:cNvSpPr>
          <p:nvPr>
            <p:ph type="body" idx="1"/>
          </p:nvPr>
        </p:nvSpPr>
        <p:spPr>
          <a:xfrm>
            <a:off x="457200" y="1100150"/>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 habitat is the area where an organism lives.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 habitat has both biotic and abiotic factors.</a:t>
            </a:r>
            <a:endParaRPr/>
          </a:p>
        </p:txBody>
      </p:sp>
      <p:pic>
        <p:nvPicPr>
          <p:cNvPr id="319" name="Google Shape;319;p43" descr="65330-004-24D9B69C.jpg"/>
          <p:cNvPicPr preferRelativeResize="0"/>
          <p:nvPr/>
        </p:nvPicPr>
        <p:blipFill rotWithShape="1">
          <a:blip r:embed="rId3">
            <a:alphaModFix/>
          </a:blip>
          <a:srcRect/>
          <a:stretch/>
        </p:blipFill>
        <p:spPr>
          <a:xfrm>
            <a:off x="1714551" y="2509109"/>
            <a:ext cx="5727701" cy="381000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txBox="1">
            <a:spLocks noGrp="1"/>
          </p:cNvSpPr>
          <p:nvPr>
            <p:ph type="title"/>
          </p:nvPr>
        </p:nvSpPr>
        <p:spPr>
          <a:xfrm>
            <a:off x="457200" y="-92175"/>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Niche</a:t>
            </a:r>
            <a:endParaRPr/>
          </a:p>
        </p:txBody>
      </p:sp>
      <p:sp>
        <p:nvSpPr>
          <p:cNvPr id="335" name="Google Shape;335;p46"/>
          <p:cNvSpPr txBox="1">
            <a:spLocks noGrp="1"/>
          </p:cNvSpPr>
          <p:nvPr>
            <p:ph type="body" idx="1"/>
          </p:nvPr>
        </p:nvSpPr>
        <p:spPr>
          <a:xfrm>
            <a:off x="457200" y="808908"/>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 niche includes all of the abiotic and biotic things in an organism’s habitat and the way the organism uses those things.</a:t>
            </a:r>
            <a:endParaRPr/>
          </a:p>
        </p:txBody>
      </p:sp>
      <p:pic>
        <p:nvPicPr>
          <p:cNvPr id="336" name="Google Shape;336;p46" descr="Purple-throated_carib_hummingbird_feeding.jpg"/>
          <p:cNvPicPr preferRelativeResize="0"/>
          <p:nvPr/>
        </p:nvPicPr>
        <p:blipFill rotWithShape="1">
          <a:blip r:embed="rId3">
            <a:alphaModFix/>
          </a:blip>
          <a:srcRect/>
          <a:stretch/>
        </p:blipFill>
        <p:spPr>
          <a:xfrm>
            <a:off x="1536375" y="2494714"/>
            <a:ext cx="6176235" cy="4117492"/>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xfrm>
            <a:off x="457200" y="1822"/>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Community Interactions</a:t>
            </a:r>
            <a:endParaRPr/>
          </a:p>
        </p:txBody>
      </p:sp>
      <p:sp>
        <p:nvSpPr>
          <p:cNvPr id="356" name="Google Shape;356;p49"/>
          <p:cNvSpPr txBox="1">
            <a:spLocks noGrp="1"/>
          </p:cNvSpPr>
          <p:nvPr>
            <p:ph type="body" idx="1"/>
          </p:nvPr>
        </p:nvSpPr>
        <p:spPr>
          <a:xfrm>
            <a:off x="457200" y="1040343"/>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Competition, predation and symbiosis, can powerfully affect an ecosystem.</a:t>
            </a:r>
            <a:endParaRPr/>
          </a:p>
        </p:txBody>
      </p:sp>
      <p:pic>
        <p:nvPicPr>
          <p:cNvPr id="357" name="Google Shape;357;p49" descr="3448148.png"/>
          <p:cNvPicPr preferRelativeResize="0"/>
          <p:nvPr/>
        </p:nvPicPr>
        <p:blipFill rotWithShape="1">
          <a:blip r:embed="rId3">
            <a:alphaModFix/>
          </a:blip>
          <a:srcRect/>
          <a:stretch/>
        </p:blipFill>
        <p:spPr>
          <a:xfrm>
            <a:off x="2074567" y="2365594"/>
            <a:ext cx="5112694" cy="3838824"/>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457200" y="5644"/>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Competition</a:t>
            </a:r>
            <a:endParaRPr/>
          </a:p>
        </p:txBody>
      </p:sp>
      <p:sp>
        <p:nvSpPr>
          <p:cNvPr id="363" name="Google Shape;363;p50"/>
          <p:cNvSpPr txBox="1">
            <a:spLocks noGrp="1"/>
          </p:cNvSpPr>
          <p:nvPr>
            <p:ph type="body" idx="1"/>
          </p:nvPr>
        </p:nvSpPr>
        <p:spPr>
          <a:xfrm>
            <a:off x="457200" y="922866"/>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Competition occurs when living things try to use the </a:t>
            </a:r>
            <a:r>
              <a:rPr lang="en-US" u="sng"/>
              <a:t>same resources</a:t>
            </a:r>
            <a:r>
              <a:rPr lang="en-US" sz="3200" b="0" i="0" u="none" strike="noStrike" cap="none">
                <a:solidFill>
                  <a:srgbClr val="000000"/>
                </a:solidFill>
                <a:latin typeface="Calibri"/>
                <a:ea typeface="Calibri"/>
                <a:cs typeface="Calibri"/>
                <a:sym typeface="Calibri"/>
              </a:rPr>
              <a:t>.  Competition often results in one organism dying out.</a:t>
            </a:r>
            <a:endParaRPr/>
          </a:p>
        </p:txBody>
      </p:sp>
      <p:pic>
        <p:nvPicPr>
          <p:cNvPr id="364" name="Google Shape;364;p50" descr="competition.jpg"/>
          <p:cNvPicPr preferRelativeResize="0"/>
          <p:nvPr/>
        </p:nvPicPr>
        <p:blipFill rotWithShape="1">
          <a:blip r:embed="rId3">
            <a:alphaModFix/>
          </a:blip>
          <a:srcRect/>
          <a:stretch/>
        </p:blipFill>
        <p:spPr>
          <a:xfrm>
            <a:off x="4379150" y="3529248"/>
            <a:ext cx="4533430" cy="3032362"/>
          </a:xfrm>
          <a:prstGeom prst="rect">
            <a:avLst/>
          </a:prstGeom>
          <a:noFill/>
          <a:ln w="88900" cap="sq" cmpd="sng">
            <a:solidFill>
              <a:srgbClr val="000000"/>
            </a:solidFill>
            <a:prstDash val="solid"/>
            <a:miter lim="8000"/>
            <a:headEnd type="none" w="sm" len="sm"/>
            <a:tailEnd type="none" w="sm" len="sm"/>
          </a:ln>
        </p:spPr>
      </p:pic>
      <p:pic>
        <p:nvPicPr>
          <p:cNvPr id="365" name="Google Shape;365;p50" descr="images.jpg"/>
          <p:cNvPicPr preferRelativeResize="0"/>
          <p:nvPr/>
        </p:nvPicPr>
        <p:blipFill rotWithShape="1">
          <a:blip r:embed="rId4">
            <a:alphaModFix/>
          </a:blip>
          <a:srcRect/>
          <a:stretch/>
        </p:blipFill>
        <p:spPr>
          <a:xfrm>
            <a:off x="457200" y="2945988"/>
            <a:ext cx="3505200" cy="2324101"/>
          </a:xfrm>
          <a:prstGeom prst="rect">
            <a:avLst/>
          </a:prstGeom>
          <a:noFill/>
          <a:ln w="88900" cap="sq" cmpd="sng">
            <a:solidFill>
              <a:srgbClr val="000000"/>
            </a:solidFill>
            <a:prstDash val="solid"/>
            <a:miter lim="8000"/>
            <a:headEnd type="none" w="sm" len="sm"/>
            <a:tailEnd type="none" w="sm" len="sm"/>
          </a:ln>
        </p:spPr>
      </p:pic>
      <p:sp>
        <p:nvSpPr>
          <p:cNvPr id="366" name="Google Shape;366;p50"/>
          <p:cNvSpPr txBox="1"/>
          <p:nvPr/>
        </p:nvSpPr>
        <p:spPr>
          <a:xfrm>
            <a:off x="457200" y="5288910"/>
            <a:ext cx="3505200" cy="89154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5400"/>
              <a:buFont typeface="Calibri"/>
              <a:buNone/>
            </a:pPr>
            <a:r>
              <a:rPr lang="en-US" sz="5400" b="1" i="0" u="none" strike="noStrike" cap="none">
                <a:solidFill>
                  <a:srgbClr val="000000"/>
                </a:solidFill>
                <a:latin typeface="Calibri"/>
                <a:ea typeface="Calibri"/>
                <a:cs typeface="Calibri"/>
                <a:sym typeface="Calibri"/>
              </a:rPr>
              <a:t>Mating</a:t>
            </a:r>
            <a:endParaRPr/>
          </a:p>
        </p:txBody>
      </p:sp>
      <p:sp>
        <p:nvSpPr>
          <p:cNvPr id="367" name="Google Shape;367;p50"/>
          <p:cNvSpPr txBox="1"/>
          <p:nvPr/>
        </p:nvSpPr>
        <p:spPr>
          <a:xfrm>
            <a:off x="4908784" y="2502435"/>
            <a:ext cx="3505201" cy="89154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5400"/>
              <a:buFont typeface="Calibri"/>
              <a:buNone/>
            </a:pPr>
            <a:r>
              <a:rPr lang="en-US" sz="5400" b="1" i="0" u="none" strike="noStrike" cap="none">
                <a:solidFill>
                  <a:srgbClr val="000000"/>
                </a:solidFill>
                <a:latin typeface="Calibri"/>
                <a:ea typeface="Calibri"/>
                <a:cs typeface="Calibri"/>
                <a:sym typeface="Calibri"/>
              </a:rPr>
              <a:t>Resource</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1"/>
          <p:cNvSpPr txBox="1">
            <a:spLocks noGrp="1"/>
          </p:cNvSpPr>
          <p:nvPr>
            <p:ph type="title"/>
          </p:nvPr>
        </p:nvSpPr>
        <p:spPr>
          <a:xfrm>
            <a:off x="457200" y="1123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Predation</a:t>
            </a:r>
            <a:endParaRPr/>
          </a:p>
        </p:txBody>
      </p:sp>
      <p:sp>
        <p:nvSpPr>
          <p:cNvPr id="373" name="Google Shape;373;p51"/>
          <p:cNvSpPr txBox="1">
            <a:spLocks noGrp="1"/>
          </p:cNvSpPr>
          <p:nvPr>
            <p:ph type="body" idx="1"/>
          </p:nvPr>
        </p:nvSpPr>
        <p:spPr>
          <a:xfrm>
            <a:off x="457200" y="1026349"/>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Predation occurs when one organism (the predator) captures and eats another (the prey).</a:t>
            </a:r>
            <a:endParaRPr/>
          </a:p>
        </p:txBody>
      </p:sp>
      <p:pic>
        <p:nvPicPr>
          <p:cNvPr id="374" name="Google Shape;374;p51" descr="e99b8e03-3056-492d-85ec-f30da33e4d93.jpg"/>
          <p:cNvPicPr preferRelativeResize="0"/>
          <p:nvPr/>
        </p:nvPicPr>
        <p:blipFill rotWithShape="1">
          <a:blip r:embed="rId3">
            <a:alphaModFix/>
          </a:blip>
          <a:srcRect/>
          <a:stretch/>
        </p:blipFill>
        <p:spPr>
          <a:xfrm>
            <a:off x="2336800" y="2376310"/>
            <a:ext cx="6350000" cy="4165601"/>
          </a:xfrm>
          <a:prstGeom prst="rect">
            <a:avLst/>
          </a:prstGeom>
          <a:noFill/>
          <a:ln w="88900" cap="sq"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55116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393"/>
              <a:buFont typeface="Calibri"/>
              <a:buNone/>
            </a:pPr>
            <a:r>
              <a:rPr lang="en-US" sz="3393" b="1" i="0" u="none" strike="noStrike" cap="none">
                <a:solidFill>
                  <a:srgbClr val="000000"/>
                </a:solidFill>
                <a:latin typeface="Calibri"/>
                <a:ea typeface="Calibri"/>
                <a:cs typeface="Calibri"/>
                <a:sym typeface="Calibri"/>
              </a:rPr>
              <a:t>Individual, Species, Population, Community, Ecosystem, Biome, Biosphere</a:t>
            </a:r>
            <a:endParaRPr/>
          </a:p>
        </p:txBody>
      </p:sp>
      <p:sp>
        <p:nvSpPr>
          <p:cNvPr id="79" name="Google Shape;79;p16"/>
          <p:cNvSpPr txBox="1">
            <a:spLocks noGrp="1"/>
          </p:cNvSpPr>
          <p:nvPr>
            <p:ph type="body" idx="1"/>
          </p:nvPr>
        </p:nvSpPr>
        <p:spPr>
          <a:xfrm>
            <a:off x="242106" y="2251917"/>
            <a:ext cx="8699604" cy="4333402"/>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b="1" u="sng"/>
              <a:t>Individual organism</a:t>
            </a:r>
            <a:endParaRPr/>
          </a:p>
          <a:p>
            <a:pPr marL="742950" lvl="1" indent="-285750" algn="l" rtl="0">
              <a:lnSpc>
                <a:spcPct val="100000"/>
              </a:lnSpc>
              <a:spcBef>
                <a:spcPts val="600"/>
              </a:spcBef>
              <a:spcAft>
                <a:spcPts val="0"/>
              </a:spcAft>
              <a:buClr>
                <a:srgbClr val="000000"/>
              </a:buClr>
              <a:buSzPts val="2800"/>
              <a:buChar char="–"/>
            </a:pPr>
            <a:r>
              <a:rPr lang="en-US" sz="2800" u="sng"/>
              <a:t>Species</a:t>
            </a:r>
            <a:r>
              <a:rPr lang="en-US" u="none"/>
              <a:t>: a group of similar organisms that mate and produce </a:t>
            </a:r>
            <a:r>
              <a:rPr lang="en-US" sz="2800" u="sng"/>
              <a:t>fertile offspring </a:t>
            </a:r>
            <a:r>
              <a:rPr lang="en-US" sz="2000" u="none"/>
              <a:t>(babies can have babies).</a:t>
            </a:r>
            <a:endParaRPr/>
          </a:p>
          <a:p>
            <a:pPr marL="342900" lvl="0" indent="-342900" algn="l" rtl="0">
              <a:lnSpc>
                <a:spcPct val="100000"/>
              </a:lnSpc>
              <a:spcBef>
                <a:spcPts val="700"/>
              </a:spcBef>
              <a:spcAft>
                <a:spcPts val="0"/>
              </a:spcAft>
              <a:buClr>
                <a:srgbClr val="000000"/>
              </a:buClr>
              <a:buSzPts val="3200"/>
              <a:buChar char="•"/>
            </a:pPr>
            <a:r>
              <a:rPr lang="en-US" b="1" u="sng"/>
              <a:t>Population</a:t>
            </a:r>
            <a:r>
              <a:rPr lang="en-US" b="0" u="none"/>
              <a:t>: a group of individuals of the same species that live in the same area</a:t>
            </a:r>
            <a:endParaRPr/>
          </a:p>
          <a:p>
            <a:pPr marL="342900" lvl="0" indent="-342900" algn="l" rtl="0">
              <a:lnSpc>
                <a:spcPct val="100000"/>
              </a:lnSpc>
              <a:spcBef>
                <a:spcPts val="700"/>
              </a:spcBef>
              <a:spcAft>
                <a:spcPts val="0"/>
              </a:spcAft>
              <a:buClr>
                <a:srgbClr val="000000"/>
              </a:buClr>
              <a:buSzPts val="3200"/>
              <a:buChar char="•"/>
            </a:pPr>
            <a:r>
              <a:rPr lang="en-US" b="1" u="sng"/>
              <a:t>Community</a:t>
            </a:r>
            <a:r>
              <a:rPr lang="en-US" b="0" u="none"/>
              <a:t>: a collection of different populations that live together in an area</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body" idx="1"/>
          </p:nvPr>
        </p:nvSpPr>
        <p:spPr>
          <a:xfrm>
            <a:off x="84666" y="2028357"/>
            <a:ext cx="8974668" cy="579402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4000"/>
              <a:buChar char="•"/>
            </a:pPr>
            <a:r>
              <a:rPr lang="en-US" sz="4000" b="1" u="sng"/>
              <a:t>Mutualism</a:t>
            </a:r>
            <a:r>
              <a:rPr lang="en-US" b="0" u="none"/>
              <a:t>: both species benefit from their relationship</a:t>
            </a:r>
            <a:endParaRPr/>
          </a:p>
          <a:p>
            <a:pPr marL="342900" lvl="0" indent="-342900" algn="l" rtl="0">
              <a:lnSpc>
                <a:spcPct val="100000"/>
              </a:lnSpc>
              <a:spcBef>
                <a:spcPts val="900"/>
              </a:spcBef>
              <a:spcAft>
                <a:spcPts val="0"/>
              </a:spcAft>
              <a:buClr>
                <a:srgbClr val="000000"/>
              </a:buClr>
              <a:buSzPts val="4000"/>
              <a:buChar char="•"/>
            </a:pPr>
            <a:r>
              <a:rPr lang="en-US" sz="4000" b="1" u="sng"/>
              <a:t>Commensalism</a:t>
            </a:r>
            <a:r>
              <a:rPr lang="en-US" b="0" u="none"/>
              <a:t>: one species benefits. The other is neither helped nor harmed.</a:t>
            </a:r>
            <a:endParaRPr/>
          </a:p>
          <a:p>
            <a:pPr marL="342900" lvl="0" indent="-342900" algn="l" rtl="0">
              <a:lnSpc>
                <a:spcPct val="100000"/>
              </a:lnSpc>
              <a:spcBef>
                <a:spcPts val="900"/>
              </a:spcBef>
              <a:spcAft>
                <a:spcPts val="0"/>
              </a:spcAft>
              <a:buClr>
                <a:srgbClr val="000000"/>
              </a:buClr>
              <a:buSzPts val="4000"/>
              <a:buChar char="•"/>
            </a:pPr>
            <a:r>
              <a:rPr lang="en-US" sz="4000" b="1" u="sng"/>
              <a:t>Parasitism</a:t>
            </a:r>
            <a:r>
              <a:rPr lang="en-US" b="0" u="none"/>
              <a:t>: One species benefits by living in or on the other.  The other species is harmed.</a:t>
            </a:r>
            <a:endParaRPr/>
          </a:p>
        </p:txBody>
      </p:sp>
      <p:pic>
        <p:nvPicPr>
          <p:cNvPr id="380" name="Google Shape;380;p52" descr="SymbiosisLogo.png"/>
          <p:cNvPicPr preferRelativeResize="0"/>
          <p:nvPr/>
        </p:nvPicPr>
        <p:blipFill rotWithShape="1">
          <a:blip r:embed="rId3">
            <a:alphaModFix/>
          </a:blip>
          <a:srcRect/>
          <a:stretch/>
        </p:blipFill>
        <p:spPr>
          <a:xfrm>
            <a:off x="2803406" y="78736"/>
            <a:ext cx="3396076" cy="1921401"/>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615244" y="274638"/>
            <a:ext cx="8229601"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6000"/>
              <a:buFont typeface="Calibri"/>
              <a:buNone/>
            </a:pPr>
            <a:r>
              <a:rPr lang="en-US" sz="6000" b="1"/>
              <a:t>Mutualism</a:t>
            </a:r>
            <a:endParaRPr/>
          </a:p>
        </p:txBody>
      </p:sp>
      <p:pic>
        <p:nvPicPr>
          <p:cNvPr id="386" name="Google Shape;386;p53" descr="crocodile-plover.jpg"/>
          <p:cNvPicPr preferRelativeResize="0"/>
          <p:nvPr/>
        </p:nvPicPr>
        <p:blipFill rotWithShape="1">
          <a:blip r:embed="rId3">
            <a:alphaModFix/>
          </a:blip>
          <a:srcRect/>
          <a:stretch/>
        </p:blipFill>
        <p:spPr>
          <a:xfrm>
            <a:off x="564443" y="1924305"/>
            <a:ext cx="6401274" cy="4448884"/>
          </a:xfrm>
          <a:prstGeom prst="rect">
            <a:avLst/>
          </a:prstGeom>
          <a:noFill/>
          <a:ln w="88900" cap="sq" cmpd="sng">
            <a:solidFill>
              <a:srgbClr val="000000"/>
            </a:solidFill>
            <a:prstDash val="solid"/>
            <a:miter lim="8000"/>
            <a:headEnd type="none" w="sm" len="sm"/>
            <a:tailEnd type="none" w="sm" len="sm"/>
          </a:ln>
        </p:spPr>
      </p:pic>
      <p:pic>
        <p:nvPicPr>
          <p:cNvPr id="387" name="Google Shape;387;p53" descr="screen-capture-2.png"/>
          <p:cNvPicPr preferRelativeResize="0"/>
          <p:nvPr/>
        </p:nvPicPr>
        <p:blipFill rotWithShape="1">
          <a:blip r:embed="rId4">
            <a:alphaModFix/>
          </a:blip>
          <a:srcRect/>
          <a:stretch/>
        </p:blipFill>
        <p:spPr>
          <a:xfrm>
            <a:off x="6758751" y="124118"/>
            <a:ext cx="2197101" cy="139700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4"/>
          <p:cNvSpPr txBox="1">
            <a:spLocks noGrp="1"/>
          </p:cNvSpPr>
          <p:nvPr>
            <p:ph type="title"/>
          </p:nvPr>
        </p:nvSpPr>
        <p:spPr>
          <a:xfrm>
            <a:off x="-709320" y="383350"/>
            <a:ext cx="8229601"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6000"/>
              <a:buFont typeface="Calibri"/>
              <a:buNone/>
            </a:pPr>
            <a:r>
              <a:rPr lang="en-US" sz="6000" b="1"/>
              <a:t>Commensalism</a:t>
            </a:r>
            <a:endParaRPr/>
          </a:p>
        </p:txBody>
      </p:sp>
      <p:pic>
        <p:nvPicPr>
          <p:cNvPr id="393" name="Google Shape;393;p54" descr="Barnacles.jpg"/>
          <p:cNvPicPr preferRelativeResize="0"/>
          <p:nvPr/>
        </p:nvPicPr>
        <p:blipFill rotWithShape="1">
          <a:blip r:embed="rId3">
            <a:alphaModFix/>
          </a:blip>
          <a:srcRect/>
          <a:stretch/>
        </p:blipFill>
        <p:spPr>
          <a:xfrm>
            <a:off x="141112" y="2053165"/>
            <a:ext cx="3810001" cy="2159001"/>
          </a:xfrm>
          <a:prstGeom prst="rect">
            <a:avLst/>
          </a:prstGeom>
          <a:noFill/>
          <a:ln>
            <a:noFill/>
          </a:ln>
        </p:spPr>
      </p:pic>
      <p:pic>
        <p:nvPicPr>
          <p:cNvPr id="394" name="Google Shape;394;p54" descr="screen-capture-3.png"/>
          <p:cNvPicPr preferRelativeResize="0"/>
          <p:nvPr/>
        </p:nvPicPr>
        <p:blipFill rotWithShape="1">
          <a:blip r:embed="rId4">
            <a:alphaModFix/>
          </a:blip>
          <a:srcRect/>
          <a:stretch/>
        </p:blipFill>
        <p:spPr>
          <a:xfrm>
            <a:off x="6824602" y="129350"/>
            <a:ext cx="2197101" cy="139700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395" name="Google Shape;395;p54" descr="20120521-Humpback_stellwagen.JPG"/>
          <p:cNvPicPr preferRelativeResize="0"/>
          <p:nvPr/>
        </p:nvPicPr>
        <p:blipFill rotWithShape="1">
          <a:blip r:embed="rId5">
            <a:alphaModFix/>
          </a:blip>
          <a:srcRect/>
          <a:stretch/>
        </p:blipFill>
        <p:spPr>
          <a:xfrm>
            <a:off x="4138402" y="2361264"/>
            <a:ext cx="4808045" cy="3949466"/>
          </a:xfrm>
          <a:prstGeom prst="rect">
            <a:avLst/>
          </a:prstGeom>
          <a:noFill/>
          <a:ln w="88900" cap="sq" cmpd="sng">
            <a:solidFill>
              <a:srgbClr val="000000"/>
            </a:solidFill>
            <a:prstDash val="solid"/>
            <a:miter lim="8000"/>
            <a:headEnd type="none" w="sm" len="sm"/>
            <a:tailEnd type="none" w="sm" len="sm"/>
          </a:ln>
        </p:spPr>
      </p:pic>
      <p:pic>
        <p:nvPicPr>
          <p:cNvPr id="396" name="Google Shape;396;p54" descr="960.jpg"/>
          <p:cNvPicPr preferRelativeResize="0"/>
          <p:nvPr/>
        </p:nvPicPr>
        <p:blipFill rotWithShape="1">
          <a:blip r:embed="rId6">
            <a:alphaModFix/>
          </a:blip>
          <a:srcRect/>
          <a:stretch/>
        </p:blipFill>
        <p:spPr>
          <a:xfrm>
            <a:off x="141112" y="4346221"/>
            <a:ext cx="3810001" cy="2370668"/>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5"/>
          <p:cNvSpPr txBox="1">
            <a:spLocks noGrp="1"/>
          </p:cNvSpPr>
          <p:nvPr>
            <p:ph type="title"/>
          </p:nvPr>
        </p:nvSpPr>
        <p:spPr>
          <a:xfrm>
            <a:off x="-756355" y="18813"/>
            <a:ext cx="8229601"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6000"/>
              <a:buFont typeface="Calibri"/>
              <a:buNone/>
            </a:pPr>
            <a:r>
              <a:rPr lang="en-US" sz="6000" b="1"/>
              <a:t>Parasitism</a:t>
            </a:r>
            <a:endParaRPr/>
          </a:p>
        </p:txBody>
      </p:sp>
      <p:pic>
        <p:nvPicPr>
          <p:cNvPr id="402" name="Google Shape;402;p55" descr="screen-capture-4.png"/>
          <p:cNvPicPr preferRelativeResize="0"/>
          <p:nvPr/>
        </p:nvPicPr>
        <p:blipFill rotWithShape="1">
          <a:blip r:embed="rId3">
            <a:alphaModFix/>
          </a:blip>
          <a:srcRect/>
          <a:stretch/>
        </p:blipFill>
        <p:spPr>
          <a:xfrm>
            <a:off x="6710774" y="177800"/>
            <a:ext cx="2273301" cy="1422400"/>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03" name="Google Shape;403;p55" descr="worm.jpg"/>
          <p:cNvPicPr preferRelativeResize="0"/>
          <p:nvPr/>
        </p:nvPicPr>
        <p:blipFill rotWithShape="1">
          <a:blip r:embed="rId4">
            <a:alphaModFix/>
          </a:blip>
          <a:srcRect/>
          <a:stretch/>
        </p:blipFill>
        <p:spPr>
          <a:xfrm>
            <a:off x="210707" y="1289068"/>
            <a:ext cx="2279905" cy="1716025"/>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04" name="Google Shape;404;p55" descr="1.jpg"/>
          <p:cNvPicPr preferRelativeResize="0"/>
          <p:nvPr/>
        </p:nvPicPr>
        <p:blipFill rotWithShape="1">
          <a:blip r:embed="rId5">
            <a:alphaModFix/>
          </a:blip>
          <a:srcRect/>
          <a:stretch/>
        </p:blipFill>
        <p:spPr>
          <a:xfrm>
            <a:off x="210707" y="3173276"/>
            <a:ext cx="2861509" cy="1612118"/>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05" name="Google Shape;405;p55" descr="Mammal-tapeworm-by-D.-Kunkel.jpg"/>
          <p:cNvPicPr preferRelativeResize="0"/>
          <p:nvPr/>
        </p:nvPicPr>
        <p:blipFill rotWithShape="1">
          <a:blip r:embed="rId6">
            <a:alphaModFix/>
          </a:blip>
          <a:srcRect/>
          <a:stretch/>
        </p:blipFill>
        <p:spPr>
          <a:xfrm>
            <a:off x="6265333" y="3988742"/>
            <a:ext cx="2718742" cy="2718742"/>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06" name="Google Shape;406;p55" descr="bigstock-Tapeworm-head-71196952-746x560.jpg"/>
          <p:cNvPicPr preferRelativeResize="0"/>
          <p:nvPr/>
        </p:nvPicPr>
        <p:blipFill rotWithShape="1">
          <a:blip r:embed="rId7">
            <a:alphaModFix/>
          </a:blip>
          <a:srcRect/>
          <a:stretch/>
        </p:blipFill>
        <p:spPr>
          <a:xfrm>
            <a:off x="6481703" y="1959767"/>
            <a:ext cx="2502371" cy="1878455"/>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07" name="Google Shape;407;p55" descr="tapewormhead.jpg"/>
          <p:cNvPicPr preferRelativeResize="0"/>
          <p:nvPr/>
        </p:nvPicPr>
        <p:blipFill rotWithShape="1">
          <a:blip r:embed="rId8">
            <a:alphaModFix/>
          </a:blip>
          <a:srcRect/>
          <a:stretch/>
        </p:blipFill>
        <p:spPr>
          <a:xfrm>
            <a:off x="210707" y="4950488"/>
            <a:ext cx="3991093" cy="1691142"/>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08" name="Google Shape;408;p55" descr="rolodex_tonytapeworm_mwood2012.jpg"/>
          <p:cNvPicPr preferRelativeResize="0"/>
          <p:nvPr/>
        </p:nvPicPr>
        <p:blipFill rotWithShape="1">
          <a:blip r:embed="rId9">
            <a:alphaModFix/>
          </a:blip>
          <a:srcRect/>
          <a:stretch/>
        </p:blipFill>
        <p:spPr>
          <a:xfrm>
            <a:off x="3245554" y="1289068"/>
            <a:ext cx="3019780" cy="1728824"/>
          </a:xfrm>
          <a:prstGeom prst="rect">
            <a:avLst/>
          </a:prstGeom>
          <a:noFill/>
          <a:ln>
            <a:noFill/>
          </a:ln>
        </p:spPr>
      </p:pic>
      <p:pic>
        <p:nvPicPr>
          <p:cNvPr id="409" name="Google Shape;409;p55" descr="tapewor2.gif"/>
          <p:cNvPicPr preferRelativeResize="0"/>
          <p:nvPr/>
        </p:nvPicPr>
        <p:blipFill rotWithShape="1">
          <a:blip r:embed="rId10">
            <a:alphaModFix/>
          </a:blip>
          <a:srcRect/>
          <a:stretch/>
        </p:blipFill>
        <p:spPr>
          <a:xfrm rot="2409796">
            <a:off x="2921903" y="3552685"/>
            <a:ext cx="3659288" cy="1961379"/>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6"/>
          <p:cNvSpPr txBox="1">
            <a:spLocks noGrp="1"/>
          </p:cNvSpPr>
          <p:nvPr>
            <p:ph type="title"/>
          </p:nvPr>
        </p:nvSpPr>
        <p:spPr>
          <a:xfrm>
            <a:off x="457200" y="-5715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Cycles of Matter</a:t>
            </a:r>
            <a:endParaRPr/>
          </a:p>
        </p:txBody>
      </p:sp>
      <p:sp>
        <p:nvSpPr>
          <p:cNvPr id="415" name="Google Shape;415;p56"/>
          <p:cNvSpPr txBox="1">
            <a:spLocks noGrp="1"/>
          </p:cNvSpPr>
          <p:nvPr>
            <p:ph type="body" idx="1"/>
          </p:nvPr>
        </p:nvSpPr>
        <p:spPr>
          <a:xfrm>
            <a:off x="-1" y="1201026"/>
            <a:ext cx="5637095" cy="5943985"/>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Energy and matter move through the biosphere very differently.</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MATTER IS RECYCLED!!!</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Matter, including water and nutrients, move through organisms and parts of the earth through </a:t>
            </a:r>
            <a:r>
              <a:rPr lang="en-US" b="1"/>
              <a:t>BIOGEOCHEMICAL CYCLES</a:t>
            </a:r>
            <a:r>
              <a:rPr lang="en-US" sz="3200" b="0" i="0" u="none" strike="noStrike" cap="none">
                <a:solidFill>
                  <a:srgbClr val="000000"/>
                </a:solidFill>
                <a:latin typeface="Calibri"/>
                <a:ea typeface="Calibri"/>
                <a:cs typeface="Calibri"/>
                <a:sym typeface="Calibri"/>
              </a:rPr>
              <a:t>.</a:t>
            </a:r>
            <a:endParaRPr/>
          </a:p>
        </p:txBody>
      </p:sp>
      <p:pic>
        <p:nvPicPr>
          <p:cNvPr id="416" name="Google Shape;416;p56" descr="what-goes-around-come-around.jpg"/>
          <p:cNvPicPr preferRelativeResize="0"/>
          <p:nvPr/>
        </p:nvPicPr>
        <p:blipFill rotWithShape="1">
          <a:blip r:embed="rId3">
            <a:alphaModFix/>
          </a:blip>
          <a:srcRect/>
          <a:stretch/>
        </p:blipFill>
        <p:spPr>
          <a:xfrm>
            <a:off x="5226137" y="3676717"/>
            <a:ext cx="3825680" cy="2863795"/>
          </a:xfrm>
          <a:prstGeom prst="rect">
            <a:avLst/>
          </a:prstGeom>
          <a:noFill/>
          <a:ln>
            <a:noFill/>
          </a:ln>
        </p:spPr>
      </p:pic>
      <p:pic>
        <p:nvPicPr>
          <p:cNvPr id="417" name="Google Shape;417;p56" descr="stealandshare23mar1.jpg"/>
          <p:cNvPicPr preferRelativeResize="0"/>
          <p:nvPr/>
        </p:nvPicPr>
        <p:blipFill rotWithShape="1">
          <a:blip r:embed="rId4">
            <a:alphaModFix/>
          </a:blip>
          <a:srcRect/>
          <a:stretch/>
        </p:blipFill>
        <p:spPr>
          <a:xfrm>
            <a:off x="5708794" y="771958"/>
            <a:ext cx="2945728" cy="2945728"/>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7"/>
          <p:cNvSpPr txBox="1">
            <a:spLocks noGrp="1"/>
          </p:cNvSpPr>
          <p:nvPr>
            <p:ph type="title"/>
          </p:nvPr>
        </p:nvSpPr>
        <p:spPr>
          <a:xfrm>
            <a:off x="446828" y="-102416"/>
            <a:ext cx="8229601"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The Water Cycle</a:t>
            </a:r>
            <a:endParaRPr/>
          </a:p>
        </p:txBody>
      </p:sp>
      <p:sp>
        <p:nvSpPr>
          <p:cNvPr id="423" name="Google Shape;423;p57"/>
          <p:cNvSpPr txBox="1">
            <a:spLocks noGrp="1"/>
          </p:cNvSpPr>
          <p:nvPr>
            <p:ph type="body" idx="1"/>
          </p:nvPr>
        </p:nvSpPr>
        <p:spPr>
          <a:xfrm>
            <a:off x="0" y="823552"/>
            <a:ext cx="91440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All living things need water to survive.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Water cycles between the ocean, atmosphere, land and living things.</a:t>
            </a:r>
            <a:endParaRPr/>
          </a:p>
        </p:txBody>
      </p:sp>
      <p:pic>
        <p:nvPicPr>
          <p:cNvPr id="424" name="Google Shape;424;p57" descr="water_cycle_drawing_l.jpg"/>
          <p:cNvPicPr preferRelativeResize="0"/>
          <p:nvPr/>
        </p:nvPicPr>
        <p:blipFill rotWithShape="1">
          <a:blip r:embed="rId3">
            <a:alphaModFix/>
          </a:blip>
          <a:srcRect/>
          <a:stretch/>
        </p:blipFill>
        <p:spPr>
          <a:xfrm>
            <a:off x="3748758" y="2135258"/>
            <a:ext cx="5036755" cy="4538394"/>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25" name="Google Shape;425;p57" descr="el-ciclo-del-agua.png"/>
          <p:cNvPicPr preferRelativeResize="0"/>
          <p:nvPr/>
        </p:nvPicPr>
        <p:blipFill rotWithShape="1">
          <a:blip r:embed="rId4">
            <a:alphaModFix/>
          </a:blip>
          <a:srcRect/>
          <a:stretch/>
        </p:blipFill>
        <p:spPr>
          <a:xfrm>
            <a:off x="225428" y="2741596"/>
            <a:ext cx="3175001" cy="3365501"/>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59" descr="6140980.jpg"/>
          <p:cNvPicPr preferRelativeResize="0"/>
          <p:nvPr/>
        </p:nvPicPr>
        <p:blipFill rotWithShape="1">
          <a:blip r:embed="rId3">
            <a:alphaModFix/>
          </a:blip>
          <a:srcRect/>
          <a:stretch/>
        </p:blipFill>
        <p:spPr>
          <a:xfrm>
            <a:off x="4870579" y="2940930"/>
            <a:ext cx="3924752" cy="3758450"/>
          </a:xfrm>
          <a:prstGeom prst="rect">
            <a:avLst/>
          </a:prstGeom>
          <a:noFill/>
          <a:ln>
            <a:noFill/>
          </a:ln>
        </p:spPr>
      </p:pic>
      <p:sp>
        <p:nvSpPr>
          <p:cNvPr id="436" name="Google Shape;436;p59"/>
          <p:cNvSpPr txBox="1">
            <a:spLocks noGrp="1"/>
          </p:cNvSpPr>
          <p:nvPr>
            <p:ph type="title"/>
          </p:nvPr>
        </p:nvSpPr>
        <p:spPr>
          <a:xfrm>
            <a:off x="457200" y="-186234"/>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Carbon Cycle</a:t>
            </a:r>
            <a:endParaRPr/>
          </a:p>
        </p:txBody>
      </p:sp>
      <p:sp>
        <p:nvSpPr>
          <p:cNvPr id="437" name="Google Shape;437;p59"/>
          <p:cNvSpPr txBox="1">
            <a:spLocks noGrp="1"/>
          </p:cNvSpPr>
          <p:nvPr>
            <p:ph type="body" idx="1"/>
          </p:nvPr>
        </p:nvSpPr>
        <p:spPr>
          <a:xfrm>
            <a:off x="1" y="719428"/>
            <a:ext cx="9144001" cy="2762702"/>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Carbon is a key part of living tissue.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Photosynthesis/Cellular Respiration are parts of the carbon cycle.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Human activities such as burning fossil fuels are also parts of the carbon cycle.</a:t>
            </a:r>
            <a:endParaRPr/>
          </a:p>
        </p:txBody>
      </p:sp>
      <p:pic>
        <p:nvPicPr>
          <p:cNvPr id="438" name="Google Shape;438;p59" descr="screen-capture-1.png"/>
          <p:cNvPicPr preferRelativeResize="0"/>
          <p:nvPr/>
        </p:nvPicPr>
        <p:blipFill rotWithShape="1">
          <a:blip r:embed="rId4">
            <a:alphaModFix/>
          </a:blip>
          <a:srcRect/>
          <a:stretch/>
        </p:blipFill>
        <p:spPr>
          <a:xfrm>
            <a:off x="901341" y="3646082"/>
            <a:ext cx="3339058" cy="2761289"/>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60" descr="1137644_orig.gif"/>
          <p:cNvPicPr preferRelativeResize="0"/>
          <p:nvPr/>
        </p:nvPicPr>
        <p:blipFill rotWithShape="1">
          <a:blip r:embed="rId3">
            <a:alphaModFix/>
          </a:blip>
          <a:srcRect/>
          <a:stretch/>
        </p:blipFill>
        <p:spPr>
          <a:xfrm>
            <a:off x="618633" y="1205301"/>
            <a:ext cx="7565134" cy="5475716"/>
          </a:xfrm>
          <a:prstGeom prst="rect">
            <a:avLst/>
          </a:prstGeom>
          <a:noFill/>
          <a:ln>
            <a:noFill/>
          </a:ln>
        </p:spPr>
      </p:pic>
      <p:sp>
        <p:nvSpPr>
          <p:cNvPr id="444" name="Google Shape;444;p6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900"/>
              <a:buFont typeface="Calibri"/>
              <a:buNone/>
            </a:pPr>
            <a:r>
              <a:rPr lang="en-US" sz="3900"/>
              <a:t>Photosynthesis/Cellular Respiration</a:t>
            </a:r>
            <a:endParaRPr/>
          </a:p>
        </p:txBody>
      </p:sp>
      <p:sp>
        <p:nvSpPr>
          <p:cNvPr id="445" name="Google Shape;445;p60"/>
          <p:cNvSpPr/>
          <p:nvPr/>
        </p:nvSpPr>
        <p:spPr>
          <a:xfrm>
            <a:off x="4107246" y="4537007"/>
            <a:ext cx="1321285" cy="1679617"/>
          </a:xfrm>
          <a:prstGeom prst="ellipse">
            <a:avLst/>
          </a:prstGeom>
          <a:noFill/>
          <a:ln w="38100" cap="flat" cmpd="sng">
            <a:solidFill>
              <a:srgbClr val="000000"/>
            </a:solidFill>
            <a:prstDash val="solid"/>
            <a:round/>
            <a:headEnd type="none" w="sm" len="sm"/>
            <a:tailEnd type="none" w="sm" len="sm"/>
          </a:ln>
          <a:effectLst>
            <a:outerShdw blurRad="38100" dist="23000" dir="5400000" rotWithShape="0">
              <a:srgbClr val="000000">
                <a:alpha val="3490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60"/>
          <p:cNvSpPr/>
          <p:nvPr/>
        </p:nvSpPr>
        <p:spPr>
          <a:xfrm>
            <a:off x="1095948" y="2191691"/>
            <a:ext cx="1454439" cy="1515752"/>
          </a:xfrm>
          <a:prstGeom prst="ellipse">
            <a:avLst/>
          </a:prstGeom>
          <a:noFill/>
          <a:ln w="38100" cap="flat" cmpd="sng">
            <a:solidFill>
              <a:srgbClr val="000000"/>
            </a:solidFill>
            <a:prstDash val="solid"/>
            <a:round/>
            <a:headEnd type="none" w="sm" len="sm"/>
            <a:tailEnd type="none" w="sm" len="sm"/>
          </a:ln>
          <a:effectLst>
            <a:outerShdw blurRad="38100" dist="23000" dir="5400000" rotWithShape="0">
              <a:srgbClr val="000000">
                <a:alpha val="3490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cxnSp>
        <p:nvCxnSpPr>
          <p:cNvPr id="447" name="Google Shape;447;p60"/>
          <p:cNvCxnSpPr>
            <a:stCxn id="446" idx="0"/>
            <a:endCxn id="448" idx="0"/>
          </p:cNvCxnSpPr>
          <p:nvPr/>
        </p:nvCxnSpPr>
        <p:spPr>
          <a:xfrm rot="10800000" flipH="1">
            <a:off x="1823168" y="2099591"/>
            <a:ext cx="2832000" cy="92100"/>
          </a:xfrm>
          <a:prstGeom prst="straightConnector1">
            <a:avLst/>
          </a:prstGeom>
          <a:noFill/>
          <a:ln w="57150" cap="flat" cmpd="sng">
            <a:solidFill>
              <a:srgbClr val="000000"/>
            </a:solidFill>
            <a:prstDash val="solid"/>
            <a:round/>
            <a:headEnd type="none" w="sm" len="sm"/>
            <a:tailEnd type="triangle" w="med" len="med"/>
          </a:ln>
          <a:effectLst>
            <a:outerShdw blurRad="38100" dist="20000" dir="5400000" rotWithShape="0">
              <a:srgbClr val="000000">
                <a:alpha val="37647"/>
              </a:srgbClr>
            </a:outerShdw>
          </a:effectLst>
        </p:spPr>
      </p:cxnSp>
      <p:cxnSp>
        <p:nvCxnSpPr>
          <p:cNvPr id="449" name="Google Shape;449;p60"/>
          <p:cNvCxnSpPr/>
          <p:nvPr/>
        </p:nvCxnSpPr>
        <p:spPr>
          <a:xfrm>
            <a:off x="2337387" y="6001549"/>
            <a:ext cx="2085281" cy="121231"/>
          </a:xfrm>
          <a:prstGeom prst="straightConnector1">
            <a:avLst/>
          </a:prstGeom>
          <a:noFill/>
          <a:ln w="57150" cap="flat" cmpd="sng">
            <a:solidFill>
              <a:srgbClr val="000000"/>
            </a:solidFill>
            <a:prstDash val="solid"/>
            <a:round/>
            <a:headEnd type="none" w="sm" len="sm"/>
            <a:tailEnd type="triangle" w="med" len="med"/>
          </a:ln>
          <a:effectLst>
            <a:outerShdw blurRad="38100" dist="20000" dir="5400000" rotWithShape="0">
              <a:srgbClr val="000000">
                <a:alpha val="37647"/>
              </a:srgbClr>
            </a:outerShdw>
          </a:effectLst>
        </p:spPr>
      </p:cxnSp>
      <p:sp>
        <p:nvSpPr>
          <p:cNvPr id="448" name="Google Shape;448;p60"/>
          <p:cNvSpPr/>
          <p:nvPr/>
        </p:nvSpPr>
        <p:spPr>
          <a:xfrm>
            <a:off x="3928035" y="2099498"/>
            <a:ext cx="1454439" cy="1515751"/>
          </a:xfrm>
          <a:prstGeom prst="ellipse">
            <a:avLst/>
          </a:prstGeom>
          <a:noFill/>
          <a:ln w="38100" cap="flat" cmpd="sng">
            <a:solidFill>
              <a:srgbClr val="FF0000"/>
            </a:solidFill>
            <a:prstDash val="solid"/>
            <a:round/>
            <a:headEnd type="none" w="sm" len="sm"/>
            <a:tailEnd type="none" w="sm" len="sm"/>
          </a:ln>
          <a:effectLst>
            <a:outerShdw blurRad="38100" dist="23000" dir="5400000" rotWithShape="0">
              <a:srgbClr val="000000">
                <a:alpha val="3490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0" name="Google Shape;450;p60"/>
          <p:cNvSpPr/>
          <p:nvPr/>
        </p:nvSpPr>
        <p:spPr>
          <a:xfrm>
            <a:off x="1182952" y="4621122"/>
            <a:ext cx="1454440" cy="1515751"/>
          </a:xfrm>
          <a:prstGeom prst="ellipse">
            <a:avLst/>
          </a:prstGeom>
          <a:noFill/>
          <a:ln w="38100" cap="flat" cmpd="sng">
            <a:solidFill>
              <a:srgbClr val="FF0000"/>
            </a:solidFill>
            <a:prstDash val="solid"/>
            <a:round/>
            <a:headEnd type="none" w="sm" len="sm"/>
            <a:tailEnd type="none" w="sm" len="sm"/>
          </a:ln>
          <a:effectLst>
            <a:outerShdw blurRad="38100" dist="23000" dir="5400000" rotWithShape="0">
              <a:srgbClr val="000000">
                <a:alpha val="34901"/>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61" descr="How-the-carbon-cycle-works.jpg"/>
          <p:cNvPicPr preferRelativeResize="0"/>
          <p:nvPr/>
        </p:nvPicPr>
        <p:blipFill rotWithShape="1">
          <a:blip r:embed="rId3">
            <a:alphaModFix/>
          </a:blip>
          <a:srcRect/>
          <a:stretch/>
        </p:blipFill>
        <p:spPr>
          <a:xfrm>
            <a:off x="0" y="286763"/>
            <a:ext cx="9163082" cy="6278073"/>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2"/>
          <p:cNvSpPr txBox="1">
            <a:spLocks noGrp="1"/>
          </p:cNvSpPr>
          <p:nvPr>
            <p:ph type="title"/>
          </p:nvPr>
        </p:nvSpPr>
        <p:spPr>
          <a:xfrm>
            <a:off x="457200" y="-4400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743"/>
              <a:buFont typeface="Calibri"/>
              <a:buNone/>
            </a:pPr>
            <a:r>
              <a:rPr lang="en-US" sz="3743"/>
              <a:t>Burning Fossil Fuels/Natural Activities</a:t>
            </a:r>
            <a:endParaRPr/>
          </a:p>
        </p:txBody>
      </p:sp>
      <p:pic>
        <p:nvPicPr>
          <p:cNvPr id="461" name="Google Shape;461;p62" descr="co2_human_vs_volcanic_med.jpg"/>
          <p:cNvPicPr preferRelativeResize="0"/>
          <p:nvPr/>
        </p:nvPicPr>
        <p:blipFill rotWithShape="1">
          <a:blip r:embed="rId3">
            <a:alphaModFix/>
          </a:blip>
          <a:srcRect/>
          <a:stretch/>
        </p:blipFill>
        <p:spPr>
          <a:xfrm>
            <a:off x="907871" y="1008702"/>
            <a:ext cx="7460261" cy="5595196"/>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242106" y="275298"/>
            <a:ext cx="8699604" cy="6371471"/>
          </a:xfrm>
          <a:prstGeom prst="rect">
            <a:avLst/>
          </a:prstGeom>
          <a:noFill/>
          <a:ln>
            <a:noFill/>
          </a:ln>
        </p:spPr>
        <p:txBody>
          <a:bodyPr spcFirstLastPara="1" wrap="square" lIns="45700" tIns="45700" rIns="45700" bIns="45700" anchor="t" anchorCtr="0">
            <a:noAutofit/>
          </a:bodyPr>
          <a:lstStyle/>
          <a:p>
            <a:pPr marL="336042" lvl="0" indent="-336042" algn="l" rtl="0">
              <a:lnSpc>
                <a:spcPct val="90000"/>
              </a:lnSpc>
              <a:spcBef>
                <a:spcPts val="0"/>
              </a:spcBef>
              <a:spcAft>
                <a:spcPts val="0"/>
              </a:spcAft>
              <a:buClr>
                <a:srgbClr val="000000"/>
              </a:buClr>
              <a:buSzPts val="3136"/>
              <a:buChar char="•"/>
            </a:pPr>
            <a:r>
              <a:rPr lang="en-US" sz="3136" b="1" u="sng"/>
              <a:t>Ecosystem</a:t>
            </a:r>
            <a:r>
              <a:rPr lang="en-US" b="0" u="none"/>
              <a:t>: all of the organisms living in a specific place, together with their physical environment</a:t>
            </a:r>
            <a:endParaRPr/>
          </a:p>
          <a:p>
            <a:pPr marL="336042" lvl="0" indent="-336042" algn="l" rtl="0">
              <a:lnSpc>
                <a:spcPct val="90000"/>
              </a:lnSpc>
              <a:spcBef>
                <a:spcPts val="700"/>
              </a:spcBef>
              <a:spcAft>
                <a:spcPts val="0"/>
              </a:spcAft>
              <a:buClr>
                <a:srgbClr val="000000"/>
              </a:buClr>
              <a:buSzPts val="3136"/>
              <a:buChar char="•"/>
            </a:pPr>
            <a:r>
              <a:rPr lang="en-US" sz="3136" b="1" u="sng"/>
              <a:t>Biome</a:t>
            </a:r>
            <a:r>
              <a:rPr lang="en-US" b="0" u="none"/>
              <a:t>: a group of ecosystems with the same climate and similar dominant communities</a:t>
            </a:r>
            <a:endParaRPr/>
          </a:p>
          <a:p>
            <a:pPr marL="336042" lvl="0" indent="-132841" algn="l" rtl="0">
              <a:lnSpc>
                <a:spcPct val="90000"/>
              </a:lnSpc>
              <a:spcBef>
                <a:spcPts val="700"/>
              </a:spcBef>
              <a:spcAft>
                <a:spcPts val="0"/>
              </a:spcAft>
              <a:buClr>
                <a:srgbClr val="000000"/>
              </a:buClr>
              <a:buSzPts val="3200"/>
              <a:buNone/>
            </a:pPr>
            <a:endParaRPr b="0" u="none"/>
          </a:p>
          <a:p>
            <a:pPr marL="336042" lvl="0" indent="-132841" algn="l" rtl="0">
              <a:lnSpc>
                <a:spcPct val="90000"/>
              </a:lnSpc>
              <a:spcBef>
                <a:spcPts val="700"/>
              </a:spcBef>
              <a:spcAft>
                <a:spcPts val="0"/>
              </a:spcAft>
              <a:buClr>
                <a:srgbClr val="000000"/>
              </a:buClr>
              <a:buSzPts val="3200"/>
              <a:buNone/>
            </a:pPr>
            <a:endParaRPr b="0" u="none"/>
          </a:p>
          <a:p>
            <a:pPr marL="336042" lvl="0" indent="-132841" algn="l" rtl="0">
              <a:lnSpc>
                <a:spcPct val="90000"/>
              </a:lnSpc>
              <a:spcBef>
                <a:spcPts val="700"/>
              </a:spcBef>
              <a:spcAft>
                <a:spcPts val="0"/>
              </a:spcAft>
              <a:buClr>
                <a:srgbClr val="000000"/>
              </a:buClr>
              <a:buSzPts val="3200"/>
              <a:buNone/>
            </a:pPr>
            <a:endParaRPr b="0" u="none"/>
          </a:p>
          <a:p>
            <a:pPr marL="336042" lvl="0" indent="-132841" algn="l" rtl="0">
              <a:lnSpc>
                <a:spcPct val="90000"/>
              </a:lnSpc>
              <a:spcBef>
                <a:spcPts val="700"/>
              </a:spcBef>
              <a:spcAft>
                <a:spcPts val="0"/>
              </a:spcAft>
              <a:buClr>
                <a:srgbClr val="000000"/>
              </a:buClr>
              <a:buSzPts val="3200"/>
              <a:buNone/>
            </a:pPr>
            <a:endParaRPr b="0" u="none"/>
          </a:p>
          <a:p>
            <a:pPr marL="336042" lvl="0" indent="-132841" algn="l" rtl="0">
              <a:lnSpc>
                <a:spcPct val="90000"/>
              </a:lnSpc>
              <a:spcBef>
                <a:spcPts val="700"/>
              </a:spcBef>
              <a:spcAft>
                <a:spcPts val="0"/>
              </a:spcAft>
              <a:buClr>
                <a:srgbClr val="000000"/>
              </a:buClr>
              <a:buSzPts val="3200"/>
              <a:buNone/>
            </a:pPr>
            <a:endParaRPr b="0" u="none"/>
          </a:p>
          <a:p>
            <a:pPr marL="336042" lvl="0" indent="-132841" algn="l" rtl="0">
              <a:lnSpc>
                <a:spcPct val="90000"/>
              </a:lnSpc>
              <a:spcBef>
                <a:spcPts val="700"/>
              </a:spcBef>
              <a:spcAft>
                <a:spcPts val="0"/>
              </a:spcAft>
              <a:buClr>
                <a:srgbClr val="000000"/>
              </a:buClr>
              <a:buSzPts val="3200"/>
              <a:buNone/>
            </a:pPr>
            <a:endParaRPr b="0" u="none"/>
          </a:p>
          <a:p>
            <a:pPr marL="336042" lvl="0" indent="-336042" algn="l" rtl="0">
              <a:lnSpc>
                <a:spcPct val="90000"/>
              </a:lnSpc>
              <a:spcBef>
                <a:spcPts val="700"/>
              </a:spcBef>
              <a:spcAft>
                <a:spcPts val="0"/>
              </a:spcAft>
              <a:buClr>
                <a:srgbClr val="000000"/>
              </a:buClr>
              <a:buSzPts val="3136"/>
              <a:buChar char="•"/>
            </a:pPr>
            <a:r>
              <a:rPr lang="en-US" sz="3136" b="1" u="sng"/>
              <a:t>Biosphere</a:t>
            </a:r>
            <a:r>
              <a:rPr lang="en-US" b="0" u="none"/>
              <a:t>: the part of the planet (land, water and air) where all life exists</a:t>
            </a:r>
            <a:endParaRPr/>
          </a:p>
        </p:txBody>
      </p:sp>
      <p:pic>
        <p:nvPicPr>
          <p:cNvPr id="93" name="Google Shape;93;p18" descr="biomes-world.jpg"/>
          <p:cNvPicPr preferRelativeResize="0"/>
          <p:nvPr/>
        </p:nvPicPr>
        <p:blipFill rotWithShape="1">
          <a:blip r:embed="rId3">
            <a:alphaModFix/>
          </a:blip>
          <a:srcRect/>
          <a:stretch/>
        </p:blipFill>
        <p:spPr>
          <a:xfrm>
            <a:off x="1628557" y="2759205"/>
            <a:ext cx="5889249" cy="2430654"/>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3"/>
          <p:cNvSpPr txBox="1">
            <a:spLocks noGrp="1"/>
          </p:cNvSpPr>
          <p:nvPr>
            <p:ph type="title"/>
          </p:nvPr>
        </p:nvSpPr>
        <p:spPr>
          <a:xfrm>
            <a:off x="457200" y="-114541"/>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Nutrient Cycles</a:t>
            </a:r>
            <a:endParaRPr/>
          </a:p>
        </p:txBody>
      </p:sp>
      <p:sp>
        <p:nvSpPr>
          <p:cNvPr id="467" name="Google Shape;467;p63"/>
          <p:cNvSpPr txBox="1">
            <a:spLocks noGrp="1"/>
          </p:cNvSpPr>
          <p:nvPr>
            <p:ph type="body" idx="1"/>
          </p:nvPr>
        </p:nvSpPr>
        <p:spPr>
          <a:xfrm>
            <a:off x="163877" y="1073728"/>
            <a:ext cx="5032787" cy="5977401"/>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Nutrients are chemical substances that organisms need to survive.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Every living organism needs nutrients to build tissues and carry out essential life functions.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Nutrients are passed between organisms and the environment.</a:t>
            </a:r>
            <a:endParaRPr/>
          </a:p>
        </p:txBody>
      </p:sp>
      <p:pic>
        <p:nvPicPr>
          <p:cNvPr id="468" name="Google Shape;468;p63" descr="WWW PIKECONSERVATION 2010 Nutrient Cycle.jpg"/>
          <p:cNvPicPr preferRelativeResize="0"/>
          <p:nvPr/>
        </p:nvPicPr>
        <p:blipFill rotWithShape="1">
          <a:blip r:embed="rId3">
            <a:alphaModFix/>
          </a:blip>
          <a:srcRect/>
          <a:stretch/>
        </p:blipFill>
        <p:spPr>
          <a:xfrm>
            <a:off x="5217159" y="3140800"/>
            <a:ext cx="3662668" cy="3330538"/>
          </a:xfrm>
          <a:prstGeom prst="rect">
            <a:avLst/>
          </a:prstGeom>
          <a:noFill/>
          <a:ln>
            <a:noFill/>
          </a:ln>
        </p:spPr>
      </p:pic>
      <p:pic>
        <p:nvPicPr>
          <p:cNvPr id="469" name="Google Shape;469;p63" descr="woman-eating-pasta.jpg"/>
          <p:cNvPicPr preferRelativeResize="0"/>
          <p:nvPr/>
        </p:nvPicPr>
        <p:blipFill rotWithShape="1">
          <a:blip r:embed="rId4">
            <a:alphaModFix/>
          </a:blip>
          <a:srcRect/>
          <a:stretch/>
        </p:blipFill>
        <p:spPr>
          <a:xfrm>
            <a:off x="6157879" y="852191"/>
            <a:ext cx="2701463" cy="2196441"/>
          </a:xfrm>
          <a:prstGeom prst="rect">
            <a:avLst/>
          </a:prstGeom>
          <a:noFill/>
          <a:ln w="19050" cap="sq" cmpd="sng">
            <a:solidFill>
              <a:srgbClr val="000000"/>
            </a:solidFill>
            <a:prstDash val="solid"/>
            <a:miter lim="8000"/>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4"/>
          <p:cNvSpPr txBox="1">
            <a:spLocks noGrp="1"/>
          </p:cNvSpPr>
          <p:nvPr>
            <p:ph type="title"/>
          </p:nvPr>
        </p:nvSpPr>
        <p:spPr>
          <a:xfrm>
            <a:off x="457200" y="-122755"/>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The Nitrogen Cycle</a:t>
            </a:r>
            <a:endParaRPr/>
          </a:p>
        </p:txBody>
      </p:sp>
      <p:sp>
        <p:nvSpPr>
          <p:cNvPr id="475" name="Google Shape;475;p64"/>
          <p:cNvSpPr txBox="1">
            <a:spLocks noGrp="1"/>
          </p:cNvSpPr>
          <p:nvPr>
            <p:ph type="body" idx="1"/>
          </p:nvPr>
        </p:nvSpPr>
        <p:spPr>
          <a:xfrm>
            <a:off x="139682" y="821842"/>
            <a:ext cx="5087110" cy="5845409"/>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Organisms need nitrogen to build proteins &amp; DNA.</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Nitrogen gas is the most abundant form of nitrogen on Earth.</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Only certain forms of bacteria can use nitrogen gas.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Changing nitrogen gas into ammonia is called </a:t>
            </a:r>
            <a:r>
              <a:rPr lang="en-US" b="1" u="sng"/>
              <a:t>nitrogen fixation.</a:t>
            </a:r>
            <a:endParaRPr/>
          </a:p>
        </p:txBody>
      </p:sp>
      <p:pic>
        <p:nvPicPr>
          <p:cNvPr id="476" name="Google Shape;476;p64" descr="nitrogen cycle.png"/>
          <p:cNvPicPr preferRelativeResize="0"/>
          <p:nvPr/>
        </p:nvPicPr>
        <p:blipFill rotWithShape="1">
          <a:blip r:embed="rId3">
            <a:alphaModFix/>
          </a:blip>
          <a:srcRect/>
          <a:stretch/>
        </p:blipFill>
        <p:spPr>
          <a:xfrm>
            <a:off x="5462368" y="3204945"/>
            <a:ext cx="3538235" cy="3462307"/>
          </a:xfrm>
          <a:prstGeom prst="rect">
            <a:avLst/>
          </a:prstGeom>
          <a:noFill/>
          <a:ln>
            <a:noFill/>
          </a:ln>
        </p:spPr>
      </p:pic>
      <p:pic>
        <p:nvPicPr>
          <p:cNvPr id="477" name="Google Shape;477;p64" descr="tmp2E25_thumb.jpg"/>
          <p:cNvPicPr preferRelativeResize="0"/>
          <p:nvPr/>
        </p:nvPicPr>
        <p:blipFill rotWithShape="1">
          <a:blip r:embed="rId4">
            <a:alphaModFix/>
          </a:blip>
          <a:srcRect/>
          <a:stretch/>
        </p:blipFill>
        <p:spPr>
          <a:xfrm>
            <a:off x="5411158" y="1010004"/>
            <a:ext cx="3678618" cy="197150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65" descr="tmp2E25_thumb.jpg"/>
          <p:cNvPicPr preferRelativeResize="0"/>
          <p:nvPr/>
        </p:nvPicPr>
        <p:blipFill rotWithShape="1">
          <a:blip r:embed="rId3">
            <a:alphaModFix/>
          </a:blip>
          <a:srcRect/>
          <a:stretch/>
        </p:blipFill>
        <p:spPr>
          <a:xfrm>
            <a:off x="61454" y="4086381"/>
            <a:ext cx="4263810" cy="2285137"/>
          </a:xfrm>
          <a:prstGeom prst="rect">
            <a:avLst/>
          </a:prstGeom>
          <a:noFill/>
          <a:ln>
            <a:noFill/>
          </a:ln>
        </p:spPr>
      </p:pic>
      <p:sp>
        <p:nvSpPr>
          <p:cNvPr id="483" name="Google Shape;483;p65"/>
          <p:cNvSpPr txBox="1">
            <a:spLocks noGrp="1"/>
          </p:cNvSpPr>
          <p:nvPr>
            <p:ph type="title"/>
          </p:nvPr>
        </p:nvSpPr>
        <p:spPr>
          <a:xfrm>
            <a:off x="457200" y="-122755"/>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The Nitrogen Cycle</a:t>
            </a:r>
            <a:endParaRPr/>
          </a:p>
        </p:txBody>
      </p:sp>
      <p:sp>
        <p:nvSpPr>
          <p:cNvPr id="484" name="Google Shape;484;p65"/>
          <p:cNvSpPr txBox="1">
            <a:spLocks noGrp="1"/>
          </p:cNvSpPr>
          <p:nvPr>
            <p:ph type="body" idx="1"/>
          </p:nvPr>
        </p:nvSpPr>
        <p:spPr>
          <a:xfrm>
            <a:off x="4243320" y="832084"/>
            <a:ext cx="5087109" cy="5845409"/>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Soil bacteria can also convert ammonia into nitrates.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Nitrates are plant food.</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When organisms die, decomposers return nitrogen to the soil.</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Soil bacteria can convert nitrates back into nitrogen gas this is called </a:t>
            </a:r>
            <a:r>
              <a:rPr lang="en-US" b="1" u="sng"/>
              <a:t>denitrification</a:t>
            </a:r>
            <a:r>
              <a:rPr lang="en-US" sz="3200" b="0" i="0" u="none" strike="noStrike" cap="none">
                <a:solidFill>
                  <a:srgbClr val="000000"/>
                </a:solidFill>
                <a:latin typeface="Calibri"/>
                <a:ea typeface="Calibri"/>
                <a:cs typeface="Calibri"/>
                <a:sym typeface="Calibri"/>
              </a:rPr>
              <a:t>.</a:t>
            </a:r>
            <a:endParaRPr/>
          </a:p>
        </p:txBody>
      </p:sp>
      <p:pic>
        <p:nvPicPr>
          <p:cNvPr id="485" name="Google Shape;485;p65" descr="soil-microbes.jpg"/>
          <p:cNvPicPr preferRelativeResize="0"/>
          <p:nvPr/>
        </p:nvPicPr>
        <p:blipFill rotWithShape="1">
          <a:blip r:embed="rId4">
            <a:alphaModFix/>
          </a:blip>
          <a:srcRect/>
          <a:stretch/>
        </p:blipFill>
        <p:spPr>
          <a:xfrm>
            <a:off x="260687" y="1020245"/>
            <a:ext cx="3796205" cy="2847154"/>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66" descr="the-nitrogen-cycle-for-children.jpg"/>
          <p:cNvPicPr preferRelativeResize="0"/>
          <p:nvPr/>
        </p:nvPicPr>
        <p:blipFill rotWithShape="1">
          <a:blip r:embed="rId3">
            <a:alphaModFix/>
          </a:blip>
          <a:srcRect/>
          <a:stretch/>
        </p:blipFill>
        <p:spPr>
          <a:xfrm>
            <a:off x="0" y="624734"/>
            <a:ext cx="9167077" cy="5590119"/>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7"/>
          <p:cNvSpPr txBox="1">
            <a:spLocks noGrp="1"/>
          </p:cNvSpPr>
          <p:nvPr>
            <p:ph type="body" idx="1"/>
          </p:nvPr>
        </p:nvSpPr>
        <p:spPr>
          <a:xfrm>
            <a:off x="457200" y="614493"/>
            <a:ext cx="8229600" cy="5511672"/>
          </a:xfrm>
          <a:prstGeom prst="rect">
            <a:avLst/>
          </a:prstGeom>
          <a:noFill/>
          <a:ln>
            <a:noFill/>
          </a:ln>
        </p:spPr>
        <p:txBody>
          <a:bodyPr spcFirstLastPara="1" wrap="square" lIns="45700" tIns="45700" rIns="45700" bIns="45700" anchor="t" anchorCtr="0">
            <a:noAutofit/>
          </a:bodyPr>
          <a:lstStyle/>
          <a:p>
            <a:pPr marL="514350" lvl="0" indent="-514350" algn="l" rtl="0">
              <a:lnSpc>
                <a:spcPct val="100000"/>
              </a:lnSpc>
              <a:spcBef>
                <a:spcPts val="0"/>
              </a:spcBef>
              <a:spcAft>
                <a:spcPts val="0"/>
              </a:spcAft>
              <a:buClr>
                <a:srgbClr val="000000"/>
              </a:buClr>
              <a:buSzPts val="3200"/>
              <a:buFont typeface="Calibri"/>
              <a:buAutoNum type="arabicPeriod"/>
            </a:pPr>
            <a:r>
              <a:rPr lang="en-US" sz="3200" b="0" i="0" u="none" strike="noStrike" cap="none">
                <a:solidFill>
                  <a:srgbClr val="000000"/>
                </a:solidFill>
                <a:latin typeface="Calibri"/>
                <a:ea typeface="Calibri"/>
                <a:cs typeface="Calibri"/>
                <a:sym typeface="Calibri"/>
              </a:rPr>
              <a:t>Nitrogen is introduced to the soil by rain, lightning (precipitation).</a:t>
            </a:r>
            <a:endParaRPr/>
          </a:p>
          <a:p>
            <a:pPr marL="514350" lvl="0" indent="-514350" algn="l" rtl="0">
              <a:lnSpc>
                <a:spcPct val="100000"/>
              </a:lnSpc>
              <a:spcBef>
                <a:spcPts val="700"/>
              </a:spcBef>
              <a:spcAft>
                <a:spcPts val="0"/>
              </a:spcAft>
              <a:buClr>
                <a:srgbClr val="000000"/>
              </a:buClr>
              <a:buSzPts val="3200"/>
              <a:buFont typeface="Calibri"/>
              <a:buAutoNum type="arabicPeriod"/>
            </a:pPr>
            <a:r>
              <a:rPr lang="en-US" sz="3200" b="0" i="0" u="none" strike="noStrike" cap="none">
                <a:solidFill>
                  <a:srgbClr val="000000"/>
                </a:solidFill>
                <a:latin typeface="Calibri"/>
                <a:ea typeface="Calibri"/>
                <a:cs typeface="Calibri"/>
                <a:sym typeface="Calibri"/>
              </a:rPr>
              <a:t>Nitrates don’t come from Nitrogen in the air.  They are obtained by nitrifying bacteria in the soil.  Some root nodules can convert ammonia in the soil into nitrates.</a:t>
            </a:r>
            <a:endParaRPr/>
          </a:p>
        </p:txBody>
      </p:sp>
      <p:pic>
        <p:nvPicPr>
          <p:cNvPr id="496" name="Google Shape;496;p67" descr="4439_Legume_based_cropping_system_graphic.jpg"/>
          <p:cNvPicPr preferRelativeResize="0"/>
          <p:nvPr/>
        </p:nvPicPr>
        <p:blipFill rotWithShape="1">
          <a:blip r:embed="rId3">
            <a:alphaModFix/>
          </a:blip>
          <a:srcRect/>
          <a:stretch/>
        </p:blipFill>
        <p:spPr>
          <a:xfrm>
            <a:off x="5100770" y="3957608"/>
            <a:ext cx="3492537" cy="2623284"/>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497" name="Google Shape;497;p67" descr="300px-ZBDYF00Z.jpg"/>
          <p:cNvPicPr preferRelativeResize="0"/>
          <p:nvPr/>
        </p:nvPicPr>
        <p:blipFill rotWithShape="1">
          <a:blip r:embed="rId4">
            <a:alphaModFix/>
          </a:blip>
          <a:srcRect/>
          <a:stretch/>
        </p:blipFill>
        <p:spPr>
          <a:xfrm>
            <a:off x="457200" y="4193164"/>
            <a:ext cx="2857500" cy="2143126"/>
          </a:xfrm>
          <a:prstGeom prst="rect">
            <a:avLst/>
          </a:prstGeom>
          <a:noFill/>
          <a:ln>
            <a:noFill/>
          </a:ln>
        </p:spPr>
      </p:pic>
      <p:pic>
        <p:nvPicPr>
          <p:cNvPr id="498" name="Google Shape;498;p67" descr="101nodules21.gif"/>
          <p:cNvPicPr preferRelativeResize="0"/>
          <p:nvPr/>
        </p:nvPicPr>
        <p:blipFill rotWithShape="1">
          <a:blip r:embed="rId5">
            <a:alphaModFix/>
          </a:blip>
          <a:srcRect/>
          <a:stretch/>
        </p:blipFill>
        <p:spPr>
          <a:xfrm>
            <a:off x="3386401" y="4305827"/>
            <a:ext cx="1642157" cy="20009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8" descr="6TpobKd8c.jpg"/>
          <p:cNvPicPr preferRelativeResize="0"/>
          <p:nvPr/>
        </p:nvPicPr>
        <p:blipFill rotWithShape="1">
          <a:blip r:embed="rId3">
            <a:alphaModFix/>
          </a:blip>
          <a:srcRect/>
          <a:stretch/>
        </p:blipFill>
        <p:spPr>
          <a:xfrm rot="2774985">
            <a:off x="6403945" y="3612343"/>
            <a:ext cx="2806819" cy="1849335"/>
          </a:xfrm>
          <a:prstGeom prst="rect">
            <a:avLst/>
          </a:prstGeom>
          <a:noFill/>
          <a:ln>
            <a:noFill/>
          </a:ln>
        </p:spPr>
      </p:pic>
      <p:sp>
        <p:nvSpPr>
          <p:cNvPr id="504" name="Google Shape;504;p68"/>
          <p:cNvSpPr txBox="1">
            <a:spLocks noGrp="1"/>
          </p:cNvSpPr>
          <p:nvPr>
            <p:ph type="body" idx="1"/>
          </p:nvPr>
        </p:nvSpPr>
        <p:spPr>
          <a:xfrm>
            <a:off x="204849" y="256038"/>
            <a:ext cx="8716375" cy="3738169"/>
          </a:xfrm>
          <a:prstGeom prst="rect">
            <a:avLst/>
          </a:prstGeom>
          <a:noFill/>
          <a:ln>
            <a:noFill/>
          </a:ln>
        </p:spPr>
        <p:txBody>
          <a:bodyPr spcFirstLastPara="1" wrap="square" lIns="45700" tIns="45700" rIns="45700" bIns="45700" anchor="t" anchorCtr="0">
            <a:noAutofit/>
          </a:bodyPr>
          <a:lstStyle/>
          <a:p>
            <a:pPr marL="488632" lvl="0" indent="-488632" algn="l" rtl="0">
              <a:lnSpc>
                <a:spcPct val="100000"/>
              </a:lnSpc>
              <a:spcBef>
                <a:spcPts val="0"/>
              </a:spcBef>
              <a:spcAft>
                <a:spcPts val="0"/>
              </a:spcAft>
              <a:buClr>
                <a:srgbClr val="000000"/>
              </a:buClr>
              <a:buSzPts val="3040"/>
              <a:buFont typeface="Calibri"/>
              <a:buAutoNum type="arabicPeriod" startAt="3"/>
            </a:pPr>
            <a:r>
              <a:rPr lang="en-US" sz="3040"/>
              <a:t>Plants build up proteins using nitrates absorbed from the soil.</a:t>
            </a:r>
            <a:endParaRPr/>
          </a:p>
          <a:p>
            <a:pPr marL="488632" lvl="0" indent="-488632" algn="l" rtl="0">
              <a:lnSpc>
                <a:spcPct val="100000"/>
              </a:lnSpc>
              <a:spcBef>
                <a:spcPts val="700"/>
              </a:spcBef>
              <a:spcAft>
                <a:spcPts val="0"/>
              </a:spcAft>
              <a:buClr>
                <a:srgbClr val="000000"/>
              </a:buClr>
              <a:buSzPts val="3040"/>
              <a:buFont typeface="Calibri"/>
              <a:buAutoNum type="arabicPeriod" startAt="3"/>
            </a:pPr>
            <a:r>
              <a:rPr lang="en-US" sz="3040"/>
              <a:t>When animals like cows, eat these plants, they, in turn, use it to build animal protein.</a:t>
            </a:r>
            <a:endParaRPr/>
          </a:p>
          <a:p>
            <a:pPr marL="488632" lvl="0" indent="-488632" algn="l" rtl="0">
              <a:lnSpc>
                <a:spcPct val="100000"/>
              </a:lnSpc>
              <a:spcBef>
                <a:spcPts val="700"/>
              </a:spcBef>
              <a:spcAft>
                <a:spcPts val="0"/>
              </a:spcAft>
              <a:buClr>
                <a:srgbClr val="000000"/>
              </a:buClr>
              <a:buSzPts val="3040"/>
              <a:buFont typeface="Calibri"/>
              <a:buAutoNum type="arabicPeriod" startAt="3"/>
            </a:pPr>
            <a:r>
              <a:rPr lang="en-US" sz="3040"/>
              <a:t>When animals/plants die and are broken down by decomposers the nitrogen is reintroduced into the soil in the form of ammonia.</a:t>
            </a:r>
            <a:endParaRPr/>
          </a:p>
        </p:txBody>
      </p:sp>
      <p:pic>
        <p:nvPicPr>
          <p:cNvPr id="505" name="Google Shape;505;p68" descr="screen-capture-1.png"/>
          <p:cNvPicPr preferRelativeResize="0"/>
          <p:nvPr/>
        </p:nvPicPr>
        <p:blipFill rotWithShape="1">
          <a:blip r:embed="rId4">
            <a:alphaModFix/>
          </a:blip>
          <a:srcRect/>
          <a:stretch/>
        </p:blipFill>
        <p:spPr>
          <a:xfrm>
            <a:off x="4845944" y="4462305"/>
            <a:ext cx="2240783" cy="1911415"/>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
        <p:nvSpPr>
          <p:cNvPr id="506" name="Google Shape;506;p68"/>
          <p:cNvSpPr txBox="1"/>
          <p:nvPr/>
        </p:nvSpPr>
        <p:spPr>
          <a:xfrm>
            <a:off x="204849" y="3974601"/>
            <a:ext cx="4557918" cy="2857502"/>
          </a:xfrm>
          <a:prstGeom prst="rect">
            <a:avLst/>
          </a:prstGeom>
          <a:noFill/>
          <a:ln>
            <a:noFill/>
          </a:ln>
        </p:spPr>
        <p:txBody>
          <a:bodyPr spcFirstLastPara="1" wrap="square" lIns="45700" tIns="45700" rIns="45700" bIns="45700" anchor="t" anchorCtr="0">
            <a:noAutofit/>
          </a:bodyPr>
          <a:lstStyle/>
          <a:p>
            <a:pPr marL="514350" marR="0" lvl="0" indent="-514350" algn="l" rtl="0">
              <a:lnSpc>
                <a:spcPct val="80000"/>
              </a:lnSpc>
              <a:spcBef>
                <a:spcPts val="0"/>
              </a:spcBef>
              <a:spcAft>
                <a:spcPts val="0"/>
              </a:spcAft>
              <a:buClr>
                <a:srgbClr val="000000"/>
              </a:buClr>
              <a:buSzPts val="2900"/>
              <a:buFont typeface="Calibri"/>
              <a:buAutoNum type="arabicPeriod" startAt="6"/>
            </a:pPr>
            <a:r>
              <a:rPr lang="en-US" sz="2900" b="0" i="0" u="none" strike="noStrike" cap="none">
                <a:solidFill>
                  <a:srgbClr val="000000"/>
                </a:solidFill>
                <a:latin typeface="Calibri"/>
                <a:ea typeface="Calibri"/>
                <a:cs typeface="Calibri"/>
                <a:sym typeface="Calibri"/>
              </a:rPr>
              <a:t>When animals pee or poop and the waste is broken down by decomposers the nitrogen is reintroduced into the soil in the form of ammonia.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9"/>
          <p:cNvSpPr txBox="1">
            <a:spLocks noGrp="1"/>
          </p:cNvSpPr>
          <p:nvPr>
            <p:ph type="body" idx="1"/>
          </p:nvPr>
        </p:nvSpPr>
        <p:spPr>
          <a:xfrm>
            <a:off x="457200" y="307247"/>
            <a:ext cx="8229600" cy="6257590"/>
          </a:xfrm>
          <a:prstGeom prst="rect">
            <a:avLst/>
          </a:prstGeom>
          <a:noFill/>
          <a:ln>
            <a:noFill/>
          </a:ln>
        </p:spPr>
        <p:txBody>
          <a:bodyPr spcFirstLastPara="1" wrap="square" lIns="45700" tIns="45700" rIns="45700" bIns="45700" anchor="t" anchorCtr="0">
            <a:noAutofit/>
          </a:bodyPr>
          <a:lstStyle/>
          <a:p>
            <a:pPr marL="514350" lvl="0" indent="-514350" algn="l" rtl="0">
              <a:lnSpc>
                <a:spcPct val="100000"/>
              </a:lnSpc>
              <a:spcBef>
                <a:spcPts val="0"/>
              </a:spcBef>
              <a:spcAft>
                <a:spcPts val="0"/>
              </a:spcAft>
              <a:buClr>
                <a:srgbClr val="000000"/>
              </a:buClr>
              <a:buSzPts val="3200"/>
              <a:buFont typeface="Calibri"/>
              <a:buAutoNum type="arabicPeriod" startAt="7"/>
            </a:pPr>
            <a:r>
              <a:rPr lang="en-US" sz="3200" b="0" i="0" u="none" strike="noStrike" cap="none">
                <a:solidFill>
                  <a:srgbClr val="000000"/>
                </a:solidFill>
                <a:latin typeface="Calibri"/>
                <a:ea typeface="Calibri"/>
                <a:cs typeface="Calibri"/>
                <a:sym typeface="Calibri"/>
              </a:rPr>
              <a:t>Nitrates in the soil can also be broken down by denitrifying bacteria (in specific conditions) and is then sent into the the air as nitrogen.  This process can help make the soil infertile because it will lack the nitrates needed for plant use.</a:t>
            </a:r>
            <a:endParaRPr/>
          </a:p>
          <a:p>
            <a:pPr marL="0" lvl="0" indent="0" algn="l" rtl="0">
              <a:lnSpc>
                <a:spcPct val="100000"/>
              </a:lnSpc>
              <a:spcBef>
                <a:spcPts val="700"/>
              </a:spcBef>
              <a:spcAft>
                <a:spcPts val="0"/>
              </a:spcAft>
              <a:buClr>
                <a:srgbClr val="000000"/>
              </a:buClr>
              <a:buSzPts val="3200"/>
              <a:buNone/>
            </a:pPr>
            <a:r>
              <a:rPr lang="en-US" sz="3200" b="0" i="0" u="none" strike="noStrike" cap="none">
                <a:solidFill>
                  <a:srgbClr val="000000"/>
                </a:solidFill>
                <a:latin typeface="Calibri"/>
                <a:ea typeface="Calibri"/>
                <a:cs typeface="Calibri"/>
                <a:sym typeface="Calibri"/>
              </a:rPr>
              <a:t>Once nitrogen gets back to the air, the cycle starts again.</a:t>
            </a:r>
            <a:endParaRPr/>
          </a:p>
        </p:txBody>
      </p:sp>
      <p:pic>
        <p:nvPicPr>
          <p:cNvPr id="512" name="Google Shape;512;p69" descr="small.png"/>
          <p:cNvPicPr preferRelativeResize="0"/>
          <p:nvPr/>
        </p:nvPicPr>
        <p:blipFill rotWithShape="1">
          <a:blip r:embed="rId3">
            <a:alphaModFix/>
          </a:blip>
          <a:srcRect/>
          <a:stretch/>
        </p:blipFill>
        <p:spPr>
          <a:xfrm>
            <a:off x="4168702" y="4015075"/>
            <a:ext cx="4671737" cy="2627853"/>
          </a:xfrm>
          <a:prstGeom prst="rect">
            <a:avLst/>
          </a:prstGeom>
          <a:noFill/>
          <a:ln>
            <a:noFill/>
          </a:ln>
        </p:spPr>
      </p:pic>
      <p:pic>
        <p:nvPicPr>
          <p:cNvPr id="513" name="Google Shape;513;p69" descr="tmp2E25_thumb.jpg"/>
          <p:cNvPicPr preferRelativeResize="0"/>
          <p:nvPr/>
        </p:nvPicPr>
        <p:blipFill rotWithShape="1">
          <a:blip r:embed="rId4">
            <a:alphaModFix/>
          </a:blip>
          <a:srcRect/>
          <a:stretch/>
        </p:blipFill>
        <p:spPr>
          <a:xfrm>
            <a:off x="305719" y="4492132"/>
            <a:ext cx="3678617" cy="1971509"/>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70" descr="MP910221037.jpg"/>
          <p:cNvPicPr preferRelativeResize="0"/>
          <p:nvPr/>
        </p:nvPicPr>
        <p:blipFill rotWithShape="1">
          <a:blip r:embed="rId3">
            <a:alphaModFix/>
          </a:blip>
          <a:srcRect/>
          <a:stretch/>
        </p:blipFill>
        <p:spPr>
          <a:xfrm>
            <a:off x="71496" y="2625195"/>
            <a:ext cx="4961468" cy="3593102"/>
          </a:xfrm>
          <a:prstGeom prst="rect">
            <a:avLst/>
          </a:prstGeom>
          <a:noFill/>
          <a:ln>
            <a:noFill/>
          </a:ln>
        </p:spPr>
      </p:pic>
      <p:pic>
        <p:nvPicPr>
          <p:cNvPr id="519" name="Google Shape;519;p70" descr="overpopulation-Aleem-Butts-Article.png"/>
          <p:cNvPicPr preferRelativeResize="0"/>
          <p:nvPr/>
        </p:nvPicPr>
        <p:blipFill rotWithShape="1">
          <a:blip r:embed="rId4">
            <a:alphaModFix/>
          </a:blip>
          <a:srcRect/>
          <a:stretch/>
        </p:blipFill>
        <p:spPr>
          <a:xfrm>
            <a:off x="4857986" y="2522147"/>
            <a:ext cx="3828814" cy="4220206"/>
          </a:xfrm>
          <a:prstGeom prst="rect">
            <a:avLst/>
          </a:prstGeom>
          <a:noFill/>
          <a:ln>
            <a:noFill/>
          </a:ln>
        </p:spPr>
      </p:pic>
      <p:sp>
        <p:nvSpPr>
          <p:cNvPr id="520" name="Google Shape;520;p70"/>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How Populations Grow</a:t>
            </a:r>
            <a:endParaRPr/>
          </a:p>
        </p:txBody>
      </p:sp>
      <p:sp>
        <p:nvSpPr>
          <p:cNvPr id="521" name="Google Shape;521;p70"/>
          <p:cNvSpPr txBox="1">
            <a:spLocks noGrp="1"/>
          </p:cNvSpPr>
          <p:nvPr>
            <p:ph type="body" idx="1"/>
          </p:nvPr>
        </p:nvSpPr>
        <p:spPr>
          <a:xfrm>
            <a:off x="457200" y="1134533"/>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Three important characteristics of a population are geographic distribution, population density, and population growth rate.</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71" descr="predpreygraph.png"/>
          <p:cNvPicPr preferRelativeResize="0"/>
          <p:nvPr/>
        </p:nvPicPr>
        <p:blipFill rotWithShape="1">
          <a:blip r:embed="rId3">
            <a:alphaModFix/>
          </a:blip>
          <a:srcRect/>
          <a:stretch/>
        </p:blipFill>
        <p:spPr>
          <a:xfrm>
            <a:off x="4766014" y="3506770"/>
            <a:ext cx="4147030" cy="3176062"/>
          </a:xfrm>
          <a:prstGeom prst="rect">
            <a:avLst/>
          </a:prstGeom>
          <a:noFill/>
          <a:ln>
            <a:noFill/>
          </a:ln>
        </p:spPr>
      </p:pic>
      <p:pic>
        <p:nvPicPr>
          <p:cNvPr id="527" name="Google Shape;527;p71" descr="http://www.algebralab.org/img/cb07ae0c-5106-416c-8407-38da526923c6.gif"/>
          <p:cNvPicPr preferRelativeResize="0"/>
          <p:nvPr/>
        </p:nvPicPr>
        <p:blipFill rotWithShape="1">
          <a:blip r:embed="rId4">
            <a:alphaModFix/>
          </a:blip>
          <a:srcRect/>
          <a:stretch/>
        </p:blipFill>
        <p:spPr>
          <a:xfrm>
            <a:off x="165002" y="273622"/>
            <a:ext cx="4592166" cy="3233149"/>
          </a:xfrm>
          <a:prstGeom prst="rect">
            <a:avLst/>
          </a:prstGeom>
          <a:noFill/>
          <a:ln>
            <a:noFill/>
          </a:ln>
        </p:spPr>
      </p:pic>
      <p:sp>
        <p:nvSpPr>
          <p:cNvPr id="528" name="Google Shape;528;p71"/>
          <p:cNvSpPr txBox="1"/>
          <p:nvPr/>
        </p:nvSpPr>
        <p:spPr>
          <a:xfrm>
            <a:off x="4757168" y="273622"/>
            <a:ext cx="2611225" cy="11582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Explain what you think is happening to the population in this graph?</a:t>
            </a:r>
            <a:endParaRPr/>
          </a:p>
        </p:txBody>
      </p:sp>
      <p:sp>
        <p:nvSpPr>
          <p:cNvPr id="529" name="Google Shape;529;p71"/>
          <p:cNvSpPr txBox="1"/>
          <p:nvPr/>
        </p:nvSpPr>
        <p:spPr>
          <a:xfrm>
            <a:off x="2782479" y="5309106"/>
            <a:ext cx="2611225" cy="14249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If it weren’t labelled for you how would be able to distinguish between predator and prey?</a:t>
            </a:r>
            <a:endParaRPr/>
          </a:p>
        </p:txBody>
      </p:sp>
      <p:cxnSp>
        <p:nvCxnSpPr>
          <p:cNvPr id="530" name="Google Shape;530;p71"/>
          <p:cNvCxnSpPr/>
          <p:nvPr/>
        </p:nvCxnSpPr>
        <p:spPr>
          <a:xfrm rot="10800000" flipH="1">
            <a:off x="-1" y="0"/>
            <a:ext cx="9144002" cy="6858000"/>
          </a:xfrm>
          <a:prstGeom prst="straightConnector1">
            <a:avLst/>
          </a:prstGeom>
          <a:noFill/>
          <a:ln w="25400" cap="flat" cmpd="sng">
            <a:solidFill>
              <a:srgbClr val="000000"/>
            </a:solidFill>
            <a:prstDash val="solid"/>
            <a:round/>
            <a:headEnd type="none" w="sm" len="sm"/>
            <a:tailEnd type="none" w="sm" len="sm"/>
          </a:ln>
          <a:effectLst>
            <a:outerShdw blurRad="38100" dist="20000" dir="5400000" rotWithShape="0">
              <a:srgbClr val="000000">
                <a:alpha val="37647"/>
              </a:srgbClr>
            </a:outerShdw>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3"/>
          <p:cNvSpPr txBox="1">
            <a:spLocks noGrp="1"/>
          </p:cNvSpPr>
          <p:nvPr>
            <p:ph type="title"/>
          </p:nvPr>
        </p:nvSpPr>
        <p:spPr>
          <a:xfrm>
            <a:off x="457200" y="15934"/>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Population Density</a:t>
            </a:r>
            <a:endParaRPr/>
          </a:p>
        </p:txBody>
      </p:sp>
      <p:sp>
        <p:nvSpPr>
          <p:cNvPr id="545" name="Google Shape;545;p73"/>
          <p:cNvSpPr txBox="1">
            <a:spLocks noGrp="1"/>
          </p:cNvSpPr>
          <p:nvPr>
            <p:ph type="body" idx="1"/>
          </p:nvPr>
        </p:nvSpPr>
        <p:spPr>
          <a:xfrm>
            <a:off x="457200" y="1158934"/>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The number of individuals per unit area.</a:t>
            </a:r>
            <a:endParaRPr/>
          </a:p>
          <a:p>
            <a:pPr marL="742950" marR="0" lvl="1" indent="-285750" algn="l" rtl="0">
              <a:lnSpc>
                <a:spcPct val="100000"/>
              </a:lnSpc>
              <a:spcBef>
                <a:spcPts val="600"/>
              </a:spcBef>
              <a:spcAft>
                <a:spcPts val="0"/>
              </a:spcAft>
              <a:buClr>
                <a:srgbClr val="000000"/>
              </a:buClr>
              <a:buSzPts val="2800"/>
              <a:buFont typeface="Arial"/>
              <a:buChar char="–"/>
            </a:pPr>
            <a:r>
              <a:rPr lang="en-US" sz="2800"/>
              <a:t>An example is the number of people per square kilometer.</a:t>
            </a:r>
            <a:endParaRPr/>
          </a:p>
        </p:txBody>
      </p:sp>
      <p:pic>
        <p:nvPicPr>
          <p:cNvPr id="546" name="Google Shape;546;p73" descr="UrbanPop_2000.png"/>
          <p:cNvPicPr preferRelativeResize="0"/>
          <p:nvPr/>
        </p:nvPicPr>
        <p:blipFill rotWithShape="1">
          <a:blip r:embed="rId3">
            <a:alphaModFix/>
          </a:blip>
          <a:srcRect/>
          <a:stretch/>
        </p:blipFill>
        <p:spPr>
          <a:xfrm>
            <a:off x="37627" y="2718743"/>
            <a:ext cx="9045325" cy="361813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p:nvPr/>
        </p:nvSpPr>
        <p:spPr>
          <a:xfrm>
            <a:off x="3777382" y="563283"/>
            <a:ext cx="1474923" cy="491597"/>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21"/>
          <p:cNvSpPr txBox="1">
            <a:spLocks noGrp="1"/>
          </p:cNvSpPr>
          <p:nvPr>
            <p:ph type="title"/>
          </p:nvPr>
        </p:nvSpPr>
        <p:spPr>
          <a:xfrm>
            <a:off x="0" y="-78485"/>
            <a:ext cx="91440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Levels of Organization</a:t>
            </a:r>
            <a:endParaRPr/>
          </a:p>
        </p:txBody>
      </p:sp>
      <p:pic>
        <p:nvPicPr>
          <p:cNvPr id="117" name="Google Shape;117;p21" descr="Levels-of-Organization-in-an-Ecosystem.jpg"/>
          <p:cNvPicPr preferRelativeResize="0"/>
          <p:nvPr/>
        </p:nvPicPr>
        <p:blipFill rotWithShape="1">
          <a:blip r:embed="rId3">
            <a:alphaModFix/>
          </a:blip>
          <a:srcRect/>
          <a:stretch/>
        </p:blipFill>
        <p:spPr>
          <a:xfrm>
            <a:off x="1396999" y="1018216"/>
            <a:ext cx="6350001" cy="547370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endParaRPr/>
          </a:p>
        </p:txBody>
      </p:sp>
      <p:sp>
        <p:nvSpPr>
          <p:cNvPr id="552" name="Google Shape;552;p74"/>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Autofit/>
          </a:bodyPr>
          <a:lstStyle/>
          <a:p>
            <a:pPr marL="342900" lvl="0" indent="-139700" algn="l" rtl="0">
              <a:lnSpc>
                <a:spcPct val="100000"/>
              </a:lnSpc>
              <a:spcBef>
                <a:spcPts val="0"/>
              </a:spcBef>
              <a:spcAft>
                <a:spcPts val="0"/>
              </a:spcAft>
              <a:buClr>
                <a:srgbClr val="000000"/>
              </a:buClr>
              <a:buSzPts val="3200"/>
              <a:buNone/>
            </a:pPr>
            <a:endParaRPr/>
          </a:p>
        </p:txBody>
      </p:sp>
      <p:pic>
        <p:nvPicPr>
          <p:cNvPr id="553" name="Google Shape;553;p74" descr="atl_populationdensity.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5"/>
          <p:cNvSpPr txBox="1">
            <a:spLocks noGrp="1"/>
          </p:cNvSpPr>
          <p:nvPr>
            <p:ph type="title"/>
          </p:nvPr>
        </p:nvSpPr>
        <p:spPr>
          <a:xfrm>
            <a:off x="457200" y="-12894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Population Growth Rate</a:t>
            </a:r>
            <a:endParaRPr/>
          </a:p>
        </p:txBody>
      </p:sp>
      <p:sp>
        <p:nvSpPr>
          <p:cNvPr id="559" name="Google Shape;559;p75"/>
          <p:cNvSpPr txBox="1">
            <a:spLocks noGrp="1"/>
          </p:cNvSpPr>
          <p:nvPr>
            <p:ph type="body" idx="1"/>
          </p:nvPr>
        </p:nvSpPr>
        <p:spPr>
          <a:xfrm>
            <a:off x="457200" y="894644"/>
            <a:ext cx="8229600" cy="4525964"/>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How quickly a population increases or decreases in size.</a:t>
            </a:r>
            <a:endParaRPr/>
          </a:p>
        </p:txBody>
      </p:sp>
      <p:pic>
        <p:nvPicPr>
          <p:cNvPr id="560" name="Google Shape;560;p75" descr="worldpop.jpg"/>
          <p:cNvPicPr preferRelativeResize="0"/>
          <p:nvPr/>
        </p:nvPicPr>
        <p:blipFill rotWithShape="1">
          <a:blip r:embed="rId3">
            <a:alphaModFix/>
          </a:blip>
          <a:srcRect/>
          <a:stretch/>
        </p:blipFill>
        <p:spPr>
          <a:xfrm>
            <a:off x="1603961" y="2041406"/>
            <a:ext cx="5978409" cy="455201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7"/>
          <p:cNvSpPr txBox="1">
            <a:spLocks noGrp="1"/>
          </p:cNvSpPr>
          <p:nvPr>
            <p:ph type="title"/>
          </p:nvPr>
        </p:nvSpPr>
        <p:spPr>
          <a:xfrm>
            <a:off x="457200" y="-78582"/>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Population Size</a:t>
            </a:r>
            <a:endParaRPr/>
          </a:p>
        </p:txBody>
      </p:sp>
      <p:sp>
        <p:nvSpPr>
          <p:cNvPr id="571" name="Google Shape;571;p77"/>
          <p:cNvSpPr txBox="1">
            <a:spLocks noGrp="1"/>
          </p:cNvSpPr>
          <p:nvPr>
            <p:ph type="body" idx="1"/>
          </p:nvPr>
        </p:nvSpPr>
        <p:spPr>
          <a:xfrm>
            <a:off x="457200" y="929041"/>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Three factors can affect population size: the number of births, the number of deaths, and the number of individuals that enter or leave the population.</a:t>
            </a:r>
            <a:endParaRPr/>
          </a:p>
        </p:txBody>
      </p:sp>
      <p:pic>
        <p:nvPicPr>
          <p:cNvPr id="572" name="Google Shape;572;p77" descr="image21__72033.gif"/>
          <p:cNvPicPr preferRelativeResize="0"/>
          <p:nvPr/>
        </p:nvPicPr>
        <p:blipFill rotWithShape="1">
          <a:blip r:embed="rId3">
            <a:alphaModFix/>
          </a:blip>
          <a:srcRect/>
          <a:stretch/>
        </p:blipFill>
        <p:spPr>
          <a:xfrm>
            <a:off x="2314220" y="3088541"/>
            <a:ext cx="4516499" cy="3496645"/>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8"/>
          <p:cNvSpPr txBox="1">
            <a:spLocks noGrp="1"/>
          </p:cNvSpPr>
          <p:nvPr>
            <p:ph type="title"/>
          </p:nvPr>
        </p:nvSpPr>
        <p:spPr>
          <a:xfrm>
            <a:off x="457201" y="142933"/>
            <a:ext cx="3127022"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268"/>
              <a:buFont typeface="Calibri"/>
              <a:buNone/>
            </a:pPr>
            <a:r>
              <a:rPr lang="en-US" sz="4268" b="1"/>
              <a:t>Immigration</a:t>
            </a:r>
            <a:endParaRPr/>
          </a:p>
        </p:txBody>
      </p:sp>
      <p:sp>
        <p:nvSpPr>
          <p:cNvPr id="578" name="Google Shape;578;p78"/>
          <p:cNvSpPr txBox="1">
            <a:spLocks noGrp="1"/>
          </p:cNvSpPr>
          <p:nvPr>
            <p:ph type="body" idx="1"/>
          </p:nvPr>
        </p:nvSpPr>
        <p:spPr>
          <a:xfrm>
            <a:off x="457201" y="1014589"/>
            <a:ext cx="8229601" cy="2256838"/>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The movement of individuals into an area.</a:t>
            </a:r>
            <a:endParaRPr/>
          </a:p>
        </p:txBody>
      </p:sp>
      <p:sp>
        <p:nvSpPr>
          <p:cNvPr id="579" name="Google Shape;579;p78"/>
          <p:cNvSpPr txBox="1"/>
          <p:nvPr/>
        </p:nvSpPr>
        <p:spPr>
          <a:xfrm>
            <a:off x="457199" y="5215608"/>
            <a:ext cx="2637838" cy="68834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Emigration</a:t>
            </a:r>
            <a:endParaRPr/>
          </a:p>
        </p:txBody>
      </p:sp>
      <p:sp>
        <p:nvSpPr>
          <p:cNvPr id="580" name="Google Shape;580;p78"/>
          <p:cNvSpPr txBox="1"/>
          <p:nvPr/>
        </p:nvSpPr>
        <p:spPr>
          <a:xfrm>
            <a:off x="457200" y="5835415"/>
            <a:ext cx="8229600" cy="1031241"/>
          </a:xfrm>
          <a:prstGeom prst="rect">
            <a:avLst/>
          </a:prstGeom>
          <a:noFill/>
          <a:ln>
            <a:noFill/>
          </a:ln>
        </p:spPr>
        <p:txBody>
          <a:bodyPr spcFirstLastPara="1" wrap="square" lIns="45700" tIns="45700" rIns="45700" bIns="45700" anchor="t" anchorCtr="0">
            <a:noAutofit/>
          </a:bodyPr>
          <a:lstStyle/>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The movement of individuals out of an area.</a:t>
            </a:r>
            <a:endParaRPr/>
          </a:p>
        </p:txBody>
      </p:sp>
      <p:pic>
        <p:nvPicPr>
          <p:cNvPr id="581" name="Google Shape;581;p78" descr="emigration-immigration-signpost-400x300.jpg"/>
          <p:cNvPicPr preferRelativeResize="0"/>
          <p:nvPr/>
        </p:nvPicPr>
        <p:blipFill rotWithShape="1">
          <a:blip r:embed="rId3">
            <a:alphaModFix/>
          </a:blip>
          <a:srcRect/>
          <a:stretch/>
        </p:blipFill>
        <p:spPr>
          <a:xfrm>
            <a:off x="445284" y="2274241"/>
            <a:ext cx="3138940" cy="2354205"/>
          </a:xfrm>
          <a:prstGeom prst="rect">
            <a:avLst/>
          </a:prstGeom>
          <a:noFill/>
          <a:ln w="88900" cap="sq" cmpd="sng">
            <a:solidFill>
              <a:srgbClr val="000000"/>
            </a:solidFill>
            <a:prstDash val="solid"/>
            <a:miter lim="8000"/>
            <a:headEnd type="none" w="sm" len="sm"/>
            <a:tailEnd type="none" w="sm" len="sm"/>
          </a:ln>
        </p:spPr>
      </p:pic>
      <p:pic>
        <p:nvPicPr>
          <p:cNvPr id="582" name="Google Shape;582;p78" descr="6359260_orig.jpg"/>
          <p:cNvPicPr preferRelativeResize="0"/>
          <p:nvPr/>
        </p:nvPicPr>
        <p:blipFill rotWithShape="1">
          <a:blip r:embed="rId4">
            <a:alphaModFix/>
          </a:blip>
          <a:srcRect/>
          <a:stretch/>
        </p:blipFill>
        <p:spPr>
          <a:xfrm>
            <a:off x="4152431" y="1838679"/>
            <a:ext cx="4647258" cy="325308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79" descr="fast-growth-arrow-guy.jpg"/>
          <p:cNvPicPr preferRelativeResize="0"/>
          <p:nvPr/>
        </p:nvPicPr>
        <p:blipFill rotWithShape="1">
          <a:blip r:embed="rId3">
            <a:alphaModFix/>
          </a:blip>
          <a:srcRect/>
          <a:stretch/>
        </p:blipFill>
        <p:spPr>
          <a:xfrm>
            <a:off x="4035778" y="2933727"/>
            <a:ext cx="5446889" cy="3924273"/>
          </a:xfrm>
          <a:prstGeom prst="rect">
            <a:avLst/>
          </a:prstGeom>
          <a:noFill/>
          <a:ln>
            <a:noFill/>
          </a:ln>
        </p:spPr>
      </p:pic>
      <p:sp>
        <p:nvSpPr>
          <p:cNvPr id="588" name="Google Shape;588;p79"/>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Exponential Growth</a:t>
            </a:r>
            <a:endParaRPr/>
          </a:p>
        </p:txBody>
      </p:sp>
      <p:sp>
        <p:nvSpPr>
          <p:cNvPr id="589" name="Google Shape;589;p79"/>
          <p:cNvSpPr txBox="1">
            <a:spLocks noGrp="1"/>
          </p:cNvSpPr>
          <p:nvPr>
            <p:ph type="body" idx="1"/>
          </p:nvPr>
        </p:nvSpPr>
        <p:spPr>
          <a:xfrm>
            <a:off x="457200" y="955793"/>
            <a:ext cx="8229600" cy="4525964"/>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Occurs when members of a population reproduce at a constant rate.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Also called, J-shaped curve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Under ideal conditions </a:t>
            </a:r>
            <a:r>
              <a:rPr lang="en-US" u="sng"/>
              <a:t>with unlimited resources</a:t>
            </a:r>
            <a:r>
              <a:rPr lang="en-US" sz="3200" b="0" i="0" u="none" strike="noStrike" cap="none">
                <a:solidFill>
                  <a:srgbClr val="000000"/>
                </a:solidFill>
                <a:latin typeface="Calibri"/>
                <a:ea typeface="Calibri"/>
                <a:cs typeface="Calibri"/>
                <a:sym typeface="Calibri"/>
              </a:rPr>
              <a:t>, a population will grow exponentially.</a:t>
            </a:r>
            <a:endParaRPr/>
          </a:p>
        </p:txBody>
      </p:sp>
      <p:pic>
        <p:nvPicPr>
          <p:cNvPr id="590" name="Google Shape;590;p79" descr="exponentialgrowth.gif"/>
          <p:cNvPicPr preferRelativeResize="0"/>
          <p:nvPr/>
        </p:nvPicPr>
        <p:blipFill rotWithShape="1">
          <a:blip r:embed="rId4">
            <a:alphaModFix/>
          </a:blip>
          <a:srcRect/>
          <a:stretch/>
        </p:blipFill>
        <p:spPr>
          <a:xfrm>
            <a:off x="871125" y="4582785"/>
            <a:ext cx="2159126" cy="1983587"/>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0"/>
          <p:cNvSpPr txBox="1">
            <a:spLocks noGrp="1"/>
          </p:cNvSpPr>
          <p:nvPr>
            <p:ph type="title"/>
          </p:nvPr>
        </p:nvSpPr>
        <p:spPr>
          <a:xfrm>
            <a:off x="457200" y="171156"/>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6000"/>
              <a:buFont typeface="Calibri"/>
              <a:buNone/>
            </a:pPr>
            <a:r>
              <a:rPr lang="en-US" sz="6000" b="1" u="sng"/>
              <a:t>J-Shaped Curve</a:t>
            </a:r>
            <a:endParaRPr/>
          </a:p>
        </p:txBody>
      </p:sp>
      <p:pic>
        <p:nvPicPr>
          <p:cNvPr id="596" name="Google Shape;596;p80" descr="12-exponentials-11.gif"/>
          <p:cNvPicPr preferRelativeResize="0"/>
          <p:nvPr/>
        </p:nvPicPr>
        <p:blipFill rotWithShape="1">
          <a:blip r:embed="rId3">
            <a:alphaModFix/>
          </a:blip>
          <a:srcRect/>
          <a:stretch/>
        </p:blipFill>
        <p:spPr>
          <a:xfrm>
            <a:off x="2182047" y="1568665"/>
            <a:ext cx="4817063" cy="4973716"/>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81" descr="arrow-with-two-points-in-s-shape_318-48854.jpg"/>
          <p:cNvPicPr preferRelativeResize="0"/>
          <p:nvPr/>
        </p:nvPicPr>
        <p:blipFill rotWithShape="1">
          <a:blip r:embed="rId3">
            <a:alphaModFix/>
          </a:blip>
          <a:srcRect/>
          <a:stretch/>
        </p:blipFill>
        <p:spPr>
          <a:xfrm rot="2746062">
            <a:off x="5516376" y="3762962"/>
            <a:ext cx="2935112" cy="2935112"/>
          </a:xfrm>
          <a:prstGeom prst="rect">
            <a:avLst/>
          </a:prstGeom>
          <a:noFill/>
          <a:ln>
            <a:noFill/>
          </a:ln>
        </p:spPr>
      </p:pic>
      <p:sp>
        <p:nvSpPr>
          <p:cNvPr id="602" name="Google Shape;602;p81"/>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Logistic Growth</a:t>
            </a:r>
            <a:endParaRPr/>
          </a:p>
        </p:txBody>
      </p:sp>
      <p:sp>
        <p:nvSpPr>
          <p:cNvPr id="603" name="Google Shape;603;p81"/>
          <p:cNvSpPr txBox="1">
            <a:spLocks noGrp="1"/>
          </p:cNvSpPr>
          <p:nvPr>
            <p:ph type="body" idx="1"/>
          </p:nvPr>
        </p:nvSpPr>
        <p:spPr>
          <a:xfrm>
            <a:off x="457200" y="1351789"/>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As resources become less available, the growth of a population slows or stops.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Also called, S-Shaped curve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This form of growth occurs when a population’s growth slows or stops.</a:t>
            </a:r>
            <a:endParaRPr/>
          </a:p>
        </p:txBody>
      </p:sp>
      <p:pic>
        <p:nvPicPr>
          <p:cNvPr id="604" name="Google Shape;604;p81" descr="logistic-OSB-Figure_45_03_01.jpg"/>
          <p:cNvPicPr preferRelativeResize="0"/>
          <p:nvPr/>
        </p:nvPicPr>
        <p:blipFill rotWithShape="1">
          <a:blip r:embed="rId4">
            <a:alphaModFix/>
          </a:blip>
          <a:srcRect/>
          <a:stretch/>
        </p:blipFill>
        <p:spPr>
          <a:xfrm>
            <a:off x="923731" y="4434313"/>
            <a:ext cx="2406491" cy="2033555"/>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2"/>
          <p:cNvSpPr txBox="1"/>
          <p:nvPr/>
        </p:nvSpPr>
        <p:spPr>
          <a:xfrm>
            <a:off x="457200" y="258786"/>
            <a:ext cx="8229600" cy="96774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6000"/>
              <a:buFont typeface="Calibri"/>
              <a:buNone/>
            </a:pPr>
            <a:r>
              <a:rPr lang="en-US" sz="6000" b="1" i="0" u="sng" strike="noStrike" cap="none">
                <a:solidFill>
                  <a:srgbClr val="000000"/>
                </a:solidFill>
                <a:latin typeface="Calibri"/>
                <a:ea typeface="Calibri"/>
                <a:cs typeface="Calibri"/>
                <a:sym typeface="Calibri"/>
              </a:rPr>
              <a:t>S-Shaped Curve</a:t>
            </a:r>
            <a:endParaRPr/>
          </a:p>
        </p:txBody>
      </p:sp>
      <p:pic>
        <p:nvPicPr>
          <p:cNvPr id="610" name="Google Shape;610;p82" descr="logistic-OSB-Figure_45_03_01.jpg"/>
          <p:cNvPicPr preferRelativeResize="0"/>
          <p:nvPr/>
        </p:nvPicPr>
        <p:blipFill rotWithShape="1">
          <a:blip r:embed="rId3">
            <a:alphaModFix/>
          </a:blip>
          <a:srcRect/>
          <a:stretch/>
        </p:blipFill>
        <p:spPr>
          <a:xfrm>
            <a:off x="1467555" y="1514855"/>
            <a:ext cx="5851409" cy="4944610"/>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3"/>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Autofit/>
          </a:bodyPr>
          <a:lstStyle/>
          <a:p>
            <a:pPr marL="342900" lvl="0" indent="-139700" algn="l" rtl="0">
              <a:lnSpc>
                <a:spcPct val="100000"/>
              </a:lnSpc>
              <a:spcBef>
                <a:spcPts val="0"/>
              </a:spcBef>
              <a:spcAft>
                <a:spcPts val="0"/>
              </a:spcAft>
              <a:buClr>
                <a:srgbClr val="000000"/>
              </a:buClr>
              <a:buSzPts val="3200"/>
              <a:buNone/>
            </a:pPr>
            <a:endParaRPr/>
          </a:p>
        </p:txBody>
      </p:sp>
      <p:pic>
        <p:nvPicPr>
          <p:cNvPr id="616" name="Google Shape;616;p83" descr="graph-comparisons.png"/>
          <p:cNvPicPr preferRelativeResize="0"/>
          <p:nvPr/>
        </p:nvPicPr>
        <p:blipFill rotWithShape="1">
          <a:blip r:embed="rId3">
            <a:alphaModFix/>
          </a:blip>
          <a:srcRect/>
          <a:stretch/>
        </p:blipFill>
        <p:spPr>
          <a:xfrm>
            <a:off x="0" y="728795"/>
            <a:ext cx="9144000" cy="5397368"/>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4"/>
          <p:cNvSpPr txBox="1">
            <a:spLocks noGrp="1"/>
          </p:cNvSpPr>
          <p:nvPr>
            <p:ph type="title"/>
          </p:nvPr>
        </p:nvSpPr>
        <p:spPr>
          <a:xfrm>
            <a:off x="457200" y="-2881"/>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Carrying Capacity</a:t>
            </a:r>
            <a:endParaRPr/>
          </a:p>
        </p:txBody>
      </p:sp>
      <p:sp>
        <p:nvSpPr>
          <p:cNvPr id="622" name="Google Shape;622;p84"/>
          <p:cNvSpPr txBox="1">
            <a:spLocks noGrp="1"/>
          </p:cNvSpPr>
          <p:nvPr>
            <p:ph type="body" idx="1"/>
          </p:nvPr>
        </p:nvSpPr>
        <p:spPr>
          <a:xfrm>
            <a:off x="103480" y="980248"/>
            <a:ext cx="8937040" cy="4525964"/>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The number of individuals of a specific species a given environment can support.</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If, for example, resources start run out or space becomes limited, a population that was growing exponentially may start to slow or stop.</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Often represented by the letter K.</a:t>
            </a:r>
            <a:endParaRPr/>
          </a:p>
        </p:txBody>
      </p:sp>
      <p:pic>
        <p:nvPicPr>
          <p:cNvPr id="623" name="Google Shape;623;p84" descr="cb07ae0c-5106-416c-8407-38da526923c6.gif"/>
          <p:cNvPicPr preferRelativeResize="0"/>
          <p:nvPr/>
        </p:nvPicPr>
        <p:blipFill rotWithShape="1">
          <a:blip r:embed="rId3">
            <a:alphaModFix/>
          </a:blip>
          <a:srcRect/>
          <a:stretch/>
        </p:blipFill>
        <p:spPr>
          <a:xfrm>
            <a:off x="5747137" y="4498649"/>
            <a:ext cx="2939663" cy="2069692"/>
          </a:xfrm>
          <a:prstGeom prst="rect">
            <a:avLst/>
          </a:prstGeom>
          <a:noFill/>
          <a:ln w="38100" cap="sq" cmpd="sng">
            <a:solidFill>
              <a:srgbClr val="000000"/>
            </a:solidFill>
            <a:prstDash val="solid"/>
            <a:miter lim="8000"/>
            <a:headEnd type="none" w="sm" len="sm"/>
            <a:tailEnd type="none" w="sm" len="sm"/>
          </a:ln>
        </p:spPr>
      </p:pic>
      <p:sp>
        <p:nvSpPr>
          <p:cNvPr id="624" name="Google Shape;624;p84"/>
          <p:cNvSpPr txBox="1"/>
          <p:nvPr/>
        </p:nvSpPr>
        <p:spPr>
          <a:xfrm>
            <a:off x="3481809" y="3687900"/>
            <a:ext cx="1738515" cy="303784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0"/>
              <a:buFont typeface="Calibri"/>
              <a:buNone/>
            </a:pPr>
            <a:r>
              <a:rPr lang="en-US" sz="20000" b="1" i="0" u="none" strike="noStrike" cap="none">
                <a:solidFill>
                  <a:srgbClr val="000000"/>
                </a:solidFill>
                <a:latin typeface="Calibri"/>
                <a:ea typeface="Calibri"/>
                <a:cs typeface="Calibri"/>
                <a:sym typeface="Calibri"/>
              </a:rPr>
              <a:t>K</a:t>
            </a:r>
            <a:endParaRPr/>
          </a:p>
        </p:txBody>
      </p:sp>
      <p:cxnSp>
        <p:nvCxnSpPr>
          <p:cNvPr id="625" name="Google Shape;625;p84"/>
          <p:cNvCxnSpPr/>
          <p:nvPr/>
        </p:nvCxnSpPr>
        <p:spPr>
          <a:xfrm rot="10800000" flipH="1">
            <a:off x="5220323" y="4684888"/>
            <a:ext cx="2117455" cy="588063"/>
          </a:xfrm>
          <a:prstGeom prst="straightConnector1">
            <a:avLst/>
          </a:prstGeom>
          <a:noFill/>
          <a:ln w="57150" cap="flat" cmpd="sng">
            <a:solidFill>
              <a:srgbClr val="3366FF"/>
            </a:solidFill>
            <a:prstDash val="solid"/>
            <a:round/>
            <a:headEnd type="none" w="sm" len="sm"/>
            <a:tailEnd type="triangle" w="med" len="med"/>
          </a:ln>
          <a:effectLst>
            <a:outerShdw blurRad="38100" dist="20000" dir="5400000" rotWithShape="0">
              <a:srgbClr val="000000">
                <a:alpha val="37647"/>
              </a:srgbClr>
            </a:outerShdw>
          </a:effectLst>
        </p:spPr>
      </p:cxnSp>
      <p:pic>
        <p:nvPicPr>
          <p:cNvPr id="626" name="Google Shape;626;p84" descr="images.png"/>
          <p:cNvPicPr preferRelativeResize="0"/>
          <p:nvPr/>
        </p:nvPicPr>
        <p:blipFill rotWithShape="1">
          <a:blip r:embed="rId4">
            <a:alphaModFix/>
          </a:blip>
          <a:srcRect/>
          <a:stretch/>
        </p:blipFill>
        <p:spPr>
          <a:xfrm>
            <a:off x="545629" y="4498649"/>
            <a:ext cx="2032061" cy="2069691"/>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cxnSp>
        <p:nvCxnSpPr>
          <p:cNvPr id="627" name="Google Shape;627;p84"/>
          <p:cNvCxnSpPr/>
          <p:nvPr/>
        </p:nvCxnSpPr>
        <p:spPr>
          <a:xfrm rot="10800000">
            <a:off x="1655703" y="5014147"/>
            <a:ext cx="1826107" cy="258804"/>
          </a:xfrm>
          <a:prstGeom prst="straightConnector1">
            <a:avLst/>
          </a:prstGeom>
          <a:noFill/>
          <a:ln w="57150" cap="flat" cmpd="sng">
            <a:solidFill>
              <a:srgbClr val="3366FF"/>
            </a:solidFill>
            <a:prstDash val="solid"/>
            <a:round/>
            <a:headEnd type="none" w="sm" len="sm"/>
            <a:tailEnd type="triangle" w="med" len="med"/>
          </a:ln>
          <a:effectLst>
            <a:outerShdw blurRad="38100" dist="20000" dir="5400000" rotWithShape="0">
              <a:srgbClr val="000000">
                <a:alpha val="37647"/>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457200" y="0"/>
            <a:ext cx="82296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Energy Flows…</a:t>
            </a:r>
            <a:endParaRPr/>
          </a:p>
        </p:txBody>
      </p:sp>
      <p:sp>
        <p:nvSpPr>
          <p:cNvPr id="133" name="Google Shape;133;p23"/>
          <p:cNvSpPr txBox="1">
            <a:spLocks noGrp="1"/>
          </p:cNvSpPr>
          <p:nvPr>
            <p:ph type="body" idx="1"/>
          </p:nvPr>
        </p:nvSpPr>
        <p:spPr>
          <a:xfrm>
            <a:off x="457200" y="988226"/>
            <a:ext cx="8229600" cy="4525964"/>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a:t>Energy flows through an ecosystem in one direction only.  It flows from the sun (or chemical compound) to an autotroph and then to heterotrophs.</a:t>
            </a:r>
            <a:endParaRPr/>
          </a:p>
        </p:txBody>
      </p:sp>
      <p:pic>
        <p:nvPicPr>
          <p:cNvPr id="134" name="Google Shape;134;p23" descr="foodchain.gif"/>
          <p:cNvPicPr preferRelativeResize="0"/>
          <p:nvPr/>
        </p:nvPicPr>
        <p:blipFill rotWithShape="1">
          <a:blip r:embed="rId3">
            <a:alphaModFix/>
          </a:blip>
          <a:srcRect/>
          <a:stretch/>
        </p:blipFill>
        <p:spPr>
          <a:xfrm>
            <a:off x="297210" y="3400664"/>
            <a:ext cx="8554016" cy="2805718"/>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85" descr="dynamics6.jpg"/>
          <p:cNvPicPr preferRelativeResize="0"/>
          <p:nvPr/>
        </p:nvPicPr>
        <p:blipFill rotWithShape="1">
          <a:blip r:embed="rId3">
            <a:alphaModFix/>
          </a:blip>
          <a:srcRect/>
          <a:stretch/>
        </p:blipFill>
        <p:spPr>
          <a:xfrm>
            <a:off x="385704" y="338667"/>
            <a:ext cx="8351819" cy="6263866"/>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6"/>
          <p:cNvSpPr txBox="1">
            <a:spLocks noGrp="1"/>
          </p:cNvSpPr>
          <p:nvPr>
            <p:ph type="title"/>
          </p:nvPr>
        </p:nvSpPr>
        <p:spPr>
          <a:xfrm>
            <a:off x="-1330208" y="-139283"/>
            <a:ext cx="8229601"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Limits to Growth</a:t>
            </a:r>
            <a:endParaRPr/>
          </a:p>
        </p:txBody>
      </p:sp>
      <p:sp>
        <p:nvSpPr>
          <p:cNvPr id="638" name="Google Shape;638;p86"/>
          <p:cNvSpPr txBox="1">
            <a:spLocks noGrp="1"/>
          </p:cNvSpPr>
          <p:nvPr>
            <p:ph type="body" idx="1"/>
          </p:nvPr>
        </p:nvSpPr>
        <p:spPr>
          <a:xfrm>
            <a:off x="233304" y="3369392"/>
            <a:ext cx="5268148" cy="2916298"/>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2700"/>
              <a:buChar char="•"/>
            </a:pPr>
            <a:r>
              <a:rPr lang="en-US" sz="2700" dirty="0"/>
              <a:t>A </a:t>
            </a:r>
            <a:r>
              <a:rPr lang="en-US" b="1" u="sng" dirty="0"/>
              <a:t>limiting factor </a:t>
            </a:r>
            <a:r>
              <a:rPr lang="en-US" sz="2700" dirty="0"/>
              <a:t>is anything that slows population growth. There are two kinds of limiting factor.</a:t>
            </a:r>
            <a:endParaRPr dirty="0"/>
          </a:p>
          <a:p>
            <a:pPr marL="742950" lvl="1" indent="-285750" algn="l" rtl="0">
              <a:lnSpc>
                <a:spcPct val="90000"/>
              </a:lnSpc>
              <a:spcBef>
                <a:spcPts val="500"/>
              </a:spcBef>
              <a:spcAft>
                <a:spcPts val="0"/>
              </a:spcAft>
              <a:buClr>
                <a:srgbClr val="000000"/>
              </a:buClr>
              <a:buSzPts val="2300"/>
              <a:buChar char="–"/>
            </a:pPr>
            <a:r>
              <a:rPr lang="en-US" sz="2300" b="1" dirty="0"/>
              <a:t>Density-dependent </a:t>
            </a:r>
            <a:r>
              <a:rPr lang="en-US" b="0" dirty="0"/>
              <a:t>limiting factors</a:t>
            </a:r>
            <a:endParaRPr dirty="0"/>
          </a:p>
          <a:p>
            <a:pPr marL="742950" lvl="1" indent="-285750" algn="l" rtl="0">
              <a:lnSpc>
                <a:spcPct val="90000"/>
              </a:lnSpc>
              <a:spcBef>
                <a:spcPts val="500"/>
              </a:spcBef>
              <a:spcAft>
                <a:spcPts val="0"/>
              </a:spcAft>
              <a:buClr>
                <a:srgbClr val="000000"/>
              </a:buClr>
              <a:buSzPts val="2300"/>
              <a:buChar char="–"/>
            </a:pPr>
            <a:r>
              <a:rPr lang="en-US" sz="2300" b="1" dirty="0"/>
              <a:t>Density-independent </a:t>
            </a:r>
            <a:r>
              <a:rPr lang="en-US" b="0" dirty="0"/>
              <a:t>limiting factors</a:t>
            </a:r>
            <a:endParaRPr dirty="0"/>
          </a:p>
        </p:txBody>
      </p:sp>
      <p:pic>
        <p:nvPicPr>
          <p:cNvPr id="639" name="Google Shape;639;p86" descr="608635-512325-14.jpg"/>
          <p:cNvPicPr preferRelativeResize="0"/>
          <p:nvPr/>
        </p:nvPicPr>
        <p:blipFill rotWithShape="1">
          <a:blip r:embed="rId3">
            <a:alphaModFix/>
          </a:blip>
          <a:srcRect/>
          <a:stretch/>
        </p:blipFill>
        <p:spPr>
          <a:xfrm>
            <a:off x="1426161" y="883575"/>
            <a:ext cx="2356130" cy="2372243"/>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pic>
        <p:nvPicPr>
          <p:cNvPr id="640" name="Google Shape;640;p86" descr="limits.gif"/>
          <p:cNvPicPr preferRelativeResize="0"/>
          <p:nvPr/>
        </p:nvPicPr>
        <p:blipFill rotWithShape="1">
          <a:blip r:embed="rId4">
            <a:alphaModFix/>
          </a:blip>
          <a:srcRect/>
          <a:stretch/>
        </p:blipFill>
        <p:spPr>
          <a:xfrm>
            <a:off x="5501452" y="188620"/>
            <a:ext cx="3454401" cy="6527801"/>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7"/>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822"/>
              <a:buFont typeface="Calibri"/>
              <a:buNone/>
            </a:pPr>
            <a:r>
              <a:rPr lang="en-US" sz="3822" b="1"/>
              <a:t>Density-Dependent Limiting Factors</a:t>
            </a:r>
            <a:endParaRPr/>
          </a:p>
        </p:txBody>
      </p:sp>
      <p:sp>
        <p:nvSpPr>
          <p:cNvPr id="646" name="Google Shape;646;p87"/>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The effect of these limiting factors increases as populations increases.</a:t>
            </a:r>
            <a:endParaRPr/>
          </a:p>
          <a:p>
            <a:pPr marL="742950" lvl="1" indent="-285750" algn="l" rtl="0">
              <a:lnSpc>
                <a:spcPct val="100000"/>
              </a:lnSpc>
              <a:spcBef>
                <a:spcPts val="600"/>
              </a:spcBef>
              <a:spcAft>
                <a:spcPts val="0"/>
              </a:spcAft>
              <a:buClr>
                <a:srgbClr val="000000"/>
              </a:buClr>
              <a:buSzPts val="2800"/>
              <a:buChar char="–"/>
            </a:pPr>
            <a:r>
              <a:rPr lang="en-US" sz="2800"/>
              <a:t>Food</a:t>
            </a:r>
            <a:endParaRPr/>
          </a:p>
          <a:p>
            <a:pPr marL="742950" lvl="1" indent="-285750" algn="l" rtl="0">
              <a:lnSpc>
                <a:spcPct val="100000"/>
              </a:lnSpc>
              <a:spcBef>
                <a:spcPts val="600"/>
              </a:spcBef>
              <a:spcAft>
                <a:spcPts val="0"/>
              </a:spcAft>
              <a:buClr>
                <a:srgbClr val="000000"/>
              </a:buClr>
              <a:buSzPts val="2800"/>
              <a:buChar char="–"/>
            </a:pPr>
            <a:r>
              <a:rPr lang="en-US" sz="2800"/>
              <a:t>Parasitism</a:t>
            </a:r>
            <a:endParaRPr/>
          </a:p>
          <a:p>
            <a:pPr marL="742950" lvl="1" indent="-285750" algn="l" rtl="0">
              <a:lnSpc>
                <a:spcPct val="100000"/>
              </a:lnSpc>
              <a:spcBef>
                <a:spcPts val="600"/>
              </a:spcBef>
              <a:spcAft>
                <a:spcPts val="0"/>
              </a:spcAft>
              <a:buClr>
                <a:srgbClr val="000000"/>
              </a:buClr>
              <a:buSzPts val="2800"/>
              <a:buChar char="–"/>
            </a:pPr>
            <a:r>
              <a:rPr lang="en-US" sz="2800"/>
              <a:t>Territory</a:t>
            </a:r>
            <a:endParaRPr/>
          </a:p>
          <a:p>
            <a:pPr marL="742950" lvl="1" indent="-285750" algn="l" rtl="0">
              <a:lnSpc>
                <a:spcPct val="100000"/>
              </a:lnSpc>
              <a:spcBef>
                <a:spcPts val="600"/>
              </a:spcBef>
              <a:spcAft>
                <a:spcPts val="0"/>
              </a:spcAft>
              <a:buClr>
                <a:srgbClr val="000000"/>
              </a:buClr>
              <a:buSzPts val="2800"/>
              <a:buChar char="–"/>
            </a:pPr>
            <a:r>
              <a:rPr lang="en-US" sz="2800"/>
              <a:t>Predation</a:t>
            </a:r>
            <a:endParaRPr/>
          </a:p>
          <a:p>
            <a:pPr marL="742950" lvl="1" indent="-285750" algn="l" rtl="0">
              <a:lnSpc>
                <a:spcPct val="100000"/>
              </a:lnSpc>
              <a:spcBef>
                <a:spcPts val="600"/>
              </a:spcBef>
              <a:spcAft>
                <a:spcPts val="0"/>
              </a:spcAft>
              <a:buClr>
                <a:srgbClr val="000000"/>
              </a:buClr>
              <a:buSzPts val="2800"/>
              <a:buChar char="–"/>
            </a:pPr>
            <a:r>
              <a:rPr lang="en-US" sz="2800"/>
              <a:t>Waste build up</a:t>
            </a:r>
            <a:endParaRPr/>
          </a:p>
          <a:p>
            <a:pPr marL="742950" lvl="1" indent="-285750" algn="l" rtl="0">
              <a:lnSpc>
                <a:spcPct val="100000"/>
              </a:lnSpc>
              <a:spcBef>
                <a:spcPts val="900"/>
              </a:spcBef>
              <a:spcAft>
                <a:spcPts val="0"/>
              </a:spcAft>
              <a:buClr>
                <a:srgbClr val="000000"/>
              </a:buClr>
              <a:buSzPts val="4000"/>
              <a:buChar char="–"/>
            </a:pPr>
            <a:r>
              <a:rPr lang="en-US" sz="4000" b="1"/>
              <a:t>Contagious Disease</a:t>
            </a:r>
            <a:endParaRPr/>
          </a:p>
        </p:txBody>
      </p:sp>
      <p:pic>
        <p:nvPicPr>
          <p:cNvPr id="647" name="Google Shape;647;p87" descr="7843250330479405491.jpeg___1_500_1_500_cb94de6a_.jpg"/>
          <p:cNvPicPr preferRelativeResize="0"/>
          <p:nvPr/>
        </p:nvPicPr>
        <p:blipFill rotWithShape="1">
          <a:blip r:embed="rId3">
            <a:alphaModFix/>
          </a:blip>
          <a:srcRect/>
          <a:stretch/>
        </p:blipFill>
        <p:spPr>
          <a:xfrm>
            <a:off x="5102578" y="2693027"/>
            <a:ext cx="3584222" cy="2668255"/>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8"/>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Predator-Prey Relationships </a:t>
            </a:r>
            <a:endParaRPr/>
          </a:p>
        </p:txBody>
      </p:sp>
      <p:pic>
        <p:nvPicPr>
          <p:cNvPr id="653" name="Google Shape;653;p88" descr="predpreygraph.png"/>
          <p:cNvPicPr preferRelativeResize="0"/>
          <p:nvPr/>
        </p:nvPicPr>
        <p:blipFill rotWithShape="1">
          <a:blip r:embed="rId3">
            <a:alphaModFix/>
          </a:blip>
          <a:srcRect/>
          <a:stretch/>
        </p:blipFill>
        <p:spPr>
          <a:xfrm>
            <a:off x="2591976" y="1643944"/>
            <a:ext cx="5803901" cy="4445001"/>
          </a:xfrm>
          <a:prstGeom prst="rect">
            <a:avLst/>
          </a:prstGeom>
          <a:noFill/>
          <a:ln>
            <a:noFill/>
          </a:ln>
        </p:spPr>
      </p:pic>
      <p:sp>
        <p:nvSpPr>
          <p:cNvPr id="654" name="Google Shape;654;p88"/>
          <p:cNvSpPr txBox="1"/>
          <p:nvPr/>
        </p:nvSpPr>
        <p:spPr>
          <a:xfrm>
            <a:off x="253998" y="2634072"/>
            <a:ext cx="2337979" cy="21234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How do you distinguish between predator and prey?</a:t>
            </a:r>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89" descr="screen-capture-6.png"/>
          <p:cNvPicPr preferRelativeResize="0"/>
          <p:nvPr/>
        </p:nvPicPr>
        <p:blipFill rotWithShape="1">
          <a:blip r:embed="rId3">
            <a:alphaModFix/>
          </a:blip>
          <a:srcRect/>
          <a:stretch/>
        </p:blipFill>
        <p:spPr>
          <a:xfrm>
            <a:off x="498591" y="357480"/>
            <a:ext cx="8059799" cy="6167499"/>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0"/>
          <p:cNvSpPr txBox="1">
            <a:spLocks noGrp="1"/>
          </p:cNvSpPr>
          <p:nvPr>
            <p:ph type="body" idx="1"/>
          </p:nvPr>
        </p:nvSpPr>
        <p:spPr>
          <a:xfrm>
            <a:off x="457200" y="1238897"/>
            <a:ext cx="8229600" cy="5248393"/>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2900"/>
              <a:buChar char="•"/>
            </a:pPr>
            <a:r>
              <a:rPr lang="en-US" sz="2900"/>
              <a:t>These limiting factors do not rely on population size. </a:t>
            </a:r>
            <a:endParaRPr/>
          </a:p>
          <a:p>
            <a:pPr marL="342900" lvl="0" indent="-342900" algn="l" rtl="0">
              <a:lnSpc>
                <a:spcPct val="90000"/>
              </a:lnSpc>
              <a:spcBef>
                <a:spcPts val="600"/>
              </a:spcBef>
              <a:spcAft>
                <a:spcPts val="0"/>
              </a:spcAft>
              <a:buClr>
                <a:srgbClr val="000000"/>
              </a:buClr>
              <a:buSzPts val="2900"/>
              <a:buChar char="•"/>
            </a:pPr>
            <a:r>
              <a:rPr lang="en-US" sz="2900"/>
              <a:t>They include natural disasters and human activities such as damming rivers.</a:t>
            </a:r>
            <a:endParaRPr/>
          </a:p>
          <a:p>
            <a:pPr marL="342900" lvl="0" indent="-342900" algn="l" rtl="0">
              <a:lnSpc>
                <a:spcPct val="90000"/>
              </a:lnSpc>
              <a:spcBef>
                <a:spcPts val="600"/>
              </a:spcBef>
              <a:spcAft>
                <a:spcPts val="0"/>
              </a:spcAft>
              <a:buClr>
                <a:srgbClr val="000000"/>
              </a:buClr>
              <a:buSzPts val="2900"/>
              <a:buChar char="•"/>
            </a:pPr>
            <a:r>
              <a:rPr lang="en-US" sz="2900"/>
              <a:t>When such factors occur many species show a rapid drop in population size.</a:t>
            </a:r>
            <a:endParaRPr/>
          </a:p>
          <a:p>
            <a:pPr marL="342900" lvl="0" indent="-342900" algn="l" rtl="0">
              <a:lnSpc>
                <a:spcPct val="90000"/>
              </a:lnSpc>
              <a:spcBef>
                <a:spcPts val="600"/>
              </a:spcBef>
              <a:spcAft>
                <a:spcPts val="0"/>
              </a:spcAft>
              <a:buClr>
                <a:srgbClr val="000000"/>
              </a:buClr>
              <a:buSzPts val="2900"/>
              <a:buChar char="•"/>
            </a:pPr>
            <a:r>
              <a:rPr lang="en-US" sz="2900"/>
              <a:t>Examples:</a:t>
            </a:r>
            <a:endParaRPr/>
          </a:p>
          <a:p>
            <a:pPr marL="742950" lvl="1" indent="-285750" algn="l" rtl="0">
              <a:lnSpc>
                <a:spcPct val="90000"/>
              </a:lnSpc>
              <a:spcBef>
                <a:spcPts val="600"/>
              </a:spcBef>
              <a:spcAft>
                <a:spcPts val="0"/>
              </a:spcAft>
              <a:buClr>
                <a:srgbClr val="000000"/>
              </a:buClr>
              <a:buSzPts val="2500"/>
              <a:buChar char="–"/>
            </a:pPr>
            <a:r>
              <a:rPr lang="en-US" sz="2500"/>
              <a:t>Temperature</a:t>
            </a:r>
            <a:endParaRPr/>
          </a:p>
          <a:p>
            <a:pPr marL="742950" lvl="1" indent="-285750" algn="l" rtl="0">
              <a:lnSpc>
                <a:spcPct val="90000"/>
              </a:lnSpc>
              <a:spcBef>
                <a:spcPts val="600"/>
              </a:spcBef>
              <a:spcAft>
                <a:spcPts val="0"/>
              </a:spcAft>
              <a:buClr>
                <a:srgbClr val="000000"/>
              </a:buClr>
              <a:buSzPts val="2500"/>
              <a:buChar char="–"/>
            </a:pPr>
            <a:r>
              <a:rPr lang="en-US" sz="2500"/>
              <a:t>Storms</a:t>
            </a:r>
            <a:endParaRPr/>
          </a:p>
          <a:p>
            <a:pPr marL="742950" lvl="1" indent="-285750" algn="l" rtl="0">
              <a:lnSpc>
                <a:spcPct val="90000"/>
              </a:lnSpc>
              <a:spcBef>
                <a:spcPts val="600"/>
              </a:spcBef>
              <a:spcAft>
                <a:spcPts val="0"/>
              </a:spcAft>
              <a:buClr>
                <a:srgbClr val="000000"/>
              </a:buClr>
              <a:buSzPts val="2500"/>
              <a:buChar char="–"/>
            </a:pPr>
            <a:r>
              <a:rPr lang="en-US" sz="2500"/>
              <a:t>Habitat destruction</a:t>
            </a:r>
            <a:endParaRPr/>
          </a:p>
          <a:p>
            <a:pPr marL="742950" lvl="1" indent="-285750" algn="l" rtl="0">
              <a:lnSpc>
                <a:spcPct val="90000"/>
              </a:lnSpc>
              <a:spcBef>
                <a:spcPts val="600"/>
              </a:spcBef>
              <a:spcAft>
                <a:spcPts val="0"/>
              </a:spcAft>
              <a:buClr>
                <a:srgbClr val="000000"/>
              </a:buClr>
              <a:buSzPts val="2500"/>
              <a:buChar char="–"/>
            </a:pPr>
            <a:r>
              <a:rPr lang="en-US" sz="2500"/>
              <a:t>Drought</a:t>
            </a:r>
            <a:endParaRPr/>
          </a:p>
        </p:txBody>
      </p:sp>
      <p:sp>
        <p:nvSpPr>
          <p:cNvPr id="665" name="Google Shape;665;p90"/>
          <p:cNvSpPr txBox="1">
            <a:spLocks noGrp="1"/>
          </p:cNvSpPr>
          <p:nvPr>
            <p:ph type="title"/>
          </p:nvPr>
        </p:nvSpPr>
        <p:spPr>
          <a:xfrm>
            <a:off x="457200" y="95896"/>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627"/>
              <a:buFont typeface="Calibri"/>
              <a:buNone/>
            </a:pPr>
            <a:r>
              <a:rPr lang="en-US" sz="3627" b="1"/>
              <a:t>Density-Independent Limiting Factors</a:t>
            </a:r>
            <a:endParaRPr/>
          </a:p>
        </p:txBody>
      </p:sp>
      <p:pic>
        <p:nvPicPr>
          <p:cNvPr id="666" name="Google Shape;666;p90" descr="image126.png"/>
          <p:cNvPicPr preferRelativeResize="0"/>
          <p:nvPr/>
        </p:nvPicPr>
        <p:blipFill rotWithShape="1">
          <a:blip r:embed="rId3">
            <a:alphaModFix/>
          </a:blip>
          <a:srcRect/>
          <a:stretch/>
        </p:blipFill>
        <p:spPr>
          <a:xfrm>
            <a:off x="4988747" y="4209520"/>
            <a:ext cx="3910661" cy="2385074"/>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1"/>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Long term effects of Damming</a:t>
            </a:r>
            <a:endParaRPr/>
          </a:p>
        </p:txBody>
      </p:sp>
      <p:sp>
        <p:nvSpPr>
          <p:cNvPr id="672" name="Google Shape;672;p91"/>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Autofit/>
          </a:bodyPr>
          <a:lstStyle/>
          <a:p>
            <a:pPr marL="342900" lvl="0" indent="-139700" algn="l" rtl="0">
              <a:lnSpc>
                <a:spcPct val="100000"/>
              </a:lnSpc>
              <a:spcBef>
                <a:spcPts val="0"/>
              </a:spcBef>
              <a:spcAft>
                <a:spcPts val="0"/>
              </a:spcAft>
              <a:buClr>
                <a:srgbClr val="000000"/>
              </a:buClr>
              <a:buSzPts val="3200"/>
              <a:buNone/>
            </a:pPr>
            <a:endParaRPr/>
          </a:p>
        </p:txBody>
      </p:sp>
      <p:pic>
        <p:nvPicPr>
          <p:cNvPr id="673" name="Google Shape;673;p91" descr="bch_TGDat87and06.jpg"/>
          <p:cNvPicPr preferRelativeResize="0"/>
          <p:nvPr/>
        </p:nvPicPr>
        <p:blipFill rotWithShape="1">
          <a:blip r:embed="rId3">
            <a:alphaModFix/>
          </a:blip>
          <a:srcRect/>
          <a:stretch/>
        </p:blipFill>
        <p:spPr>
          <a:xfrm>
            <a:off x="0" y="1417637"/>
            <a:ext cx="9144000" cy="5116712"/>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2"/>
          <p:cNvSpPr txBox="1">
            <a:spLocks noGrp="1"/>
          </p:cNvSpPr>
          <p:nvPr>
            <p:ph type="title"/>
          </p:nvPr>
        </p:nvSpPr>
        <p:spPr>
          <a:xfrm>
            <a:off x="457200" y="-15460"/>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Human Population Growth</a:t>
            </a:r>
            <a:endParaRPr/>
          </a:p>
        </p:txBody>
      </p:sp>
      <p:pic>
        <p:nvPicPr>
          <p:cNvPr id="679" name="Google Shape;679;p92" descr="WorldPopulationGraph_yearPre7000BCto2025AD_metalAges_703x578.jpg"/>
          <p:cNvPicPr preferRelativeResize="0"/>
          <p:nvPr/>
        </p:nvPicPr>
        <p:blipFill rotWithShape="1">
          <a:blip r:embed="rId3">
            <a:alphaModFix/>
          </a:blip>
          <a:srcRect/>
          <a:stretch/>
        </p:blipFill>
        <p:spPr>
          <a:xfrm>
            <a:off x="1317216" y="1084021"/>
            <a:ext cx="6493165" cy="5338618"/>
          </a:xfrm>
          <a:prstGeom prst="rect">
            <a:avLst/>
          </a:prstGeom>
          <a:noFill/>
          <a:ln w="38100" cap="sq" cmpd="sng">
            <a:solidFill>
              <a:srgbClr val="000000"/>
            </a:solidFill>
            <a:prstDash val="solid"/>
            <a:miter lim="8000"/>
            <a:headEnd type="none" w="sm" len="sm"/>
            <a:tailEnd type="none" w="sm" len="sm"/>
          </a:ln>
          <a:effectLst>
            <a:outerShdw blurRad="50800" dist="38100" dir="2700000" rotWithShape="0">
              <a:srgbClr val="000000">
                <a:alpha val="42745"/>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3"/>
          <p:cNvSpPr txBox="1">
            <a:spLocks noGrp="1"/>
          </p:cNvSpPr>
          <p:nvPr>
            <p:ph type="title"/>
          </p:nvPr>
        </p:nvSpPr>
        <p:spPr>
          <a:xfrm>
            <a:off x="457200" y="-28222"/>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Demography</a:t>
            </a:r>
            <a:endParaRPr/>
          </a:p>
        </p:txBody>
      </p:sp>
      <p:sp>
        <p:nvSpPr>
          <p:cNvPr id="685" name="Google Shape;685;p93"/>
          <p:cNvSpPr txBox="1">
            <a:spLocks noGrp="1"/>
          </p:cNvSpPr>
          <p:nvPr>
            <p:ph type="body" idx="1"/>
          </p:nvPr>
        </p:nvSpPr>
        <p:spPr>
          <a:xfrm>
            <a:off x="457200" y="1012237"/>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The study of human populations</a:t>
            </a:r>
            <a:endParaRPr/>
          </a:p>
          <a:p>
            <a:pPr marL="742950" lvl="1" indent="-285750" algn="l" rtl="0">
              <a:lnSpc>
                <a:spcPct val="100000"/>
              </a:lnSpc>
              <a:spcBef>
                <a:spcPts val="600"/>
              </a:spcBef>
              <a:spcAft>
                <a:spcPts val="0"/>
              </a:spcAft>
              <a:buClr>
                <a:srgbClr val="000000"/>
              </a:buClr>
              <a:buSzPts val="2800"/>
              <a:buChar char="–"/>
            </a:pPr>
            <a:r>
              <a:rPr lang="en-US" sz="2800"/>
              <a:t>Their goal is to predict how human populations will change over time.</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Birth rates, death rates and age-structure diagrams help predict why some countries grow slowly while other experience rapid growth.</a:t>
            </a:r>
            <a:endParaRPr/>
          </a:p>
        </p:txBody>
      </p:sp>
      <p:pic>
        <p:nvPicPr>
          <p:cNvPr id="686" name="Google Shape;686;p93" descr="turtle hare.gif"/>
          <p:cNvPicPr preferRelativeResize="0"/>
          <p:nvPr/>
        </p:nvPicPr>
        <p:blipFill rotWithShape="1">
          <a:blip r:embed="rId3">
            <a:alphaModFix/>
          </a:blip>
          <a:srcRect/>
          <a:stretch/>
        </p:blipFill>
        <p:spPr>
          <a:xfrm>
            <a:off x="4161837" y="4118054"/>
            <a:ext cx="4647260" cy="2692911"/>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4"/>
          <p:cNvSpPr txBox="1">
            <a:spLocks noGrp="1"/>
          </p:cNvSpPr>
          <p:nvPr>
            <p:ph type="title"/>
          </p:nvPr>
        </p:nvSpPr>
        <p:spPr>
          <a:xfrm>
            <a:off x="457200" y="67674"/>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Age-Structure Diagrams</a:t>
            </a:r>
            <a:endParaRPr/>
          </a:p>
        </p:txBody>
      </p:sp>
      <p:sp>
        <p:nvSpPr>
          <p:cNvPr id="692" name="Google Shape;692;p94"/>
          <p:cNvSpPr txBox="1">
            <a:spLocks noGrp="1"/>
          </p:cNvSpPr>
          <p:nvPr>
            <p:ph type="body" idx="1"/>
          </p:nvPr>
        </p:nvSpPr>
        <p:spPr>
          <a:xfrm>
            <a:off x="457200" y="1064919"/>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A bar graph showing how many people of each sex are in each age group in a population.</a:t>
            </a:r>
            <a:endParaRPr/>
          </a:p>
        </p:txBody>
      </p:sp>
      <p:pic>
        <p:nvPicPr>
          <p:cNvPr id="693" name="Google Shape;693;p94" descr="39patterns.gif"/>
          <p:cNvPicPr preferRelativeResize="0"/>
          <p:nvPr/>
        </p:nvPicPr>
        <p:blipFill rotWithShape="1">
          <a:blip r:embed="rId3">
            <a:alphaModFix/>
          </a:blip>
          <a:srcRect/>
          <a:stretch/>
        </p:blipFill>
        <p:spPr>
          <a:xfrm>
            <a:off x="457200" y="2935110"/>
            <a:ext cx="8205253" cy="354659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b="1"/>
              <a:t>Energy Flow</a:t>
            </a:r>
            <a:endParaRPr/>
          </a:p>
        </p:txBody>
      </p:sp>
      <p:sp>
        <p:nvSpPr>
          <p:cNvPr id="140" name="Google Shape;140;p24"/>
          <p:cNvSpPr txBox="1">
            <a:spLocks noGrp="1"/>
          </p:cNvSpPr>
          <p:nvPr>
            <p:ph type="body" idx="1"/>
          </p:nvPr>
        </p:nvSpPr>
        <p:spPr>
          <a:xfrm>
            <a:off x="457200" y="1333920"/>
            <a:ext cx="8229600" cy="4525964"/>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Organisms must use energy from the environment for life processes (STERNGRR).</a:t>
            </a:r>
            <a:endParaRPr/>
          </a:p>
          <a:p>
            <a:pPr marL="742950" lvl="1" indent="-285750" algn="l" rtl="0">
              <a:lnSpc>
                <a:spcPct val="100000"/>
              </a:lnSpc>
              <a:spcBef>
                <a:spcPts val="600"/>
              </a:spcBef>
              <a:spcAft>
                <a:spcPts val="0"/>
              </a:spcAft>
              <a:buClr>
                <a:srgbClr val="000000"/>
              </a:buClr>
              <a:buSzPts val="2800"/>
              <a:buChar char="–"/>
            </a:pPr>
            <a:r>
              <a:rPr lang="en-US" sz="2800"/>
              <a:t>Living things get energy in different ways.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Sunlight is the main source of energy for life on Earth.</a:t>
            </a:r>
            <a:endParaRPr/>
          </a:p>
        </p:txBody>
      </p:sp>
      <p:pic>
        <p:nvPicPr>
          <p:cNvPr id="141" name="Google Shape;141;p24" descr="ultimate-energy-source.png"/>
          <p:cNvPicPr preferRelativeResize="0"/>
          <p:nvPr/>
        </p:nvPicPr>
        <p:blipFill rotWithShape="1">
          <a:blip r:embed="rId3">
            <a:alphaModFix/>
          </a:blip>
          <a:srcRect/>
          <a:stretch/>
        </p:blipFill>
        <p:spPr>
          <a:xfrm>
            <a:off x="5581493" y="3960669"/>
            <a:ext cx="3248703" cy="2610395"/>
          </a:xfrm>
          <a:prstGeom prst="rect">
            <a:avLst/>
          </a:prstGeom>
          <a:noFill/>
          <a:ln>
            <a:noFill/>
          </a:ln>
        </p:spPr>
      </p:pic>
      <p:pic>
        <p:nvPicPr>
          <p:cNvPr id="142" name="Google Shape;142;p24" descr="b4d9032979872d5dd7fcb470e97126ba.jpg"/>
          <p:cNvPicPr preferRelativeResize="0"/>
          <p:nvPr/>
        </p:nvPicPr>
        <p:blipFill rotWithShape="1">
          <a:blip r:embed="rId4">
            <a:alphaModFix/>
          </a:blip>
          <a:srcRect/>
          <a:stretch/>
        </p:blipFill>
        <p:spPr>
          <a:xfrm>
            <a:off x="2926365" y="4109751"/>
            <a:ext cx="2338409" cy="2338409"/>
          </a:xfrm>
          <a:prstGeom prst="rect">
            <a:avLst/>
          </a:prstGeom>
          <a:noFill/>
          <a:ln>
            <a:noFill/>
          </a:ln>
        </p:spPr>
      </p:pic>
      <p:pic>
        <p:nvPicPr>
          <p:cNvPr id="143" name="Google Shape;143;p24" descr="solar.jpg"/>
          <p:cNvPicPr preferRelativeResize="0"/>
          <p:nvPr/>
        </p:nvPicPr>
        <p:blipFill rotWithShape="1">
          <a:blip r:embed="rId5">
            <a:alphaModFix/>
          </a:blip>
          <a:srcRect/>
          <a:stretch/>
        </p:blipFill>
        <p:spPr>
          <a:xfrm>
            <a:off x="112666" y="4109751"/>
            <a:ext cx="2813700" cy="1910905"/>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95" descr="age-structure-3-countries.gif"/>
          <p:cNvPicPr preferRelativeResize="0"/>
          <p:nvPr/>
        </p:nvPicPr>
        <p:blipFill rotWithShape="1">
          <a:blip r:embed="rId3">
            <a:alphaModFix/>
          </a:blip>
          <a:srcRect/>
          <a:stretch/>
        </p:blipFill>
        <p:spPr>
          <a:xfrm>
            <a:off x="471988" y="1568156"/>
            <a:ext cx="8338050" cy="4269081"/>
          </a:xfrm>
          <a:prstGeom prst="rect">
            <a:avLst/>
          </a:prstGeom>
          <a:noFill/>
          <a:ln>
            <a:noFill/>
          </a:ln>
        </p:spPr>
      </p:pic>
      <p:sp>
        <p:nvSpPr>
          <p:cNvPr id="699" name="Google Shape;699;p95"/>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861"/>
              <a:buFont typeface="Calibri"/>
              <a:buNone/>
            </a:pPr>
            <a:r>
              <a:rPr lang="en-US" sz="3861"/>
              <a:t>Describe the type of growth in each.</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body" idx="1"/>
          </p:nvPr>
        </p:nvSpPr>
        <p:spPr>
          <a:xfrm>
            <a:off x="457200" y="299522"/>
            <a:ext cx="8229600" cy="4525963"/>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Organisms that use the energy in sunlight or chemicals to make their own food are called producers.</a:t>
            </a:r>
            <a:endParaRPr/>
          </a:p>
          <a:p>
            <a:pPr marL="742950" lvl="1" indent="-285750" algn="l" rtl="0">
              <a:lnSpc>
                <a:spcPct val="100000"/>
              </a:lnSpc>
              <a:spcBef>
                <a:spcPts val="600"/>
              </a:spcBef>
              <a:spcAft>
                <a:spcPts val="0"/>
              </a:spcAft>
              <a:buClr>
                <a:srgbClr val="000000"/>
              </a:buClr>
              <a:buSzPts val="2800"/>
              <a:buChar char="–"/>
            </a:pPr>
            <a:r>
              <a:rPr lang="en-US" sz="2800"/>
              <a:t>Producers are also called autotrophs</a:t>
            </a:r>
            <a:endParaRPr/>
          </a:p>
          <a:p>
            <a:pPr marL="742950" lvl="1" indent="-285750" algn="l" rtl="0">
              <a:lnSpc>
                <a:spcPct val="100000"/>
              </a:lnSpc>
              <a:spcBef>
                <a:spcPts val="600"/>
              </a:spcBef>
              <a:spcAft>
                <a:spcPts val="0"/>
              </a:spcAft>
              <a:buClr>
                <a:srgbClr val="000000"/>
              </a:buClr>
              <a:buSzPts val="2800"/>
              <a:buChar char="–"/>
            </a:pPr>
            <a:r>
              <a:rPr lang="en-US" sz="2800"/>
              <a:t>Auto means self; -troph means feeding</a:t>
            </a:r>
            <a:endParaRPr/>
          </a:p>
        </p:txBody>
      </p:sp>
      <p:pic>
        <p:nvPicPr>
          <p:cNvPr id="149" name="Google Shape;149;p25" descr="land_chain1_240.jpg"/>
          <p:cNvPicPr preferRelativeResize="0"/>
          <p:nvPr/>
        </p:nvPicPr>
        <p:blipFill rotWithShape="1">
          <a:blip r:embed="rId3">
            <a:alphaModFix/>
          </a:blip>
          <a:srcRect/>
          <a:stretch/>
        </p:blipFill>
        <p:spPr>
          <a:xfrm>
            <a:off x="5057199" y="3106923"/>
            <a:ext cx="3657539" cy="3657539"/>
          </a:xfrm>
          <a:prstGeom prst="rect">
            <a:avLst/>
          </a:prstGeom>
          <a:noFill/>
          <a:ln>
            <a:noFill/>
          </a:ln>
        </p:spPr>
      </p:pic>
      <p:pic>
        <p:nvPicPr>
          <p:cNvPr id="150" name="Google Shape;150;p25" descr="imgres.jpg"/>
          <p:cNvPicPr preferRelativeResize="0"/>
          <p:nvPr/>
        </p:nvPicPr>
        <p:blipFill rotWithShape="1">
          <a:blip r:embed="rId4">
            <a:alphaModFix/>
          </a:blip>
          <a:srcRect/>
          <a:stretch/>
        </p:blipFill>
        <p:spPr>
          <a:xfrm>
            <a:off x="387442" y="3098325"/>
            <a:ext cx="4611691" cy="345431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Photosynthesis</a:t>
            </a:r>
            <a:endParaRPr/>
          </a:p>
        </p:txBody>
      </p:sp>
      <p:pic>
        <p:nvPicPr>
          <p:cNvPr id="156" name="Google Shape;156;p26" descr="1617925_orig.jpg"/>
          <p:cNvPicPr preferRelativeResize="0"/>
          <p:nvPr/>
        </p:nvPicPr>
        <p:blipFill rotWithShape="1">
          <a:blip r:embed="rId3">
            <a:alphaModFix/>
          </a:blip>
          <a:srcRect/>
          <a:stretch/>
        </p:blipFill>
        <p:spPr>
          <a:xfrm>
            <a:off x="457200" y="3457285"/>
            <a:ext cx="8166100" cy="3060701"/>
          </a:xfrm>
          <a:prstGeom prst="rect">
            <a:avLst/>
          </a:prstGeom>
          <a:noFill/>
          <a:ln>
            <a:noFill/>
          </a:ln>
        </p:spPr>
      </p:pic>
      <p:sp>
        <p:nvSpPr>
          <p:cNvPr id="157" name="Google Shape;157;p26"/>
          <p:cNvSpPr txBox="1">
            <a:spLocks noGrp="1"/>
          </p:cNvSpPr>
          <p:nvPr>
            <p:ph type="body" idx="1"/>
          </p:nvPr>
        </p:nvSpPr>
        <p:spPr>
          <a:xfrm>
            <a:off x="457200" y="1444942"/>
            <a:ext cx="8229600" cy="4525964"/>
          </a:xfrm>
          <a:prstGeom prst="rect">
            <a:avLst/>
          </a:prstGeom>
          <a:noFill/>
          <a:ln>
            <a:noFill/>
          </a:ln>
        </p:spPr>
        <p:txBody>
          <a:bodyPr spcFirstLastPara="1" wrap="square" lIns="45700" tIns="45700" rIns="45700" bIns="45700" anchor="t" anchorCtr="0">
            <a:noAutofit/>
          </a:bodyPr>
          <a:lstStyle/>
          <a:p>
            <a:pPr marL="342900" lvl="0" indent="-342900" algn="l" rtl="0">
              <a:lnSpc>
                <a:spcPct val="100000"/>
              </a:lnSpc>
              <a:spcBef>
                <a:spcPts val="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Some autotrophs use sunlight to make food. This process is called photosynthesis.</a:t>
            </a:r>
            <a:endParaRPr/>
          </a:p>
          <a:p>
            <a:pPr marL="342900" lvl="0" indent="-342900" algn="l" rtl="0">
              <a:lnSpc>
                <a:spcPct val="100000"/>
              </a:lnSpc>
              <a:spcBef>
                <a:spcPts val="700"/>
              </a:spcBef>
              <a:spcAft>
                <a:spcPts val="0"/>
              </a:spcAft>
              <a:buClr>
                <a:srgbClr val="000000"/>
              </a:buClr>
              <a:buSzPts val="3200"/>
              <a:buChar char="•"/>
            </a:pPr>
            <a:r>
              <a:rPr lang="en-US" sz="3200" b="0" i="0" u="none" strike="noStrike" cap="none">
                <a:solidFill>
                  <a:srgbClr val="000000"/>
                </a:solidFill>
                <a:latin typeface="Calibri"/>
                <a:ea typeface="Calibri"/>
                <a:cs typeface="Calibri"/>
                <a:sym typeface="Calibri"/>
              </a:rPr>
              <a:t>Plants, algae, and some bacteria do this.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4485</TotalTime>
  <Words>1671</Words>
  <Application>Microsoft Office PowerPoint</Application>
  <PresentationFormat>On-screen Show (4:3)</PresentationFormat>
  <Paragraphs>200</Paragraphs>
  <Slides>70</Slides>
  <Notes>70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Calibri</vt:lpstr>
      <vt:lpstr>Office Theme</vt:lpstr>
      <vt:lpstr>Ecology</vt:lpstr>
      <vt:lpstr>What is Ecology?</vt:lpstr>
      <vt:lpstr>Individual, Species, Population, Community, Ecosystem, Biome, Biosphere</vt:lpstr>
      <vt:lpstr>PowerPoint Presentation</vt:lpstr>
      <vt:lpstr>Levels of Organization</vt:lpstr>
      <vt:lpstr>Energy Flows…</vt:lpstr>
      <vt:lpstr>Energy Flow</vt:lpstr>
      <vt:lpstr>PowerPoint Presentation</vt:lpstr>
      <vt:lpstr>Photosynthesis</vt:lpstr>
      <vt:lpstr>Chemosynthesis</vt:lpstr>
      <vt:lpstr>PowerPoint Presentation</vt:lpstr>
      <vt:lpstr>Types of heterotrophs</vt:lpstr>
      <vt:lpstr>Types of heterotrophs</vt:lpstr>
      <vt:lpstr>Types of heterotrophs</vt:lpstr>
      <vt:lpstr>Food Chain</vt:lpstr>
      <vt:lpstr>Food Web</vt:lpstr>
      <vt:lpstr>Trophic Levels</vt:lpstr>
      <vt:lpstr>Trophic Levels</vt:lpstr>
      <vt:lpstr>Ecological Pyramids </vt:lpstr>
      <vt:lpstr>Energy Pyramid</vt:lpstr>
      <vt:lpstr>Biomass Pyramid</vt:lpstr>
      <vt:lpstr>Pyramid of Numbers</vt:lpstr>
      <vt:lpstr>What Shapes an Ecosystem?</vt:lpstr>
      <vt:lpstr>Biotic and Abiotic Factors</vt:lpstr>
      <vt:lpstr>Habitat</vt:lpstr>
      <vt:lpstr>Niche</vt:lpstr>
      <vt:lpstr>Community Interactions</vt:lpstr>
      <vt:lpstr>Competition</vt:lpstr>
      <vt:lpstr>Predation</vt:lpstr>
      <vt:lpstr>PowerPoint Presentation</vt:lpstr>
      <vt:lpstr>Mutualism</vt:lpstr>
      <vt:lpstr>Commensalism</vt:lpstr>
      <vt:lpstr>Parasitism</vt:lpstr>
      <vt:lpstr>Cycles of Matter</vt:lpstr>
      <vt:lpstr>The Water Cycle</vt:lpstr>
      <vt:lpstr>Carbon Cycle</vt:lpstr>
      <vt:lpstr>Photosynthesis/Cellular Respiration</vt:lpstr>
      <vt:lpstr>PowerPoint Presentation</vt:lpstr>
      <vt:lpstr>Burning Fossil Fuels/Natural Activities</vt:lpstr>
      <vt:lpstr>Nutrient Cycles</vt:lpstr>
      <vt:lpstr>The Nitrogen Cycle</vt:lpstr>
      <vt:lpstr>The Nitrogen Cycle</vt:lpstr>
      <vt:lpstr>PowerPoint Presentation</vt:lpstr>
      <vt:lpstr>PowerPoint Presentation</vt:lpstr>
      <vt:lpstr>PowerPoint Presentation</vt:lpstr>
      <vt:lpstr>PowerPoint Presentation</vt:lpstr>
      <vt:lpstr>How Populations Grow</vt:lpstr>
      <vt:lpstr>PowerPoint Presentation</vt:lpstr>
      <vt:lpstr>Population Density</vt:lpstr>
      <vt:lpstr>PowerPoint Presentation</vt:lpstr>
      <vt:lpstr>Population Growth Rate</vt:lpstr>
      <vt:lpstr>Population Size</vt:lpstr>
      <vt:lpstr>Immigration</vt:lpstr>
      <vt:lpstr>Exponential Growth</vt:lpstr>
      <vt:lpstr>J-Shaped Curve</vt:lpstr>
      <vt:lpstr>Logistic Growth</vt:lpstr>
      <vt:lpstr>PowerPoint Presentation</vt:lpstr>
      <vt:lpstr>PowerPoint Presentation</vt:lpstr>
      <vt:lpstr>Carrying Capacity</vt:lpstr>
      <vt:lpstr>PowerPoint Presentation</vt:lpstr>
      <vt:lpstr>Limits to Growth</vt:lpstr>
      <vt:lpstr>Density-Dependent Limiting Factors</vt:lpstr>
      <vt:lpstr>Predator-Prey Relationships </vt:lpstr>
      <vt:lpstr>PowerPoint Presentation</vt:lpstr>
      <vt:lpstr>Density-Independent Limiting Factors</vt:lpstr>
      <vt:lpstr>Long term effects of Damming</vt:lpstr>
      <vt:lpstr>Human Population Growth</vt:lpstr>
      <vt:lpstr>Demography</vt:lpstr>
      <vt:lpstr>Age-Structure Diagrams</vt:lpstr>
      <vt:lpstr>Describe the type of growth in 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Fairweather, Elizabeth B.</dc:creator>
  <cp:lastModifiedBy>Fairweather, Elizabeth B.</cp:lastModifiedBy>
  <cp:revision>6</cp:revision>
  <dcterms:modified xsi:type="dcterms:W3CDTF">2019-12-16T20:00:07Z</dcterms:modified>
</cp:coreProperties>
</file>