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Playfair Display" panose="020B060402020202020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tRqBs0jx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GieZ3pk9YV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Mutations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&amp; their effects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Mutations - Deletion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 b="1"/>
              <a:t>Deletion</a:t>
            </a:r>
            <a:r>
              <a:rPr lang="en" sz="3500"/>
              <a:t> involves the loss of all or part of a chromosome.</a:t>
            </a:r>
            <a:endParaRPr sz="3500"/>
          </a:p>
        </p:txBody>
      </p:sp>
      <p:pic>
        <p:nvPicPr>
          <p:cNvPr id="112" name="Shape 112" descr="C:\Users\Alex\Desktop\art\BIO10NAE_04_13_04_005_LRIM_0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38400"/>
            <a:ext cx="9144000" cy="28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Mutations - Duplication	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400" b="1">
                <a:latin typeface="Arial"/>
                <a:ea typeface="Arial"/>
                <a:cs typeface="Arial"/>
                <a:sym typeface="Arial"/>
              </a:rPr>
              <a:t>Duplication</a:t>
            </a:r>
            <a:r>
              <a:rPr lang="en" sz="3400">
                <a:latin typeface="Arial"/>
                <a:ea typeface="Arial"/>
                <a:cs typeface="Arial"/>
                <a:sym typeface="Arial"/>
              </a:rPr>
              <a:t> produces an extra copy of all or part of a chromosome. </a:t>
            </a:r>
            <a:endParaRPr sz="340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Shape 119" descr="C:\Users\Alex\Desktop\art\BIO10NAE_04_13_04_005_LRIM_0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14500"/>
            <a:ext cx="9144000" cy="28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Mutations - Inversion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Inversion </a:t>
            </a: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reverses the direction of parts of a chromosome. </a:t>
            </a:r>
            <a:endParaRPr sz="3600"/>
          </a:p>
        </p:txBody>
      </p:sp>
      <p:pic>
        <p:nvPicPr>
          <p:cNvPr id="126" name="Shape 126" descr="C:\Users\Alex\Desktop\art\BIO10NAE_04_13_04_005_LRIM_0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38400"/>
            <a:ext cx="9144000" cy="28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Chromosomal Mutations - Translocation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Translocation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occurs when part of one chromosome breaks off and attaches to another.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Shape 133" descr="C:\Users\Alex\Desktop\art\BIO10NAE_04_13_04_005_LRIM_0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38400"/>
            <a:ext cx="9144000" cy="28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Mutations Affect Genes?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600">
                <a:latin typeface="Arial"/>
                <a:ea typeface="Arial"/>
                <a:cs typeface="Arial"/>
                <a:sym typeface="Arial"/>
              </a:rPr>
              <a:t>The effects of mutations on genes vary widely. Some have little or no</a:t>
            </a:r>
            <a:r>
              <a:rPr lang="en" sz="2600"/>
              <a:t> </a:t>
            </a:r>
            <a:r>
              <a:rPr lang="en" sz="2600">
                <a:latin typeface="Arial"/>
                <a:ea typeface="Arial"/>
                <a:cs typeface="Arial"/>
                <a:sym typeface="Arial"/>
              </a:rPr>
              <a:t>effect; and some produce beneficial variations. Some negatively disrupt gene function.</a:t>
            </a:r>
            <a:endParaRPr sz="26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1" indent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600">
                <a:latin typeface="Arial"/>
                <a:ea typeface="Arial"/>
                <a:cs typeface="Arial"/>
                <a:sym typeface="Arial"/>
              </a:rPr>
              <a:t>Mutations often produce </a:t>
            </a:r>
            <a:r>
              <a:rPr lang="en" sz="2600" b="1">
                <a:latin typeface="Arial"/>
                <a:ea typeface="Arial"/>
                <a:cs typeface="Arial"/>
                <a:sym typeface="Arial"/>
              </a:rPr>
              <a:t>proteins with new or altered functions</a:t>
            </a:r>
            <a:r>
              <a:rPr lang="en" sz="2600">
                <a:latin typeface="Arial"/>
                <a:ea typeface="Arial"/>
                <a:cs typeface="Arial"/>
                <a:sym typeface="Arial"/>
              </a:rPr>
              <a:t> that </a:t>
            </a:r>
            <a:r>
              <a:rPr lang="en" sz="2600" b="1">
                <a:latin typeface="Arial"/>
                <a:ea typeface="Arial"/>
                <a:cs typeface="Arial"/>
                <a:sym typeface="Arial"/>
              </a:rPr>
              <a:t>can be</a:t>
            </a:r>
            <a:r>
              <a:rPr lang="en" sz="2600" b="1"/>
              <a:t> </a:t>
            </a:r>
            <a:r>
              <a:rPr lang="en" sz="2600" b="1">
                <a:latin typeface="Arial"/>
                <a:ea typeface="Arial"/>
                <a:cs typeface="Arial"/>
                <a:sym typeface="Arial"/>
              </a:rPr>
              <a:t>useful</a:t>
            </a:r>
            <a:r>
              <a:rPr lang="en" sz="2600">
                <a:latin typeface="Arial"/>
                <a:ea typeface="Arial"/>
                <a:cs typeface="Arial"/>
                <a:sym typeface="Arial"/>
              </a:rPr>
              <a:t> to organisms in different or changing environments.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Mutations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-Genetic material can be altered by natural events or by artificial means. </a:t>
            </a:r>
            <a:endParaRPr sz="1800"/>
          </a:p>
          <a:p>
            <a:pPr marL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-The resulting mutations may or may not affect an organism.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	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-Many mutations are produced by errors in genetic processes. </a:t>
            </a:r>
            <a:endParaRPr sz="18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-For example, some point mutations are caused by errors during DNA replication. </a:t>
            </a:r>
            <a:endParaRPr sz="18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-The cellular machinery that replicates DNA inserts an incorrect base roughly once in every 10 million bases. </a:t>
            </a:r>
            <a:endParaRPr sz="18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-Small changes in genes can gradually accumulate over time.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Mutations Recap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Types of mutations </a:t>
            </a:r>
            <a:r>
              <a:rPr lang="en" sz="4000" u="sng">
                <a:solidFill>
                  <a:schemeClr val="hlink"/>
                </a:solidFill>
                <a:hlinkClick r:id="rId3"/>
              </a:rPr>
              <a:t>video</a:t>
            </a:r>
            <a:endParaRPr sz="4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000"/>
              <a:t>Amoeba Sisters </a:t>
            </a:r>
            <a:r>
              <a:rPr lang="en" sz="4000" u="sng">
                <a:solidFill>
                  <a:schemeClr val="hlink"/>
                </a:solidFill>
                <a:hlinkClick r:id="rId4"/>
              </a:rPr>
              <a:t>Video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Mutations?		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000" b="1"/>
              <a:t>Mutations</a:t>
            </a:r>
            <a:r>
              <a:rPr lang="en" sz="5000"/>
              <a:t> are heritable changes in genetic information.</a:t>
            </a:r>
            <a:endParaRPr sz="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Mutations?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 smtClean="0">
                <a:latin typeface="Oswald"/>
              </a:rPr>
              <a:t>Mutagens: </a:t>
            </a:r>
            <a:r>
              <a:rPr lang="en-US" sz="2400" dirty="0" smtClean="0">
                <a:latin typeface="Oswald"/>
              </a:rPr>
              <a:t>certain substances </a:t>
            </a:r>
            <a:r>
              <a:rPr lang="en-US" sz="2400" dirty="0">
                <a:latin typeface="Oswald"/>
              </a:rPr>
              <a:t>or </a:t>
            </a:r>
            <a:r>
              <a:rPr lang="en-US" sz="2400" dirty="0" smtClean="0">
                <a:latin typeface="Oswald"/>
              </a:rPr>
              <a:t>conditions </a:t>
            </a:r>
            <a:r>
              <a:rPr lang="en-US" sz="2400" dirty="0">
                <a:latin typeface="Oswald"/>
              </a:rPr>
              <a:t>that </a:t>
            </a:r>
            <a:r>
              <a:rPr lang="en-US" sz="2400" dirty="0" smtClean="0">
                <a:latin typeface="Oswald"/>
              </a:rPr>
              <a:t>can </a:t>
            </a:r>
            <a:r>
              <a:rPr lang="en-US" sz="2400" dirty="0">
                <a:latin typeface="Oswald"/>
              </a:rPr>
              <a:t>create a </a:t>
            </a:r>
            <a:r>
              <a:rPr lang="en-US" sz="2400" dirty="0" smtClean="0">
                <a:latin typeface="Oswald"/>
              </a:rPr>
              <a:t>greater rate of mutation.</a:t>
            </a:r>
          </a:p>
          <a:p>
            <a:pPr marL="114300" indent="0">
              <a:buNone/>
            </a:pPr>
            <a:endParaRPr lang="en-US" sz="2400" dirty="0">
              <a:latin typeface="Oswald"/>
            </a:endParaRPr>
          </a:p>
          <a:p>
            <a:pPr marL="114300" indent="0">
              <a:buNone/>
            </a:pPr>
            <a:r>
              <a:rPr lang="en-US" sz="2400" dirty="0" smtClean="0">
                <a:latin typeface="Oswald"/>
              </a:rPr>
              <a:t>Some examples include:</a:t>
            </a:r>
          </a:p>
          <a:p>
            <a:r>
              <a:rPr lang="en-US" sz="2400" dirty="0" smtClean="0">
                <a:latin typeface="Oswald"/>
              </a:rPr>
              <a:t>Viruses</a:t>
            </a:r>
          </a:p>
          <a:p>
            <a:r>
              <a:rPr lang="en-US" sz="2400" dirty="0" smtClean="0">
                <a:latin typeface="Oswald"/>
              </a:rPr>
              <a:t>High temperatures</a:t>
            </a:r>
          </a:p>
          <a:p>
            <a:r>
              <a:rPr lang="en-US" sz="2400" dirty="0" smtClean="0">
                <a:latin typeface="Oswald"/>
              </a:rPr>
              <a:t>Radiation (UV rays)</a:t>
            </a:r>
          </a:p>
          <a:p>
            <a:r>
              <a:rPr lang="en-US" sz="2400" dirty="0" smtClean="0">
                <a:latin typeface="Oswald"/>
              </a:rPr>
              <a:t>Chemicals (mustard gas, DDT, Agent-Orange)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98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Font typeface="Arial"/>
              <a:buNone/>
            </a:pPr>
            <a:r>
              <a:rPr lang="en" sz="3200" b="1">
                <a:solidFill>
                  <a:srgbClr val="339966"/>
                </a:solidFill>
                <a:latin typeface="Arial"/>
                <a:ea typeface="Arial"/>
                <a:cs typeface="Arial"/>
                <a:sym typeface="Arial"/>
              </a:rPr>
              <a:t>Types of Mutations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400">
                <a:latin typeface="Arial"/>
                <a:ea typeface="Arial"/>
                <a:cs typeface="Arial"/>
                <a:sym typeface="Arial"/>
              </a:rPr>
              <a:t>All mutations fall into </a:t>
            </a:r>
            <a:r>
              <a:rPr lang="en" sz="3400" b="1"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en" sz="3400">
                <a:latin typeface="Arial"/>
                <a:ea typeface="Arial"/>
                <a:cs typeface="Arial"/>
                <a:sym typeface="Arial"/>
              </a:rPr>
              <a:t> basic categories: </a:t>
            </a:r>
            <a:endParaRPr sz="34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400"/>
              <a:buFont typeface="Arial"/>
              <a:buAutoNum type="arabicPeriod"/>
            </a:pPr>
            <a:r>
              <a:rPr lang="en" sz="3400" b="1">
                <a:latin typeface="Arial"/>
                <a:ea typeface="Arial"/>
                <a:cs typeface="Arial"/>
                <a:sym typeface="Arial"/>
              </a:rPr>
              <a:t>Gene mutations</a:t>
            </a:r>
            <a:r>
              <a:rPr lang="en" sz="3400">
                <a:latin typeface="Arial"/>
                <a:ea typeface="Arial"/>
                <a:cs typeface="Arial"/>
                <a:sym typeface="Arial"/>
              </a:rPr>
              <a:t> produce changes in a single gene. </a:t>
            </a:r>
            <a:endParaRPr sz="3400"/>
          </a:p>
          <a:p>
            <a:pPr marL="0" lvl="1" indent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400" b="1">
                <a:latin typeface="Arial"/>
                <a:ea typeface="Arial"/>
                <a:cs typeface="Arial"/>
                <a:sym typeface="Arial"/>
              </a:rPr>
              <a:t>2. Chromosomal mutations</a:t>
            </a:r>
            <a:r>
              <a:rPr lang="en" sz="3400">
                <a:latin typeface="Arial"/>
                <a:ea typeface="Arial"/>
                <a:cs typeface="Arial"/>
                <a:sym typeface="Arial"/>
              </a:rPr>
              <a:t> produce changes in whole chromosomes.</a:t>
            </a: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Mutations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Point mutations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involve changes in one or a few nucleotides. This is because they occur at a single point in the DNA sequence. They generally occur during replication.</a:t>
            </a:r>
            <a:endParaRPr sz="30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1" indent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If a gene in one cell is altered, the alteration can be passed on to every cell that develops from the original one.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Gene Mutations	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Point mutations </a:t>
            </a:r>
            <a:r>
              <a:rPr lang="en" sz="2400" dirty="0" smtClean="0"/>
              <a:t>are caused by substitutions.</a:t>
            </a:r>
            <a:endParaRPr sz="2400" dirty="0"/>
          </a:p>
        </p:txBody>
      </p:sp>
      <p:pic>
        <p:nvPicPr>
          <p:cNvPr id="5" name="Shape 91" descr="C:\Users\Alex\Desktop\art\BIO10NAE_04_13_04_005_LRIM_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4666"/>
            <a:ext cx="9144000" cy="250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Mutations - Substitution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lang="en" sz="2000" b="1">
                <a:latin typeface="Arial"/>
                <a:ea typeface="Arial"/>
                <a:cs typeface="Arial"/>
                <a:sym typeface="Arial"/>
              </a:rPr>
              <a:t>substitution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, one base is changed to a different base. </a:t>
            </a:r>
            <a:endParaRPr sz="20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1" indent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Substitutions usually affect no more than a single amino acid, and sometimes they have no effect at all.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 </a:t>
            </a:r>
            <a:endParaRPr sz="3200"/>
          </a:p>
        </p:txBody>
      </p:sp>
      <p:pic>
        <p:nvPicPr>
          <p:cNvPr id="91" name="Shape 91" descr="C:\Users\Alex\Desktop\art\BIO10NAE_04_13_04_005_LRIM_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00"/>
            <a:ext cx="914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87036" y="445025"/>
            <a:ext cx="88842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Gene Mutations </a:t>
            </a:r>
            <a:r>
              <a:rPr lang="en" sz="2700" dirty="0" smtClean="0"/>
              <a:t>– Frameshifts: </a:t>
            </a:r>
            <a:r>
              <a:rPr lang="en" sz="2700" dirty="0"/>
              <a:t>Insertions and Deletions</a:t>
            </a:r>
            <a:endParaRPr sz="2700"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200" b="1" dirty="0">
                <a:latin typeface="Arial"/>
                <a:ea typeface="Arial"/>
                <a:cs typeface="Arial"/>
                <a:sym typeface="Arial"/>
              </a:rPr>
              <a:t>Insertions</a:t>
            </a: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200" b="1" dirty="0">
                <a:latin typeface="Arial"/>
                <a:ea typeface="Arial"/>
                <a:cs typeface="Arial"/>
                <a:sym typeface="Arial"/>
              </a:rPr>
              <a:t>deletions</a:t>
            </a: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en" sz="2200" dirty="0" smtClean="0">
                <a:latin typeface="Arial"/>
                <a:ea typeface="Arial"/>
                <a:cs typeface="Arial"/>
                <a:sym typeface="Arial"/>
              </a:rPr>
              <a:t>frameshift </a:t>
            </a: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mutations in which one base is inserted or removed from the DNA sequence.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1" indent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If a nucleotide is added or deleted, the bases are still read in groups of three, but now those groupings </a:t>
            </a:r>
            <a:r>
              <a:rPr lang="en" sz="2200" b="1" dirty="0">
                <a:latin typeface="Arial"/>
                <a:ea typeface="Arial"/>
                <a:cs typeface="Arial"/>
                <a:sym typeface="Arial"/>
              </a:rPr>
              <a:t>shift in every codon</a:t>
            </a: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 that follows the mutation.</a:t>
            </a:r>
            <a:endParaRPr sz="2200" dirty="0"/>
          </a:p>
        </p:txBody>
      </p:sp>
      <p:pic>
        <p:nvPicPr>
          <p:cNvPr id="98" name="Shape 98" descr="C:\Users\Alex\Desktop\art\BIO10NAE_04_13_04_005_LRIM_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850" y="3013500"/>
            <a:ext cx="8520600" cy="21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Chromosomal Mutations</a:t>
            </a:r>
            <a:endParaRPr/>
          </a:p>
        </p:txBody>
      </p:sp>
      <p:pic>
        <p:nvPicPr>
          <p:cNvPr id="104" name="Shape 104" descr="C:\Users\Alex\Desktop\art\BIO10NAE_04_13_04_005_LRIM_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" y="3456875"/>
            <a:ext cx="91425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000" b="1">
                <a:latin typeface="Arial"/>
                <a:ea typeface="Arial"/>
                <a:cs typeface="Arial"/>
                <a:sym typeface="Arial"/>
              </a:rPr>
              <a:t>Chromosomal mutations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involve changes in the number or structure of chromosomes.</a:t>
            </a:r>
            <a:endParaRPr sz="20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These mutations can change the location of genes on chromosomes and can even change the number of copies of some genes.</a:t>
            </a:r>
            <a:endParaRPr sz="2000"/>
          </a:p>
          <a:p>
            <a:pPr marL="742950" lvl="1" indent="-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1" indent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There are four types of chromosomal mutations: deletion, duplication, inversion, and translocation.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464</Words>
  <Application>Microsoft Office PowerPoint</Application>
  <PresentationFormat>On-screen Show (16:9)</PresentationFormat>
  <Paragraphs>65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Playfair Display</vt:lpstr>
      <vt:lpstr>Montserrat</vt:lpstr>
      <vt:lpstr>Oswald</vt:lpstr>
      <vt:lpstr>Pop</vt:lpstr>
      <vt:lpstr>DNA Mutations</vt:lpstr>
      <vt:lpstr>What are Mutations?  </vt:lpstr>
      <vt:lpstr>What Causes Mutations?</vt:lpstr>
      <vt:lpstr>Types of Mutations </vt:lpstr>
      <vt:lpstr>Gene Mutations</vt:lpstr>
      <vt:lpstr>Types of Gene Mutations </vt:lpstr>
      <vt:lpstr>Gene Mutations - Substitution</vt:lpstr>
      <vt:lpstr>Gene Mutations – Frameshifts: Insertions and Deletions</vt:lpstr>
      <vt:lpstr>Chromosomal Mutations</vt:lpstr>
      <vt:lpstr>Chromosomal Mutations - Deletion</vt:lpstr>
      <vt:lpstr>Chromosomal Mutations - Duplication </vt:lpstr>
      <vt:lpstr>Chromosomal Mutations - Inversion</vt:lpstr>
      <vt:lpstr>Chromosomal Mutations - Translocation</vt:lpstr>
      <vt:lpstr>How Do Mutations Affect Genes?</vt:lpstr>
      <vt:lpstr>Effects of Mutations</vt:lpstr>
      <vt:lpstr>DNA Mutations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Mutations</dc:title>
  <dc:creator>Fairweather, Elizabeth B.</dc:creator>
  <cp:lastModifiedBy>Fairweather, Elizabeth B.</cp:lastModifiedBy>
  <cp:revision>5</cp:revision>
  <dcterms:modified xsi:type="dcterms:W3CDTF">2018-03-02T19:15:09Z</dcterms:modified>
</cp:coreProperties>
</file>