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handoutMasterIdLst>
    <p:handoutMasterId r:id="rId110"/>
  </p:handoutMasterIdLst>
  <p:sldIdLst>
    <p:sldId id="257" r:id="rId2"/>
    <p:sldId id="256" r:id="rId3"/>
    <p:sldId id="258" r:id="rId4"/>
    <p:sldId id="445" r:id="rId5"/>
    <p:sldId id="259" r:id="rId6"/>
    <p:sldId id="290" r:id="rId7"/>
    <p:sldId id="260" r:id="rId8"/>
    <p:sldId id="397" r:id="rId9"/>
    <p:sldId id="395" r:id="rId10"/>
    <p:sldId id="283" r:id="rId11"/>
    <p:sldId id="441" r:id="rId12"/>
    <p:sldId id="396" r:id="rId13"/>
    <p:sldId id="280" r:id="rId14"/>
    <p:sldId id="285" r:id="rId15"/>
    <p:sldId id="263" r:id="rId16"/>
    <p:sldId id="264" r:id="rId17"/>
    <p:sldId id="288" r:id="rId18"/>
    <p:sldId id="287" r:id="rId19"/>
    <p:sldId id="289" r:id="rId20"/>
    <p:sldId id="266" r:id="rId21"/>
    <p:sldId id="328" r:id="rId22"/>
    <p:sldId id="329" r:id="rId23"/>
    <p:sldId id="294" r:id="rId24"/>
    <p:sldId id="442" r:id="rId25"/>
    <p:sldId id="295" r:id="rId26"/>
    <p:sldId id="407" r:id="rId27"/>
    <p:sldId id="408" r:id="rId28"/>
    <p:sldId id="410" r:id="rId29"/>
    <p:sldId id="409" r:id="rId30"/>
    <p:sldId id="296" r:id="rId31"/>
    <p:sldId id="297" r:id="rId32"/>
    <p:sldId id="298" r:id="rId33"/>
    <p:sldId id="299" r:id="rId34"/>
    <p:sldId id="300" r:id="rId35"/>
    <p:sldId id="303" r:id="rId36"/>
    <p:sldId id="381" r:id="rId37"/>
    <p:sldId id="304" r:id="rId38"/>
    <p:sldId id="382" r:id="rId39"/>
    <p:sldId id="398" r:id="rId40"/>
    <p:sldId id="302" r:id="rId41"/>
    <p:sldId id="399" r:id="rId42"/>
    <p:sldId id="429" r:id="rId43"/>
    <p:sldId id="306" r:id="rId44"/>
    <p:sldId id="307" r:id="rId45"/>
    <p:sldId id="309" r:id="rId46"/>
    <p:sldId id="332" r:id="rId47"/>
    <p:sldId id="350" r:id="rId48"/>
    <p:sldId id="348" r:id="rId49"/>
    <p:sldId id="349" r:id="rId50"/>
    <p:sldId id="401" r:id="rId51"/>
    <p:sldId id="402" r:id="rId52"/>
    <p:sldId id="405" r:id="rId53"/>
    <p:sldId id="404" r:id="rId54"/>
    <p:sldId id="268" r:id="rId55"/>
    <p:sldId id="366" r:id="rId56"/>
    <p:sldId id="359" r:id="rId57"/>
    <p:sldId id="361" r:id="rId58"/>
    <p:sldId id="358" r:id="rId59"/>
    <p:sldId id="446" r:id="rId60"/>
    <p:sldId id="362" r:id="rId61"/>
    <p:sldId id="270" r:id="rId62"/>
    <p:sldId id="419" r:id="rId63"/>
    <p:sldId id="363" r:id="rId64"/>
    <p:sldId id="271" r:id="rId65"/>
    <p:sldId id="292" r:id="rId66"/>
    <p:sldId id="375" r:id="rId67"/>
    <p:sldId id="369" r:id="rId68"/>
    <p:sldId id="368" r:id="rId69"/>
    <p:sldId id="370" r:id="rId70"/>
    <p:sldId id="371" r:id="rId71"/>
    <p:sldId id="420" r:id="rId72"/>
    <p:sldId id="344" r:id="rId73"/>
    <p:sldId id="447" r:id="rId74"/>
    <p:sldId id="377" r:id="rId75"/>
    <p:sldId id="372" r:id="rId76"/>
    <p:sldId id="448" r:id="rId77"/>
    <p:sldId id="310" r:id="rId78"/>
    <p:sldId id="430" r:id="rId79"/>
    <p:sldId id="320" r:id="rId80"/>
    <p:sldId id="311" r:id="rId81"/>
    <p:sldId id="314" r:id="rId82"/>
    <p:sldId id="321" r:id="rId83"/>
    <p:sldId id="330" r:id="rId84"/>
    <p:sldId id="333" r:id="rId85"/>
    <p:sldId id="312" r:id="rId86"/>
    <p:sldId id="315" r:id="rId87"/>
    <p:sldId id="323" r:id="rId88"/>
    <p:sldId id="336" r:id="rId89"/>
    <p:sldId id="337" r:id="rId90"/>
    <p:sldId id="313" r:id="rId91"/>
    <p:sldId id="325" r:id="rId92"/>
    <p:sldId id="316" r:id="rId93"/>
    <p:sldId id="449" r:id="rId94"/>
    <p:sldId id="326" r:id="rId95"/>
    <p:sldId id="274" r:id="rId96"/>
    <p:sldId id="379" r:id="rId97"/>
    <p:sldId id="414" r:id="rId98"/>
    <p:sldId id="415" r:id="rId99"/>
    <p:sldId id="434" r:id="rId100"/>
    <p:sldId id="435" r:id="rId101"/>
    <p:sldId id="437" r:id="rId102"/>
    <p:sldId id="438" r:id="rId103"/>
    <p:sldId id="439" r:id="rId104"/>
    <p:sldId id="443" r:id="rId105"/>
    <p:sldId id="341" r:id="rId106"/>
    <p:sldId id="345" r:id="rId107"/>
    <p:sldId id="275" r:id="rId10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1549" autoAdjust="0"/>
  </p:normalViewPr>
  <p:slideViewPr>
    <p:cSldViewPr>
      <p:cViewPr varScale="1">
        <p:scale>
          <a:sx n="98" d="100"/>
          <a:sy n="98" d="100"/>
        </p:scale>
        <p:origin x="48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8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72BC302-BD3C-491C-B3DC-940917703A76}" type="datetimeFigureOut">
              <a:rPr lang="en-US" smtClean="0"/>
              <a:pPr/>
              <a:t>10/1/2019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E82B2CD-8159-47AD-9C5B-2B561119F7B1}" type="slidenum">
              <a:rPr lang="en-US" smtClean="0"/>
              <a:pPr/>
              <a:t>‹#›</a:t>
            </a:fld>
            <a:endParaRPr lang="en-US"/>
          </a:p>
        </p:txBody>
      </p:sp>
    </p:spTree>
    <p:extLst>
      <p:ext uri="{BB962C8B-B14F-4D97-AF65-F5344CB8AC3E}">
        <p14:creationId xmlns:p14="http://schemas.microsoft.com/office/powerpoint/2010/main" val="815216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997B9849-B2C9-4340-8EBC-0EBBAB7B91EA}" type="datetimeFigureOut">
              <a:rPr lang="en-US"/>
              <a:pPr>
                <a:defRPr/>
              </a:pPr>
              <a:t>10/1/2019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36C6C049-4ADE-496F-B314-2DB76287FC47}" type="slidenum">
              <a:rPr lang="en-US"/>
              <a:pPr>
                <a:defRPr/>
              </a:pPr>
              <a:t>‹#›</a:t>
            </a:fld>
            <a:endParaRPr lang="en-US"/>
          </a:p>
        </p:txBody>
      </p:sp>
    </p:spTree>
    <p:extLst>
      <p:ext uri="{BB962C8B-B14F-4D97-AF65-F5344CB8AC3E}">
        <p14:creationId xmlns:p14="http://schemas.microsoft.com/office/powerpoint/2010/main" val="689418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90B7A3-E4DE-47F2-B7B4-5EF94A955222}" type="slidenum">
              <a:rPr lang="en-US"/>
              <a:pPr fontAlgn="base">
                <a:spcBef>
                  <a:spcPct val="0"/>
                </a:spcBef>
                <a:spcAft>
                  <a:spcPct val="0"/>
                </a:spcAft>
                <a:defRPr/>
              </a:pPr>
              <a:t>1</a:t>
            </a:fld>
            <a:endParaRPr lang="en-US"/>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5778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1240F3-D4E8-4D3A-8C68-4E92EC0FC5FA}" type="slidenum">
              <a:rPr lang="en-US"/>
              <a:pPr/>
              <a:t>94</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t>Solutes draw water toward them. “SALT SUCKS”.</a:t>
            </a:r>
          </a:p>
          <a:p>
            <a:r>
              <a:rPr lang="en-US"/>
              <a:t>In animal cells there is no cell wall, so the cell will keep swelling and can eventually burst. It is called cell lysis.</a:t>
            </a:r>
          </a:p>
        </p:txBody>
      </p:sp>
    </p:spTree>
    <p:extLst>
      <p:ext uri="{BB962C8B-B14F-4D97-AF65-F5344CB8AC3E}">
        <p14:creationId xmlns:p14="http://schemas.microsoft.com/office/powerpoint/2010/main" val="764859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E27EA1-7C47-49F2-80D4-F058497DA8F4}" type="slidenum">
              <a:rPr lang="en-US"/>
              <a:pPr fontAlgn="base">
                <a:spcBef>
                  <a:spcPct val="0"/>
                </a:spcBef>
                <a:spcAft>
                  <a:spcPct val="0"/>
                </a:spcAft>
                <a:defRPr/>
              </a:pPr>
              <a:t>95</a:t>
            </a:fld>
            <a:endParaRPr lang="en-US"/>
          </a:p>
        </p:txBody>
      </p:sp>
      <p:sp>
        <p:nvSpPr>
          <p:cNvPr id="5734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34720" y="4415790"/>
            <a:ext cx="5140960" cy="418338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47045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78D787-2680-4156-96E8-879167FC1AD8}" type="slidenum">
              <a:rPr lang="en-US"/>
              <a:pPr fontAlgn="base">
                <a:spcBef>
                  <a:spcPct val="0"/>
                </a:spcBef>
                <a:spcAft>
                  <a:spcPct val="0"/>
                </a:spcAft>
                <a:defRPr/>
              </a:pPr>
              <a:t>107</a:t>
            </a:fld>
            <a:endParaRPr lang="en-US"/>
          </a:p>
        </p:txBody>
      </p:sp>
      <p:sp>
        <p:nvSpPr>
          <p:cNvPr id="5939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xfrm>
            <a:off x="934720" y="4415790"/>
            <a:ext cx="5140960" cy="418338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4062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C9B300-2B4E-4698-82B9-A5496923FF12}" type="slidenum">
              <a:rPr lang="en-US"/>
              <a:pPr fontAlgn="base">
                <a:spcBef>
                  <a:spcPct val="0"/>
                </a:spcBef>
                <a:spcAft>
                  <a:spcPct val="0"/>
                </a:spcAft>
                <a:defRPr/>
              </a:pPr>
              <a:t>16</a:t>
            </a:fld>
            <a:endParaRPr lang="en-US"/>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carbohydrates are not inserted into the membrane -- they are too hydrophilic for that. They are attached to embedded proteins -- glycoproteins.</a:t>
            </a:r>
          </a:p>
        </p:txBody>
      </p:sp>
    </p:spTree>
    <p:extLst>
      <p:ext uri="{BB962C8B-B14F-4D97-AF65-F5344CB8AC3E}">
        <p14:creationId xmlns:p14="http://schemas.microsoft.com/office/powerpoint/2010/main" val="178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EF3F8D-689A-4C90-ADD6-55299460009F}" type="slidenum">
              <a:rPr lang="en-US"/>
              <a:pPr fontAlgn="base">
                <a:spcBef>
                  <a:spcPct val="0"/>
                </a:spcBef>
                <a:spcAft>
                  <a:spcPct val="0"/>
                </a:spcAft>
                <a:defRPr/>
              </a:pPr>
              <a:t>20</a:t>
            </a:fld>
            <a:endParaRPr lang="en-US"/>
          </a:p>
        </p:txBody>
      </p:sp>
      <p:sp>
        <p:nvSpPr>
          <p:cNvPr id="40962"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934720" y="4415790"/>
            <a:ext cx="5140960" cy="4183380"/>
          </a:xfrm>
          <a:solidFill>
            <a:srgbClr val="FFFFFF"/>
          </a:solid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3557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1DCC5C-8CDE-4821-B926-AD0CB07E9BC2}" type="slidenum">
              <a:rPr lang="en-US"/>
              <a:pPr fontAlgn="base">
                <a:spcBef>
                  <a:spcPct val="0"/>
                </a:spcBef>
                <a:spcAft>
                  <a:spcPct val="0"/>
                </a:spcAft>
                <a:defRPr/>
              </a:pPr>
              <a:t>54</a:t>
            </a:fld>
            <a:endParaRPr lang="en-US"/>
          </a:p>
        </p:txBody>
      </p:sp>
      <p:sp>
        <p:nvSpPr>
          <p:cNvPr id="49154"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9155" name="Rectangle 3"/>
          <p:cNvSpPr>
            <a:spLocks noGrp="1" noChangeArrowheads="1"/>
          </p:cNvSpPr>
          <p:nvPr>
            <p:ph type="body" idx="1"/>
          </p:nvPr>
        </p:nvSpPr>
        <p:spPr bwMode="auto">
          <a:xfrm>
            <a:off x="934720" y="4415790"/>
            <a:ext cx="5608320" cy="4415790"/>
          </a:xfrm>
          <a:solidFill>
            <a:srgbClr val="FFFFFF"/>
          </a:solidFill>
        </p:spPr>
        <p:txBody>
          <a:bodyPr wrap="square" numCol="1" anchor="t" anchorCtr="0" compatLnSpc="1">
            <a:prstTxWarp prst="textNoShape">
              <a:avLst/>
            </a:prstTxWarp>
          </a:bodyPr>
          <a:lstStyle/>
          <a:p>
            <a:pPr eaLnBrk="1" hangingPunct="1">
              <a:spcBef>
                <a:spcPct val="0"/>
              </a:spcBef>
              <a:buClr>
                <a:srgbClr val="339933"/>
              </a:buClr>
            </a:pPr>
            <a:r>
              <a:rPr lang="en-US" smtClean="0">
                <a:solidFill>
                  <a:srgbClr val="000000"/>
                </a:solidFill>
              </a:rPr>
              <a:t>Donuts!</a:t>
            </a:r>
          </a:p>
          <a:p>
            <a:pPr eaLnBrk="1" hangingPunct="1">
              <a:spcBef>
                <a:spcPct val="0"/>
              </a:spcBef>
              <a:buClr>
                <a:srgbClr val="339933"/>
              </a:buClr>
            </a:pPr>
            <a:r>
              <a:rPr lang="en-US" smtClean="0">
                <a:solidFill>
                  <a:srgbClr val="000000"/>
                </a:solidFill>
              </a:rPr>
              <a:t>Each transport protein is specific as to the substances that it will translocate (move).</a:t>
            </a:r>
          </a:p>
          <a:p>
            <a:pPr eaLnBrk="1" hangingPunct="1">
              <a:spcBef>
                <a:spcPct val="0"/>
              </a:spcBef>
              <a:buClr>
                <a:srgbClr val="339933"/>
              </a:buClr>
            </a:pPr>
            <a:r>
              <a:rPr lang="en-US" smtClean="0">
                <a:solidFill>
                  <a:srgbClr val="000000"/>
                </a:solidFill>
              </a:rPr>
              <a:t>For example, the glucose transport protein in the liver will carry glucose from the blood to the cytoplasm, but not fructose, its structural isomer.</a:t>
            </a:r>
          </a:p>
          <a:p>
            <a:pPr eaLnBrk="1" hangingPunct="1">
              <a:spcBef>
                <a:spcPct val="0"/>
              </a:spcBef>
              <a:buClr>
                <a:srgbClr val="339933"/>
              </a:buClr>
            </a:pPr>
            <a:r>
              <a:rPr lang="en-US" smtClean="0">
                <a:solidFill>
                  <a:srgbClr val="000000"/>
                </a:solidFill>
              </a:rPr>
              <a:t>Some transport proteins have a hydrophilic channel that certain molecules or ions can use as a tunnel through the membrane -- simply provide corridors allowing a specific molecule or ion to cross the membrane.</a:t>
            </a:r>
          </a:p>
          <a:p>
            <a:pPr eaLnBrk="1" hangingPunct="1">
              <a:spcBef>
                <a:spcPct val="0"/>
              </a:spcBef>
              <a:buClr>
                <a:srgbClr val="339933"/>
              </a:buClr>
            </a:pPr>
            <a:r>
              <a:rPr lang="en-US" smtClean="0">
                <a:solidFill>
                  <a:srgbClr val="000000"/>
                </a:solidFill>
              </a:rPr>
              <a:t>These </a:t>
            </a:r>
            <a:r>
              <a:rPr lang="en-US" i="1" smtClean="0">
                <a:solidFill>
                  <a:srgbClr val="000000"/>
                </a:solidFill>
              </a:rPr>
              <a:t>channel proteins</a:t>
            </a:r>
            <a:r>
              <a:rPr lang="en-US" smtClean="0">
                <a:solidFill>
                  <a:srgbClr val="000000"/>
                </a:solidFill>
              </a:rPr>
              <a:t> allow fast transport.</a:t>
            </a:r>
          </a:p>
          <a:p>
            <a:pPr eaLnBrk="1" hangingPunct="1">
              <a:spcBef>
                <a:spcPct val="0"/>
              </a:spcBef>
              <a:buClr>
                <a:srgbClr val="339933"/>
              </a:buClr>
            </a:pPr>
            <a:r>
              <a:rPr lang="en-US" smtClean="0">
                <a:solidFill>
                  <a:srgbClr val="000000"/>
                </a:solidFill>
              </a:rPr>
              <a:t>For example, water channel proteins, </a:t>
            </a:r>
            <a:r>
              <a:rPr lang="en-US" b="1" smtClean="0">
                <a:solidFill>
                  <a:srgbClr val="000000"/>
                </a:solidFill>
              </a:rPr>
              <a:t>aquaporins</a:t>
            </a:r>
            <a:r>
              <a:rPr lang="en-US" smtClean="0">
                <a:solidFill>
                  <a:srgbClr val="000000"/>
                </a:solidFill>
              </a:rPr>
              <a:t>, facilitate massive amounts of diffusion.</a:t>
            </a:r>
          </a:p>
        </p:txBody>
      </p:sp>
    </p:spTree>
    <p:extLst>
      <p:ext uri="{BB962C8B-B14F-4D97-AF65-F5344CB8AC3E}">
        <p14:creationId xmlns:p14="http://schemas.microsoft.com/office/powerpoint/2010/main" val="29559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4FD820-9111-495B-9CB1-E2777F68EC06}" type="slidenum">
              <a:rPr lang="en-US"/>
              <a:pPr fontAlgn="base">
                <a:spcBef>
                  <a:spcPct val="0"/>
                </a:spcBef>
                <a:spcAft>
                  <a:spcPct val="0"/>
                </a:spcAft>
                <a:defRPr/>
              </a:pPr>
              <a:t>61</a:t>
            </a:fld>
            <a:endParaRPr lang="en-US"/>
          </a:p>
        </p:txBody>
      </p:sp>
      <p:sp>
        <p:nvSpPr>
          <p:cNvPr id="4710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xfrm>
            <a:off x="934720" y="4415790"/>
            <a:ext cx="5608320" cy="4415790"/>
          </a:xfrm>
          <a:solidFill>
            <a:srgbClr val="FFFFFF"/>
          </a:solidFill>
        </p:spPr>
        <p:txBody>
          <a:bodyPr wrap="square" numCol="1" anchor="t" anchorCtr="0" compatLnSpc="1">
            <a:prstTxWarp prst="textNoShape">
              <a:avLst/>
            </a:prstTxWarp>
          </a:bodyPr>
          <a:lstStyle/>
          <a:p>
            <a:pPr eaLnBrk="1" hangingPunct="1">
              <a:lnSpc>
                <a:spcPct val="110000"/>
              </a:lnSpc>
              <a:spcBef>
                <a:spcPct val="0"/>
              </a:spcBef>
              <a:buClr>
                <a:srgbClr val="339933"/>
              </a:buClr>
            </a:pPr>
            <a:r>
              <a:rPr lang="en-US" sz="1600" dirty="0" smtClean="0">
                <a:solidFill>
                  <a:srgbClr val="000000"/>
                </a:solidFill>
              </a:rPr>
              <a:t>Some transport proteins do not provide channels but appear to actually </a:t>
            </a:r>
            <a:r>
              <a:rPr lang="en-US" sz="1600" dirty="0" err="1" smtClean="0">
                <a:solidFill>
                  <a:srgbClr val="000000"/>
                </a:solidFill>
              </a:rPr>
              <a:t>translocate</a:t>
            </a:r>
            <a:r>
              <a:rPr lang="en-US" sz="1600" dirty="0" smtClean="0">
                <a:solidFill>
                  <a:srgbClr val="000000"/>
                </a:solidFill>
              </a:rPr>
              <a:t> the solute-binding site and solute across the membrane as the protein changes shape. These shape changes could be triggered by the binding and release of the transported molecule. This is model for active transport.</a:t>
            </a:r>
            <a:endParaRPr lang="en-US" dirty="0" smtClean="0">
              <a:solidFill>
                <a:srgbClr val="000000"/>
              </a:solidFill>
            </a:endParaRPr>
          </a:p>
        </p:txBody>
      </p:sp>
    </p:spTree>
    <p:extLst>
      <p:ext uri="{BB962C8B-B14F-4D97-AF65-F5344CB8AC3E}">
        <p14:creationId xmlns:p14="http://schemas.microsoft.com/office/powerpoint/2010/main" val="992394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5CC7A6-B79C-4DCD-8741-F92FD0C1AD34}" type="slidenum">
              <a:rPr lang="en-US"/>
              <a:pPr fontAlgn="base">
                <a:spcBef>
                  <a:spcPct val="0"/>
                </a:spcBef>
                <a:spcAft>
                  <a:spcPct val="0"/>
                </a:spcAft>
                <a:defRPr/>
              </a:pPr>
              <a:t>64</a:t>
            </a:fld>
            <a:endParaRPr lang="en-US"/>
          </a:p>
        </p:txBody>
      </p:sp>
      <p:sp>
        <p:nvSpPr>
          <p:cNvPr id="51202"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xfrm>
            <a:off x="934720" y="4415790"/>
            <a:ext cx="5140960" cy="418338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236025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C6C049-4ADE-496F-B314-2DB76287FC47}" type="slidenum">
              <a:rPr lang="en-US" smtClean="0"/>
              <a:pPr>
                <a:defRPr/>
              </a:pPr>
              <a:t>75</a:t>
            </a:fld>
            <a:endParaRPr lang="en-US"/>
          </a:p>
        </p:txBody>
      </p:sp>
    </p:spTree>
    <p:extLst>
      <p:ext uri="{BB962C8B-B14F-4D97-AF65-F5344CB8AC3E}">
        <p14:creationId xmlns:p14="http://schemas.microsoft.com/office/powerpoint/2010/main" val="21570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72C4D-8EFC-44F1-868D-9E7D7C678BE3}" type="slidenum">
              <a:rPr lang="en-US"/>
              <a:pPr/>
              <a:t>79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415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C6C049-4ADE-496F-B314-2DB76287FC47}" type="slidenum">
              <a:rPr lang="en-US" smtClean="0"/>
              <a:pPr>
                <a:defRPr/>
              </a:pPr>
              <a:t>90</a:t>
            </a:fld>
            <a:endParaRPr lang="en-US"/>
          </a:p>
        </p:txBody>
      </p:sp>
    </p:spTree>
    <p:extLst>
      <p:ext uri="{BB962C8B-B14F-4D97-AF65-F5344CB8AC3E}">
        <p14:creationId xmlns:p14="http://schemas.microsoft.com/office/powerpoint/2010/main" val="7574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FF5C21-A638-4F67-8EAE-8CE5AA1ADD29}" type="datetimeFigureOut">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9D708B-FFC8-4584-B959-EAE27F7EF0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0387E-417B-4955-B281-A183EF6C24DD}" type="datetimeFigureOut">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C32E75-67E8-4FEE-917D-EBDA887F0D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AB0FD3-A43C-4DCB-97BE-8FC80407710F}" type="datetimeFigureOut">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8B5761-6792-4D1C-84A5-2B0B51CC3D2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4B556A01-DE32-41EB-B328-73D9DD55CBDA}" type="datetimeFigureOut">
              <a:rPr lang="en-US"/>
              <a:pPr>
                <a:defRPr/>
              </a:pPr>
              <a:t>10/1/2019</a:t>
            </a:fld>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8A7C9E84-3C59-441A-8927-C76D91D7158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35A3D33-82A0-4380-9255-9A6C4FDBBD5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E09A048-1B84-4AC7-97B6-A313FF85BFD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B895EB-72FD-4E5F-A32A-9D5848A82A59}" type="datetimeFigureOut">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EB9503-3642-46F0-9087-A7CB9ACD29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65F721-03D1-4535-BA48-AD690E9C4616}" type="datetimeFigureOut">
              <a:rPr lang="en-US"/>
              <a:pPr>
                <a:defRPr/>
              </a:pPr>
              <a:t>10/1/2019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71F2EB-D1D8-4B4C-95B2-1A42E95982A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4BE389-5FBB-4A16-B1C6-298FFEABEEC8}" type="datetimeFigureOut">
              <a:rPr lang="en-US"/>
              <a:pPr>
                <a:defRPr/>
              </a:pPr>
              <a:t>10/1/2019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4D41C4-31C9-464C-879F-C55CAFC13A0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7F9DAAD-21DF-4DE8-9518-1246C13C4AAB}" type="datetimeFigureOut">
              <a:rPr lang="en-US"/>
              <a:pPr>
                <a:defRPr/>
              </a:pPr>
              <a:t>10/1/2019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51018F-07DB-4C0F-95BD-20718B666F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B7D58A-3057-49BF-BC47-CEA7EAC0612E}" type="datetimeFigureOut">
              <a:rPr lang="en-US"/>
              <a:pPr>
                <a:defRPr/>
              </a:pPr>
              <a:t>10/1/2019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DB53A2-25F5-4ECD-A5A4-3E2C36BF16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9011BA-9518-4A1A-BD70-BC035A6DDE5F}" type="datetimeFigureOut">
              <a:rPr lang="en-US"/>
              <a:pPr>
                <a:defRPr/>
              </a:pPr>
              <a:t>10/1/2019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1D062A0-3F95-4118-BC58-F437CB0479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E3E6F3-8EF7-4EF7-AC61-9B07EF345CAA}" type="datetimeFigureOut">
              <a:rPr lang="en-US"/>
              <a:pPr>
                <a:defRPr/>
              </a:pPr>
              <a:t>10/1/2019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A5029D-A6CE-4C56-B09B-054A9442697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946B39-D94C-4ABE-A821-1E27A3B7D287}" type="datetimeFigureOut">
              <a:rPr lang="en-US"/>
              <a:pPr>
                <a:defRPr/>
              </a:pPr>
              <a:t>10/1/2019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FDA0B1-FEEC-4FE9-88CC-FE4495DEA0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462332B-A641-4E54-8A5B-DC1422E3F799}" type="datetimeFigureOut">
              <a:rPr lang="en-US"/>
              <a:pPr>
                <a:defRPr/>
              </a:pPr>
              <a:t>10/1/2019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DD3FFBC-3837-4965-9841-420B656D81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Comic Sans MS" pitchFamily="66" charset="0"/>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omic Sans MS" pitchFamily="66"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omic Sans MS" pitchFamily="66"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audio" Target="file:///C:\Users\mccay.dianna\AppData\Local\Microsoft\Windows\Temporary%20Internet%20Files\Content.IE5\61R69JQD\MS910219666%5b1%5d.wav" TargetMode="External"/><Relationship Id="rId4" Type="http://schemas.openxmlformats.org/officeDocument/2006/relationships/image" Target="../media/image91.png"/></Relationships>
</file>

<file path=ppt/slides/_rels/slide10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100.gif"/><Relationship Id="rId2" Type="http://schemas.openxmlformats.org/officeDocument/2006/relationships/image" Target="../media/image99.gif"/><Relationship Id="rId1" Type="http://schemas.openxmlformats.org/officeDocument/2006/relationships/slideLayout" Target="../slideLayouts/slideLayout2.xml"/><Relationship Id="rId4" Type="http://schemas.openxmlformats.org/officeDocument/2006/relationships/image" Target="../media/image101.gif"/></Relationships>
</file>

<file path=ppt/slides/_rels/slide106.xml.rels><?xml version="1.0" encoding="UTF-8" standalone="yes"?>
<Relationships xmlns="http://schemas.openxmlformats.org/package/2006/relationships"><Relationship Id="rId3" Type="http://schemas.openxmlformats.org/officeDocument/2006/relationships/image" Target="../media/image102.gif"/><Relationship Id="rId2" Type="http://schemas.openxmlformats.org/officeDocument/2006/relationships/slideLayout" Target="../slideLayouts/slideLayout2.xml"/><Relationship Id="rId1" Type="http://schemas.openxmlformats.org/officeDocument/2006/relationships/audio" Target="file:///C:\Users\mccay.dianna\AppData\Local\Microsoft\Windows\Temporary%20Internet%20Files\Content.IE5\V3B9OTP2\MS910219671%5b1%5d.wav" TargetMode="External"/><Relationship Id="rId6" Type="http://schemas.openxmlformats.org/officeDocument/2006/relationships/image" Target="../media/image91.png"/><Relationship Id="rId5" Type="http://schemas.openxmlformats.org/officeDocument/2006/relationships/image" Target="../media/image104.gif"/><Relationship Id="rId4" Type="http://schemas.openxmlformats.org/officeDocument/2006/relationships/image" Target="../media/image103.gif"/></Relationships>
</file>

<file path=ppt/slides/_rels/slide10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6.gif"/><Relationship Id="rId4" Type="http://schemas.openxmlformats.org/officeDocument/2006/relationships/image" Target="../media/image10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youtube.com/watch?v=lm-dAvbl330"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audio" Target="../media/audio4.wav"/></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youtube.com/watch?v=LKN5sq5dtW4"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4" Type="http://schemas.openxmlformats.org/officeDocument/2006/relationships/image" Target="../media/image38.gif"/></Relationships>
</file>

<file path=ppt/slides/_rels/slide42.xml.rels><?xml version="1.0" encoding="UTF-8" standalone="yes"?>
<Relationships xmlns="http://schemas.openxmlformats.org/package/2006/relationships"><Relationship Id="rId2" Type="http://schemas.openxmlformats.org/officeDocument/2006/relationships/hyperlink" Target="http://www.goldiesroom.org/Note%20Packets/06%20Transport/00%20Transport--WHOLE.ht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audio" Target="../media/audio2.wav"/><Relationship Id="rId4" Type="http://schemas.openxmlformats.org/officeDocument/2006/relationships/audio" Target="../media/audio1.wav"/></Relationships>
</file>

<file path=ppt/slides/_rels/slide55.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youtube.com/embed/_bPFKDdWlC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audio" Target="../media/audio7.wav"/><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hyperlink" Target="http://www.biology4kids.com/files/systems_nervous.html" TargetMode="Externa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audio" Target="../media/audio7.wav"/></Relationships>
</file>

<file path=ppt/slides/_rels/slide6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youtube.com/embed/pvOz4V699gk"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7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youtube.com/embed/U9pvm_4-bHg"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s://www.youtube.com/embed/zVvHn6Sj9PQ" TargetMode="Externa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hyperlink" Target="https://www.youtube.com/embed/OYoaLzobQmk"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9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audio" Target="file:///C:\Users\mccay.dianna\AppData\Local\Microsoft\Windows\Temporary%20Internet%20Files\Content.IE5\61R69JQD\MS910219714%5b1%5d.wav" TargetMode="External"/><Relationship Id="rId7" Type="http://schemas.openxmlformats.org/officeDocument/2006/relationships/image" Target="../media/image89.png"/><Relationship Id="rId2" Type="http://schemas.openxmlformats.org/officeDocument/2006/relationships/audio" Target="file:///C:\Users\mccay.dianna\AppData\Local\Microsoft\Windows\Temporary%20Internet%20Files\Content.IE5\ZFGCR4Q6\MS910219510%5b1%5d.wav" TargetMode="External"/><Relationship Id="rId1" Type="http://schemas.openxmlformats.org/officeDocument/2006/relationships/audio" Target="file:///C:\Users\mccay.dianna\AppData\Local\Microsoft\Windows\Temporary%20Internet%20Files\Content.IE5\O8JMJTTE\MS910219509%5b1%5d.wav" TargetMode="External"/><Relationship Id="rId6" Type="http://schemas.openxmlformats.org/officeDocument/2006/relationships/image" Target="../media/image88.png"/><Relationship Id="rId5" Type="http://schemas.openxmlformats.org/officeDocument/2006/relationships/slideLayout" Target="../slideLayouts/slideLayout6.xml"/><Relationship Id="rId4" Type="http://schemas.openxmlformats.org/officeDocument/2006/relationships/audio" Target="file:///C:\Users\mccay.dianna\AppData\Local\Microsoft\Windows\Temporary%20Internet%20Files\Content.IE5\61R69JQD\MS910219267%5b1%5d.wav" TargetMode="External"/><Relationship Id="rId9" Type="http://schemas.openxmlformats.org/officeDocument/2006/relationships/image" Target="../media/image91.png"/></Relationships>
</file>

<file path=ppt/slides/_rels/slide97.xml.rels><?xml version="1.0" encoding="UTF-8" standalone="yes"?>
<Relationships xmlns="http://schemas.openxmlformats.org/package/2006/relationships"><Relationship Id="rId2" Type="http://schemas.openxmlformats.org/officeDocument/2006/relationships/image" Target="../media/image92.g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ctrTitle"/>
          </p:nvPr>
        </p:nvSpPr>
        <p:spPr>
          <a:xfrm>
            <a:off x="914400" y="457200"/>
            <a:ext cx="7010400" cy="990600"/>
          </a:xfrm>
        </p:spPr>
        <p:style>
          <a:lnRef idx="0">
            <a:schemeClr val="accent5"/>
          </a:lnRef>
          <a:fillRef idx="3">
            <a:schemeClr val="accent5"/>
          </a:fillRef>
          <a:effectRef idx="3">
            <a:schemeClr val="accent5"/>
          </a:effectRef>
          <a:fontRef idx="minor">
            <a:schemeClr val="lt1"/>
          </a:fontRef>
        </p:style>
        <p:txBody>
          <a:bodyPr rtlCol="0">
            <a:normAutofit/>
          </a:bodyPr>
          <a:lstStyle/>
          <a:p>
            <a:pPr eaLnBrk="1" fontAlgn="auto" hangingPunct="1">
              <a:spcAft>
                <a:spcPts val="0"/>
              </a:spcAft>
              <a:defRPr/>
            </a:pPr>
            <a:r>
              <a:rPr lang="en-US" dirty="0" smtClean="0"/>
              <a:t>3.3 Cell Membrane</a:t>
            </a:r>
            <a:endParaRPr lang="en-US" dirty="0"/>
          </a:p>
        </p:txBody>
      </p:sp>
      <p:pic>
        <p:nvPicPr>
          <p:cNvPr id="135170" name="Picture 2" descr="http://upload.wikimedia.org/wikipedia/commons/6/6f/Membrane_orbit_animated.gif"/>
          <p:cNvPicPr>
            <a:picLocks noChangeAspect="1" noChangeArrowheads="1" noCrop="1"/>
          </p:cNvPicPr>
          <p:nvPr/>
        </p:nvPicPr>
        <p:blipFill>
          <a:blip r:embed="rId3" cstate="print"/>
          <a:srcRect/>
          <a:stretch>
            <a:fillRect/>
          </a:stretch>
        </p:blipFill>
        <p:spPr bwMode="auto">
          <a:xfrm>
            <a:off x="2057400" y="1599751"/>
            <a:ext cx="4876800" cy="450387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228600" y="685800"/>
            <a:ext cx="3962400" cy="5867400"/>
          </a:xfrm>
        </p:spPr>
        <p:txBody>
          <a:bodyPr/>
          <a:lstStyle/>
          <a:p>
            <a:pPr eaLnBrk="1" hangingPunct="1"/>
            <a:r>
              <a:rPr lang="en-US" sz="3600" b="1" i="1" dirty="0" smtClean="0">
                <a:solidFill>
                  <a:srgbClr val="002060"/>
                </a:solidFill>
              </a:rPr>
              <a:t>The cell membrane touches the watery cytoplasm inside the cell and the watery fluid outside the cell.</a:t>
            </a:r>
          </a:p>
        </p:txBody>
      </p:sp>
      <p:sp>
        <p:nvSpPr>
          <p:cNvPr id="4" name="Title 1"/>
          <p:cNvSpPr txBox="1">
            <a:spLocks noGrp="1"/>
          </p:cNvSpPr>
          <p:nvPr>
            <p:ph type="title"/>
          </p:nvPr>
        </p:nvSpPr>
        <p:spPr>
          <a:xfrm>
            <a:off x="4724400" y="274638"/>
            <a:ext cx="3962400" cy="1143000"/>
          </a:xfrm>
        </p:spPr>
        <p:style>
          <a:lnRef idx="3">
            <a:schemeClr val="lt1"/>
          </a:lnRef>
          <a:fillRef idx="1">
            <a:schemeClr val="accent4"/>
          </a:fillRef>
          <a:effectRef idx="1">
            <a:schemeClr val="accent4"/>
          </a:effectRef>
          <a:fontRef idx="minor">
            <a:schemeClr val="lt1"/>
          </a:fontRef>
        </p:style>
        <p:txBody>
          <a:bodyPr>
            <a:normAutofit fontScale="90000"/>
          </a:bodyPr>
          <a:lstStyle/>
          <a:p>
            <a:pPr eaLnBrk="1" hangingPunct="1">
              <a:defRPr/>
            </a:pPr>
            <a:r>
              <a:rPr lang="en-US" dirty="0" smtClean="0">
                <a:solidFill>
                  <a:schemeClr val="bg1"/>
                </a:solidFill>
                <a:latin typeface="Comic Sans MS" pitchFamily="66" charset="0"/>
              </a:rPr>
              <a:t>Cell Membrane</a:t>
            </a:r>
          </a:p>
        </p:txBody>
      </p:sp>
      <p:pic>
        <p:nvPicPr>
          <p:cNvPr id="28675" name="Picture 4" descr="http://t3.gstatic.com/images?q=tbn:ANd9GcTXxQ4VZK8KYpsP8_GZHi3H0d-u1YZOTDo0CJnhBPGOD52kLbk&amp;t=1&amp;usg=__l7GKhWgFd68PwyuyyXFtvQ8BU34="/>
          <p:cNvPicPr>
            <a:picLocks noChangeAspect="1" noChangeArrowheads="1"/>
          </p:cNvPicPr>
          <p:nvPr/>
        </p:nvPicPr>
        <p:blipFill>
          <a:blip r:embed="rId2" cstate="print"/>
          <a:srcRect/>
          <a:stretch>
            <a:fillRect/>
          </a:stretch>
        </p:blipFill>
        <p:spPr bwMode="auto">
          <a:xfrm>
            <a:off x="4648200" y="2514600"/>
            <a:ext cx="4238845" cy="3505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3429001"/>
          </a:xfrm>
        </p:spPr>
        <p:txBody>
          <a:bodyPr>
            <a:normAutofit lnSpcReduction="10000"/>
          </a:bodyPr>
          <a:lstStyle/>
          <a:p>
            <a:pPr lvl="1"/>
            <a:r>
              <a:rPr lang="en-US" sz="3500" dirty="0" smtClean="0"/>
              <a:t>Which of the images represent the majority of water molecules </a:t>
            </a:r>
            <a:r>
              <a:rPr lang="en-US" sz="3500" u="sng" dirty="0" smtClean="0"/>
              <a:t>leaving</a:t>
            </a:r>
            <a:r>
              <a:rPr lang="en-US" sz="3500" dirty="0" smtClean="0"/>
              <a:t> red blood cells by </a:t>
            </a:r>
            <a:r>
              <a:rPr lang="en-US" sz="3500" dirty="0" smtClean="0">
                <a:solidFill>
                  <a:srgbClr val="FF0000"/>
                </a:solidFill>
              </a:rPr>
              <a:t>osmosis</a:t>
            </a:r>
            <a:r>
              <a:rPr lang="en-US" sz="3500" dirty="0" smtClean="0"/>
              <a:t>? </a:t>
            </a:r>
          </a:p>
          <a:p>
            <a:pPr lvl="1"/>
            <a:r>
              <a:rPr lang="en-US" sz="3500" dirty="0" smtClean="0"/>
              <a:t>A ?</a:t>
            </a:r>
          </a:p>
          <a:p>
            <a:pPr lvl="1"/>
            <a:r>
              <a:rPr lang="en-US" sz="3500" dirty="0" smtClean="0"/>
              <a:t>B ?</a:t>
            </a:r>
          </a:p>
          <a:p>
            <a:pPr lvl="1"/>
            <a:r>
              <a:rPr lang="en-US" sz="3500" dirty="0" smtClean="0"/>
              <a:t>C ?</a:t>
            </a:r>
          </a:p>
          <a:p>
            <a:endParaRPr lang="en-US" dirty="0"/>
          </a:p>
        </p:txBody>
      </p:sp>
      <p:pic>
        <p:nvPicPr>
          <p:cNvPr id="1026" name="Picture 2" descr="http://www.bcscience.com/bc8/images/0_quiz_blood_cells.jpg"/>
          <p:cNvPicPr>
            <a:picLocks noChangeAspect="1" noChangeArrowheads="1"/>
          </p:cNvPicPr>
          <p:nvPr/>
        </p:nvPicPr>
        <p:blipFill>
          <a:blip r:embed="rId2" cstate="print"/>
          <a:srcRect/>
          <a:stretch>
            <a:fillRect/>
          </a:stretch>
        </p:blipFill>
        <p:spPr bwMode="auto">
          <a:xfrm>
            <a:off x="2916072" y="3124200"/>
            <a:ext cx="5970895" cy="3200400"/>
          </a:xfrm>
          <a:prstGeom prst="rect">
            <a:avLst/>
          </a:prstGeom>
          <a:noFill/>
        </p:spPr>
      </p:pic>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r>
              <a:rPr lang="en-US" dirty="0" smtClean="0"/>
              <a:t>Molecules that help substances across the cell membrane </a:t>
            </a:r>
            <a:r>
              <a:rPr lang="en-US" smtClean="0"/>
              <a:t>are called _______________</a:t>
            </a:r>
            <a:endParaRPr lang="en-US" dirty="0" smtClean="0"/>
          </a:p>
          <a:p>
            <a:endParaRPr lang="en-US" dirty="0"/>
          </a:p>
        </p:txBody>
      </p:sp>
      <p:pic>
        <p:nvPicPr>
          <p:cNvPr id="117762" name="Picture 2" descr="http://bio1151b.nicerweb.net/Locked/media/ch07/07_15FacilitatedDiffusionB.jpg"/>
          <p:cNvPicPr>
            <a:picLocks noChangeAspect="1" noChangeArrowheads="1"/>
          </p:cNvPicPr>
          <p:nvPr/>
        </p:nvPicPr>
        <p:blipFill>
          <a:blip r:embed="rId3" cstate="print"/>
          <a:srcRect/>
          <a:stretch>
            <a:fillRect/>
          </a:stretch>
        </p:blipFill>
        <p:spPr bwMode="auto">
          <a:xfrm>
            <a:off x="1219200" y="3276600"/>
            <a:ext cx="7566579" cy="3276600"/>
          </a:xfrm>
          <a:prstGeom prst="rect">
            <a:avLst/>
          </a:prstGeom>
          <a:noFill/>
        </p:spPr>
      </p:pic>
      <p:sp>
        <p:nvSpPr>
          <p:cNvPr id="6" name="Title 5"/>
          <p:cNvSpPr txBox="1">
            <a:spLocks/>
          </p:cNvSpPr>
          <p:nvPr/>
        </p:nvSpPr>
        <p:spPr>
          <a:xfrm>
            <a:off x="457200" y="274638"/>
            <a:ext cx="8229600" cy="1143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Comic Sans MS" pitchFamily="66" charset="0"/>
                <a:ea typeface="+mn-ea"/>
                <a:cs typeface="+mn-cs"/>
              </a:rPr>
              <a:t>11/7</a:t>
            </a:r>
          </a:p>
        </p:txBody>
      </p:sp>
      <p:pic>
        <p:nvPicPr>
          <p:cNvPr id="7" name="MS910219666[1].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
        <p:nvSpPr>
          <p:cNvPr id="8" name="TextBox 7"/>
          <p:cNvSpPr txBox="1"/>
          <p:nvPr/>
        </p:nvSpPr>
        <p:spPr>
          <a:xfrm>
            <a:off x="1524000" y="5715000"/>
            <a:ext cx="3251211" cy="584775"/>
          </a:xfrm>
          <a:prstGeom prst="rect">
            <a:avLst/>
          </a:prstGeom>
          <a:solidFill>
            <a:srgbClr val="FFC000"/>
          </a:solidFill>
        </p:spPr>
        <p:txBody>
          <a:bodyPr wrap="none" rtlCol="0">
            <a:spAutoFit/>
          </a:bodyPr>
          <a:lstStyle/>
          <a:p>
            <a:r>
              <a:rPr lang="en-US" sz="3200" dirty="0" smtClean="0">
                <a:solidFill>
                  <a:srgbClr val="FF0000"/>
                </a:solidFill>
              </a:rPr>
              <a:t>Transport proteins</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0407" fill="hold"/>
                                        <p:tgtEl>
                                          <p:spTgt spid="7"/>
                                        </p:tgtEl>
                                      </p:cBhvr>
                                    </p:cmd>
                                  </p:childTnLst>
                                </p:cTn>
                              </p:par>
                            </p:childTnLst>
                          </p:cTn>
                        </p:par>
                      </p:childTnLst>
                    </p:cTn>
                  </p:par>
                </p:childTnLst>
              </p:cTn>
              <p:nextCondLst>
                <p:cond evt="onClick" delay="0">
                  <p:tgtEl>
                    <p:spTgt spid="7"/>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848600" cy="1143000"/>
          </a:xfrm>
        </p:spPr>
        <p:txBody>
          <a:bodyPr>
            <a:noAutofit/>
          </a:bodyPr>
          <a:lstStyle/>
          <a:p>
            <a:r>
              <a:rPr lang="en-US" sz="3600" dirty="0" smtClean="0"/>
              <a:t>You know that this cell is in a(n) _____ solution because the cell _____. </a:t>
            </a:r>
            <a:endParaRPr lang="en-US" sz="3600" dirty="0"/>
          </a:p>
        </p:txBody>
      </p:sp>
      <p:sp>
        <p:nvSpPr>
          <p:cNvPr id="5" name="Content Placeholder 4"/>
          <p:cNvSpPr>
            <a:spLocks noGrp="1"/>
          </p:cNvSpPr>
          <p:nvPr>
            <p:ph idx="1"/>
          </p:nvPr>
        </p:nvSpPr>
        <p:spPr>
          <a:xfrm>
            <a:off x="457200" y="1600201"/>
            <a:ext cx="8229600" cy="2133600"/>
          </a:xfrm>
        </p:spPr>
        <p:txBody>
          <a:bodyPr/>
          <a:lstStyle/>
          <a:p>
            <a:r>
              <a:rPr lang="en-US" dirty="0" smtClean="0"/>
              <a:t>hypertonic ... lost water</a:t>
            </a:r>
          </a:p>
          <a:p>
            <a:r>
              <a:rPr lang="en-US" smtClean="0"/>
              <a:t>hypotonic </a:t>
            </a:r>
            <a:r>
              <a:rPr lang="en-US" dirty="0" smtClean="0"/>
              <a:t>... gained water </a:t>
            </a:r>
          </a:p>
          <a:p>
            <a:r>
              <a:rPr lang="en-US" dirty="0" smtClean="0"/>
              <a:t>isotonic ... neither lost nor gained water</a:t>
            </a:r>
            <a:endParaRPr lang="en-US" dirty="0"/>
          </a:p>
        </p:txBody>
      </p:sp>
      <p:pic>
        <p:nvPicPr>
          <p:cNvPr id="11271" name="Picture 7" descr="C:\Users\mccay.dianna\Desktop\haq0809q.jpg"/>
          <p:cNvPicPr>
            <a:picLocks noChangeAspect="1" noChangeArrowheads="1"/>
          </p:cNvPicPr>
          <p:nvPr/>
        </p:nvPicPr>
        <p:blipFill>
          <a:blip r:embed="rId2" cstate="print"/>
          <a:srcRect/>
          <a:stretch>
            <a:fillRect/>
          </a:stretch>
        </p:blipFill>
        <p:spPr bwMode="auto">
          <a:xfrm>
            <a:off x="1219200" y="3474228"/>
            <a:ext cx="6385790" cy="2719111"/>
          </a:xfrm>
          <a:prstGeom prst="rect">
            <a:avLst/>
          </a:prstGeom>
          <a:noFill/>
        </p:spPr>
      </p:pic>
      <p:sp>
        <p:nvSpPr>
          <p:cNvPr id="10" name="TextBox 9"/>
          <p:cNvSpPr txBox="1"/>
          <p:nvPr/>
        </p:nvSpPr>
        <p:spPr>
          <a:xfrm>
            <a:off x="381000" y="609600"/>
            <a:ext cx="1066800" cy="584775"/>
          </a:xfrm>
          <a:prstGeom prst="rect">
            <a:avLst/>
          </a:prstGeom>
          <a:noFill/>
        </p:spPr>
        <p:txBody>
          <a:bodyPr wrap="square" rtlCol="0">
            <a:spAutoFit/>
          </a:bodyPr>
          <a:lstStyle/>
          <a:p>
            <a:r>
              <a:rPr lang="en-US" sz="3200" dirty="0" smtClean="0">
                <a:solidFill>
                  <a:srgbClr val="FF0000"/>
                </a:solidFill>
              </a:rPr>
              <a:t>10/1</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572000" cy="4525963"/>
          </a:xfrm>
        </p:spPr>
        <p:txBody>
          <a:bodyPr/>
          <a:lstStyle/>
          <a:p>
            <a:r>
              <a:rPr lang="en-US" dirty="0" smtClean="0"/>
              <a:t>What type of cell membrane </a:t>
            </a:r>
            <a:r>
              <a:rPr lang="en-US" dirty="0" err="1" smtClean="0"/>
              <a:t>tranport</a:t>
            </a:r>
            <a:r>
              <a:rPr lang="en-US" dirty="0" smtClean="0"/>
              <a:t> is occurring here?</a:t>
            </a:r>
            <a:endParaRPr lang="en-US" dirty="0"/>
          </a:p>
        </p:txBody>
      </p:sp>
      <p:sp>
        <p:nvSpPr>
          <p:cNvPr id="1026" name="AutoShape 2" descr="data:image/jpeg;base64,/9j/4AAQSkZJRgABAQAAAQABAAD/2wCEAAkGBhQSEBQUExQWFRUUFxcWFRUYFBgYGBgcFRgXFxcXFxUYHSYfFxkjGRUXHy8gIycpLCwsFx4xNTAqNSYrLCkBCQoKDgwOGg8PFy0kHCQsNCkqKSwsLCwsLCksLCwsLCwsKSwsLCwsLCwsLCwsLCwsLCkpLCksLCwsLCkpKSwpLP/AABEIAMABBwMBIgACEQEDEQH/xAAaAAACAwEBAAAAAAAAAAAAAAABAgADBAUG/8QANRAAAQMDAwIEBAUEAgMAAAAAAQACEQMhMQQSQSJRBTJhcRNCgZEjUqHR8AYUFcGx4UNikv/EABkBAAMBAQEAAAAAAAAAAAAAAAABAwIEBf/EACARAQEBAAMBAQEAAwEAAAAAAAABAgMRITESQRMiUTL/2gAMAwEAAhEDEQA/AOiE8JQIRXrvGMiEqITAqSgoEAZUQRAQEUlb6Pg1QxMMBxvMExEw3zHIwFrf/SdSAWuY6cAOufaRdZu8zy1qY1Z3I4kqK/VaJ9Mw9pafUf8AB5WdaZFAlBSUBEFJQKAJQUQQSFKmSpBEpRQKYKUHIlAlDNKlKYhKUEUoEIlLKCApCmJSFAApSmKUhAK5RQqIJ3IUUCISWFSUJUQaSogigCun4XXZTaXfOTAMTtHpPJ7nsuWVi1peDLQSDkDzD1E5ss6+dHLJe3rxry8zTqCPz/E82RYkAtINiPRZXeIPBIp1HAB0Re8Gdxccnji02wV5P/KUy4TvtaDE/wDrwAYk/uF1qPiAcG7R8O/Ng0DmcmZ9fZefyZsehxck18ehHj1vh1WtrBxgDsbRcm1p5N/sqdZ4C10mg4GPkJ6h6H78rDpagAO09RJgQCL8XzkXHotlPWfCI3GbSCHcuz3DcEQeyOPlufg5OOb+uPX07mGHAtPqIVZXqnalr2y4NNMwASBY4M3zMY91yfEvB9g3snbktJkgHkH5m+vH6rtzyzTi1xXLlSpKiiqmChUQQQIFEoEoAFKUSgUECBRSlAByUlMSlcgiEIFFAJkVKmhKUgQoJiEhQQFRQqI7J3FFAohVCoFF2PDvAg5ofVdtacACXEd/QJW9TunJ38ceFJXT8W0FNomm4kDIdn9FzJSl7OzoESoSomSitpGuyAfos/8AaOpndSOPkOD/ACFuJQKzrMv05bPYwf5fqghzBzeRGAARdtp+5wutpa9MBwG4kXh4cbTczF7Rczn1WDUaXdix4Kq0PiD6b2sqERMMJgAEyY3SNuTeZHHC5d8PXx0cfNbetO7o6bw4OaWuBMcEmbkX+oiZkwt1OoKY3bgQ4+QgdAM7gZwLHykWzMrnOrjyuJYctaKZLDuvJdw6BMmMc8NSa07muJdiI2gyfUiT78W4UM2unUnxTrqAa6W+V129x3afUG32WdbKzDsIIgsh0WuHWJABxMX9CsS9LN7jz9TqgSgUUpTZQFAlBK5yAKiXcmCCKUCiQgUApSlMg5BESpiEqZAlKZKQgFKVOUhQQFREqIJ2QVFJUQq2+FabfUE4HUfpx94W/Xa4k2sMLJ4bWDGPMSXW+jRJ47lqFfUWMiTmw2m4tb1P/C5uXf8At1HRxY/17rBrNTke490rTZVa1kQ2ZJIk5HqrYVc/EdfRQlMxhJgCVZX0T2XcIWu4XV67VIKSimEhZ9dpd7CMHIM4IwfoYK0KEpX0Joajn02y6N1nghxO4ZkgGR2zkn0GsVRsA3FpEgtuCR+Y2s28Wve0ZXJ0tQ0q0yQH2ncWgHIuJi4jC61J+8A9T8gXyCMNkyM9lw6zc12Y1+406esCBuAgjY5pd1bXeUkfLBg39TwuW9sEjt/AtQqNYAR0C1i1pJxuAccQSSXWPa8KvxAguDgIDxug9+V0cO+/qXLnpnQKUFGVdzlJSuTlIUgQuTNKRwRaUyOUqKEIBUCrRRJVUIBSo1hJgXRhd/R0mU2G7Wui73GItwOSs61Mz1rOP1XNHgNWN2wx3gx91nf4TWH/AI3/APyY+66ztUM7qjiZkuLhkW3NdDSTNrmI4Vf+TL2wHdIAhz926/EHykciTkQMlSnNO1Lw3pwqjCCQRB7G36cKshb/ABJx3CZn1kGLRlYSFdz0hURhRNmuvKKVEJKr9NWElp5IIvAMlogwJiQr30HF0gENAJBcHxySAILiAeB63GVxteS3bUAB2TuBAPSYkweARNrxK6VCo+oxuGnuHy0RYDiBxMR9CuHmzf127OHU/PS3xPQDpqs8ruIgtIixGcXE8FYwuvo+h76bwPxBYtDQ3dfsZ9JiL3XN1NPa49l0cWu4ly46va3Q1trvUpvEnndfH8/dYXVC2COP9q+tqS/Pv6+qLL++yln46VSoooqpCoUJUBQDtABbM+Ztg3dObQtNdpcXebkkOADYgAAH/Ssbp4pB3JM8SQLACbSTOSLAnhZTUcHubtaWRAcNxcbX3nBAixEGAuLnv+/js4Z/r6V9Q8tJnBvuvgtuADPMHCGoqOc3q+Qx+gTaivLwJJItaoDExMtaSadr3AMHCOwhpB5m/wBTweJ+ifDfRyTxkBRQZhGV2OMSlIRUQFbkAExUhBCnpUtxSLZ4SwveWBpJI4GPUnAHqUtXqNZnd6CpVuGtxCzPoEmwnsuy/SU6fS7e95ttpiwnA3HzH2Csf4iyi0wwMMwZO54+g/0pzkil42HR+EbeuqQ0C+3n69gk1bRUMMG7MuLhAm4LBMgiDB5nFlbrvEmPZTdTeytMzTaCyoHD8xz0mL2weVza+rLTdzmuIky7q7OEGxYbZJyObCOtzfquM/lo0tepTdPXUIkSAwkFxN246TewECZuqam5gIkUy0S9u5ps7q6WkFw95J4EJRrTUsxrgHC+15wB1EkWObj2uFk8U1VSkPhtqNqB0bGOAc+XCd0uBhom9yOL5U8zuqa11FQ1QqOcQZAhoMQSBeYt3/REhV6bTBjYGTcnkk5J/bAVrl6EedSFRBRDLqqIIptiFl0OkduDWN2hpLXObAJMQ0HqwYGW+xWqVi1XS+eqHtIG10Q4C0kXgjgflwpck7imL1XWo0RdridwsRY9VhcxY3tBP7bawa9hsJsQROfrhc3S6YOAhsxaR5RefMIDQe9uF1W0gBvlzanygwGOHMW9e3IXHnVzXZZNRyHNIsgAu1V0jajenzcrl19KWm67ZqVx6xYpUhRRaZAJ6bJNuVGUicL0HhvhrKIbUrECY2Mm7zxA7eqzrUxO63nF1eoy6yu2jHxDDYjpYXuaGggna3iR3+y57NWD02HY7i0uHHQ4zN/KMWMYJv1mvq1Huf5RbpJDYOQYmZ7ATObcZ3VoEtnBnAEZIz6mwjPK8/3V7rv+TpU2kS4ucSJFiWuu28GWjmDk/ZXUC1gIcHCfL0kwRyPykm0Te6wMcAXbXFhBmA0AkuA7mNwEfdXU6ZLYDOlxEsMkuNyXOmw449bQZvmdeoavfjazQNcRLr8tAlxjJHH3I/Z216TR+HSJP56jZm8SGyG88g+6z0w4tgVnS35WANEdi5ouy/De95AVVTVP3EbNvAY1wloFgb3jzX+sRM1urb0n+Zmd1NVqZdtJa4i8hoBF8HaBIv7j0wqVRpZMvJ8xtmzeMkm+c8rZR0xdjAySYA/nZWQ+qSE9OgXYE/zuutp/CG26KlRxvA6RHfBJb6gj/idrmVWAQ2lSbgDa0udPEkOIPqQsXcjc47XNpeDhgD67/hsOAAXvd7BoMD1P/avFSm1sw5jM02bZc6PndJBceOQLgCVHeGVd5J3ipZ26WhwiWy1pB6TYHp23BbFlm1Iax5/K6A87gNuCd73RAmSTZc++Tvx044+mUeLwIDCNm4uIceemLC0QeVx/D/6kdXqAvDxI2tNyTtJ6iQRt4EjtxK7uqJIAilDIHS4lrh6PNpNjNxEZXNqeGho3Umt3vJiPMAB1NMGGzPaIB7lc94/1ual+Lf5LnNnTour/AAyQNhPJMggZJ2l1xNo59DZc2r4iHvB3hrTchzXEH0BaJgQPrGYWMaV9V3VDgDtjIkSNoOABiyt12gEQTBu0iDIjG2cBdUxe3JeTqeRm8U1Ena3a4TDWtDYJAbdpFwZkHgQjo9CGXN3nLv1hs4aJVul0TKY6QB3PJ9zkq4q+cSIa1bSpSmKUrbBSooVE2a6MopJRBSbNKTUUQ9pacHkZBFwQe4KaUUrGow+Hat1N3w3lw2TtIPQ8mwJm7TFy3B+i9DpfEyHNBFPZYgwScGRESRPt/see8U05cA4TI7Z7gj1Buk8L8Qa4GnB3dt0GpYyWyYA7jjtyuXkx726ePk/le30us3ElrCNxABLdrSTJAJ/2RyPdWO0zo/EaQ4ntLf8A6Fl5TS66k1937WtEPqhxBph2AS3kkepMyuqzxtwuyvvaCOsPO533IJzyLwpTVz8W6mnWf/TJcD0FVj+jX2ktaCfmd39uVlbqar4cXvN90jaT9I4nt6qnUf1NsLwz4z3XAcxti71vAgLV5tT4X+LP9dmro6Wkbuf+I7gRDfck3j6fdcjWeLGo5xDgX9nMJYARbkRbtaMk4PB0X94apfVa97fMDtdG0YIkXbO3gftu1LWuYeoMJBkOgSTchoMEgCfT7yuTOuTkne/q/WMeZFlYM4px1GzSA6b9MYvAEmPVYdTrgWGN250lznBpBzemZuTjHdWt1Tt5pmmA1u38XftAAEuHw4vu7W4WCtpnOcGh7mNtYOI3/lPSJtm85Fxx1Yx25+Td/i3RaqQ0fiRYOpuG0zYmGEQ+5B3O5kBbtBFSpLKTg6ZfVMU9t4bsA3b3SJvEYuCr9Ppy1jeqDPl2neREnaYJMC8zyJyFpOsG47GkMLQC0tO6xOXTb2JOc8qmr1WMT/qVWM2EVBUqNJy7aDvJkiwJaTAMjJP1XK8SrusxrdocYIJl2CZkmLDB4BGOe1SJGHEXlskFoAHzXuc/smOmoPcAW7DDi6oS0U/zRtFxYdp6eZtnGpL61vF6c6hoLAkw2ByC72A/3hdrS6em1u6oWgDyMmL+5t9/+lRT0VKmel3xCeQQGwOS4zu9gPSywV6/xCTwTJgGQI5G0dUQLCBF+CacnJ54nx49dHVeJOqUy403UQ11h+G5pMWqNaHBwtOcdxxzdZrDvncx05gQTeeBABNwDNxysv8AcNJuZ6QJFuxFiLtteZzldB2l3Za3cY6QCc27zNja49ueK796dsx5+mR9arqOp5LXUiGNcxglsd3FxLDLd26SLmJWg0KhbFRwrO6idr2ucSQS47rjbcAiL7uFjO0W+HMjzkua0EO8pIs6RyQADmAj/ejpLjV3i4aSA7qkANaZjgy0TaLWKpmJ6WaWqwN2NAZLrbtrmwM2ddpPH+srPq6QjaHFtQuG4wwBx7uIPTGYjv7rRX3OiSQ3IDtnXxcwCItaRN5vZVajUbQabMOJBhoIJbgnIEmTgcfVzvvwr89ZvEC1sbnbyBYbmgTiYbIPGFzKFQvNpjk4Hs1WP0rnu/EaAJm2DN+kcBaw2McYXdidR5+r3QSlM5KtslQhM5IgilRQqIJvBUlKCihs4UlKSigGCxazwplQEERN5FjPBHYjutikrNnZ9uMdRqKIDKgbqKWBuaN3YDeLh2M+aBdaxqmEE0ztabFlyd3IcCwuJzggWPqtj2AggiQbEd1kbSLHbhB2kA7ou0wASSCOkGJz9rSvHn+xSb1/GmjoarwfhioMO2N6c4c0mSL3Pe4BCZ3iIG2GOLmgjYRBcRkERcGI+6oq0viNhr9haSZuC0nzBrpIvOIORF5jotrWaXMfJkRUILnbY6iQSQYj2nCjrHX8Wxu1t02tiKzH9bgDN7D68XiLxPGFl8a0zHPbUDmtDzO2CWh+KkkNIaOeOb5WLTh1KuadWaYqS+kXNMSJ3QY4ntz9Vfpta9oeyYZEtcw9dNwFiIsQccQOOQpJ9atsvVKKlCnYFnxS5xo7Wb2vE3dUIsPci4HK3aOk6BvB4J2AGQeWiJODEzm4ATP09MAfibyNsugO2WJ2k4MHMYvlUVNzyCHSDktkNMYI7ixRbZO41J70t1GvDXbaMMe0AEuY1zpPyumAASBGAPqs4c50F+2ScguiZ6j0kzexF8YBVgpB0bzTdukbWg74YPnB5JP/AD2UoVGztc4MLpsW7iCLBpj3+4+ytnXZTPovrGSOvbEOD2ncT8ztwkETYD8uRgpdLULeARJs5pdNjDmi145PrZIdXsG5ri3EkXI4B7CUteuD09Q3Cx6WiM7hf04N47ZnJVbZ/FtZzmyGgbXGXFrnOMD0aCQYtDgf0sz2bGgPLduWgFxOAdznGS73kWM+irZrQwD4RuY6ztMRy6W9xi/pCz1dI68bnEzBIcYLi7fF9r25II7jEECv3ypf+fYx+Mapou1wLGR1NkgweCRx3gBa6WvdWaBHRYEBzTa1z0l2YxESLE3WPxjw2lsHxXhmDBJcb4mwHMx1YiVzxtcwsaHP6QZdekZ+YEjBB7EyfvjPHf16euXx3j4gza1jdgLQXMdudLRi0mHAbT2N5Kz67xWlSA3uJv5y4hu6/TtJnF4jJuF59vhD6xlztrcAgWIGNrbAD1Mrfpv6do0x0t6vzG7vvx9FecSF5bWmv/UVMtYAHuaASxvVbdHsItwRMDEXzf5yq4ANa9xEjqA2gE8Akq//ABzZnlaKdINwqZ45PU9clqvTl8dee3ZOmKCqmBSlMUsoBSlKchIgikKIlBBNaKWUZQ0cKBLKKAYKBKigxV2npO3BzbHE/rKqaF3qdDZDGtdPlc8ht3HIBmGtFgZEkjhY1qSN4z3WenRaGzUf8Jkgb3AiTMgNa0GbjHckSVVWqEzUot/EA2s3yS8gyHRaB94MFTUa0AgNc6QZmYLjAPTtM7I7QCs7juB6WMBvMO3e24m5OfrwuDe/1bHfjPU7c+rqtXqR+KXMaw7w49UPBhu0HAILpAMEcKzUEiGSxrG7XPfTY8GpztJcYaJiYBt6WWkaiXCGkixN7mbGBgusBj7rR/buaXB1JzriWuiQ4ybVOS0BsAC8/UKXqyT4LJZXP09OpVk1HfEAlu4wIxDtoAjEQRJMrbVeRtBc0doNndwALZufUrQNwuHmXTPUBLY8oZxyZF7ei4ev0kvD5dT2jaSTO4bpkA/N6rW7e/Gc9Setz9e43JdJgBxwY5FpLj3BAEcqrY7qA29UEANc2fTOYm9xZUP8QqOcdjCTn4tUOgCIJjn+ZhYGeHOqT1ODiekguuG5cQDDb8DhVk/6jb/I69Np3A8DpJMHIGYBAtgx6zeQ9K7bzUENdLoBk4B4iLbgDaMSuafiEgVGl0DzCrEwIb0mJIjknJ7rBq2lxhzKmSdz5ceqJgAbAYA6r+2Fn8W1r99Tx33A7SC9hHUegsafYgOlpGY9e5WCrr3uDm0GkBxndAsQIcZc7pECZwTyOebT0VIdTqdYdjDj6eYAx+0gWMLo0fFKIbDH04AA2vGzcAPMcuttEc/a9Zj8+pa3NeUlPwimOus8VCeXxbmzZB7kTnspUq/FdsDulvmDbAf+p22BPY3hT4btQ74lSdvytMtLhcy4ZDeAMnnsdjWACAAAOAAB9gFaRKjH8/mEUCgtMoVFECUwBKCKCCAuSoygUBEhRJQlBFIUUKiA0hEFKFEGeUZSSigzSmlIt/hmg+IZPlBAIESSeBMcAkngBK3o5O/Gjw7SbYqHP/iaWkyfzEDgcSRJ/VfEdKdp+NWp0t5tLi30BLZmZ4HfhaKmtdJhzBB2gta0QASJkguJgWAnI5XD1Tg3qqTUc7DjZ5bFm7cjt9Vy61d3p05zMzutOi+GGdNT45bktgwMTGWwRk291fqdUQA3DQZI97BpdxPKwNqS1sMAqC7SYHu2Bn65WtrHENcRsGdgg3vYk2MKOs3tbGp0u0wY1nljzGWkiJ/W85zdY2eMGjFOnUY9jHHcdryWmRdr3ZfugExgD1jVrdQ8iXndhsZDcOuAZnqsSFxm1g9sxTFMS0tvu7gki+0TMgZaO8FZnfo346xLqjoc51zMk3dJB3S0kOsRjvk8TUaMSHVHAn5SfLI80R5nC3sSeFzKPjIIje2B85O0D2B9ptAxlUVa+50sHURG4kSAOBPNlWYsS/yytWo1jKZ+GyZdcumOm4kN4+0k9rrTR14bgW+WSCROZn7rk0qDaZdYuqOM2zzBceLK12iL/OYH5W8+5/ZXmUbuumwbj+YkcRAnjOY/VU1aBJB4WL+0NO9IkdxJv+xhdPQasOHV2ghOTqldd+VUoSmqAAwEhW2ALkJRKACcJEEYQQAlRFBACUpKKWEEkIFEISmCpSnKUoBSoiUEEvCIShGUjMigjCDELRTrkMILmbLktLiHTAHsZxB9+FnCz6jRNcZc5zREO2mCQciTiRafdZ1O501m9Xtewue0OG5rHGWgXlotA6ovJkgd/ddLSVaT4a+ptrNADmugksBgFrjYNIyO5JXMHigpdDXOA2jZTElzQC0NaXAO6SDPqIGZXPp/1K18ucTTwQW04s2S4h8hr29IyQb5K5rPfHRm/wDXr9RVoUGl7S2rUA6abXBxJmxc5sho5PMCwXldZ4kJDfi1XOIgBjQ4ktFzDcOmbHjgLE/xKpqZNKnBMdW4tpjkwSOp09h39Fv0mg2t2hjGTO5w63kmN0GAGzGTu9gtZxb7S1ufxRS8XYKgqP3tc87SHVIDpMbqjRPS2BjgYKtGuNUj4dEbcF7ppggDaCdrQ52JABt9FspaZrcAScnJPuTcq1bnHJU7u2dOK/wK+9x+I/kuHT9G8e5urKFBwNqbQTzNh6wuqUGqnTCuhQ2juTk9yrVEQmSKmQPdXKt9AFIBR5KshRohGUwUqBFLCAiKigQCgIuKirJQEQUCBKZJKBUKCCAlAolKgAooVEBbKYJQiEAwKJSpg5BmRhLKIKRs1bwqm8EFsTkNJaD7hpE/VamUwAABAAgDi3opKkpdQ+6YFQFBQFMhUCiKDCVAESEEgiikIoCBRCEYQEhRRBMIUEUCgkQKiBQEKQBNCBQQOKQlEhAoCEpSUyCZFhAooIBCiiogn//Z"/>
          <p:cNvSpPr>
            <a:spLocks noChangeAspect="1" noChangeArrowheads="1"/>
          </p:cNvSpPr>
          <p:nvPr/>
        </p:nvSpPr>
        <p:spPr bwMode="auto">
          <a:xfrm>
            <a:off x="63500" y="-889000"/>
            <a:ext cx="2505075" cy="1828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leavingbio.net/amoeba/Amoeba_files/image004.jpg"/>
          <p:cNvPicPr>
            <a:picLocks noChangeAspect="1" noChangeArrowheads="1"/>
          </p:cNvPicPr>
          <p:nvPr/>
        </p:nvPicPr>
        <p:blipFill>
          <a:blip r:embed="rId2" cstate="print"/>
          <a:srcRect/>
          <a:stretch>
            <a:fillRect/>
          </a:stretch>
        </p:blipFill>
        <p:spPr bwMode="auto">
          <a:xfrm>
            <a:off x="3962400" y="3048000"/>
            <a:ext cx="4286250" cy="3124201"/>
          </a:xfrm>
          <a:prstGeom prst="rect">
            <a:avLst/>
          </a:prstGeom>
          <a:noFill/>
        </p:spPr>
      </p:pic>
      <p:sp>
        <p:nvSpPr>
          <p:cNvPr id="6" name="TextBox 5"/>
          <p:cNvSpPr txBox="1"/>
          <p:nvPr/>
        </p:nvSpPr>
        <p:spPr>
          <a:xfrm>
            <a:off x="381000" y="4191000"/>
            <a:ext cx="2907014" cy="769441"/>
          </a:xfrm>
          <a:prstGeom prst="rect">
            <a:avLst/>
          </a:prstGeom>
          <a:noFill/>
        </p:spPr>
        <p:txBody>
          <a:bodyPr wrap="none" rtlCol="0">
            <a:spAutoFit/>
          </a:bodyPr>
          <a:lstStyle/>
          <a:p>
            <a:r>
              <a:rPr lang="en-US" sz="4400" dirty="0" err="1" smtClean="0">
                <a:solidFill>
                  <a:srgbClr val="FF0000"/>
                </a:solidFill>
              </a:rPr>
              <a:t>endocytosis</a:t>
            </a:r>
            <a:endParaRPr lang="en-US" sz="4400" dirty="0">
              <a:solidFill>
                <a:srgbClr val="FF0000"/>
              </a:solidFill>
            </a:endParaRPr>
          </a:p>
        </p:txBody>
      </p:sp>
      <p:sp>
        <p:nvSpPr>
          <p:cNvPr id="7" name="Title 6"/>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transport?</a:t>
            </a:r>
            <a:endParaRPr lang="en-US" dirty="0"/>
          </a:p>
        </p:txBody>
      </p:sp>
      <p:pic>
        <p:nvPicPr>
          <p:cNvPr id="3" name="Picture 4" descr="CHANNEL"/>
          <p:cNvPicPr>
            <a:picLocks noChangeAspect="1" noChangeArrowheads="1" noCrop="1"/>
          </p:cNvPicPr>
          <p:nvPr/>
        </p:nvPicPr>
        <p:blipFill>
          <a:blip r:embed="rId2" cstate="print"/>
          <a:srcRect/>
          <a:stretch>
            <a:fillRect/>
          </a:stretch>
        </p:blipFill>
        <p:spPr bwMode="auto">
          <a:xfrm>
            <a:off x="3200400" y="3105150"/>
            <a:ext cx="5003800" cy="3752850"/>
          </a:xfrm>
          <a:prstGeom prst="rect">
            <a:avLst/>
          </a:prstGeom>
          <a:noFill/>
        </p:spPr>
      </p:pic>
      <p:sp>
        <p:nvSpPr>
          <p:cNvPr id="4" name="TextBox 3"/>
          <p:cNvSpPr txBox="1"/>
          <p:nvPr/>
        </p:nvSpPr>
        <p:spPr>
          <a:xfrm>
            <a:off x="1219200" y="1752600"/>
            <a:ext cx="7676717" cy="1384995"/>
          </a:xfrm>
          <a:prstGeom prst="rect">
            <a:avLst/>
          </a:prstGeom>
          <a:noFill/>
        </p:spPr>
        <p:txBody>
          <a:bodyPr wrap="none" rtlCol="0">
            <a:spAutoFit/>
          </a:bodyPr>
          <a:lstStyle/>
          <a:p>
            <a:r>
              <a:rPr lang="en-US" sz="2800" dirty="0" smtClean="0">
                <a:solidFill>
                  <a:srgbClr val="FF0000"/>
                </a:solidFill>
              </a:rPr>
              <a:t>FACILITATED DIFFUSION: </a:t>
            </a:r>
          </a:p>
          <a:p>
            <a:r>
              <a:rPr lang="en-US" sz="2800" dirty="0" smtClean="0">
                <a:solidFill>
                  <a:srgbClr val="FF0000"/>
                </a:solidFill>
              </a:rPr>
              <a:t> NO ENERGY-DOWN THE CONCENTRATION</a:t>
            </a:r>
          </a:p>
          <a:p>
            <a:r>
              <a:rPr lang="en-US" sz="2800" dirty="0" smtClean="0">
                <a:solidFill>
                  <a:srgbClr val="FF0000"/>
                </a:solidFill>
              </a:rPr>
              <a:t>GRADIENT!</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924800" cy="4525963"/>
          </a:xfrm>
        </p:spPr>
        <p:txBody>
          <a:bodyPr/>
          <a:lstStyle/>
          <a:p>
            <a:r>
              <a:rPr lang="en-US" dirty="0" smtClean="0"/>
              <a:t>You are a plant cell in a freshwater hypotonic situation.  How do you keep from bursting?</a:t>
            </a:r>
          </a:p>
          <a:p>
            <a:endParaRPr lang="en-US" dirty="0" smtClean="0"/>
          </a:p>
          <a:p>
            <a:r>
              <a:rPr lang="en-US" dirty="0" smtClean="0"/>
              <a:t>Solution:  Your rigid cell walls keep you from bursting.  </a:t>
            </a:r>
            <a:endParaRPr lang="en-US" dirty="0"/>
          </a:p>
        </p:txBody>
      </p:sp>
      <p:pic>
        <p:nvPicPr>
          <p:cNvPr id="112642" name="Picture 2" descr="http://www.bbc.co.uk/schools/gcsebitesize/science/images/addgateway_osmosis1.gif"/>
          <p:cNvPicPr>
            <a:picLocks noChangeAspect="1" noChangeArrowheads="1"/>
          </p:cNvPicPr>
          <p:nvPr/>
        </p:nvPicPr>
        <p:blipFill>
          <a:blip r:embed="rId2" cstate="print"/>
          <a:srcRect/>
          <a:stretch>
            <a:fillRect/>
          </a:stretch>
        </p:blipFill>
        <p:spPr bwMode="auto">
          <a:xfrm>
            <a:off x="5562600" y="4495800"/>
            <a:ext cx="2653266" cy="2019300"/>
          </a:xfrm>
          <a:prstGeom prst="rect">
            <a:avLst/>
          </a:prstGeom>
          <a:noFill/>
        </p:spPr>
      </p:pic>
      <p:sp>
        <p:nvSpPr>
          <p:cNvPr id="7" name="Rectangle 3"/>
          <p:cNvSpPr>
            <a:spLocks noGrp="1" noChangeArrowheads="1"/>
          </p:cNvSpPr>
          <p:nvPr>
            <p:ph type="title"/>
          </p:nvPr>
        </p:nvSpPr>
        <p:spPr/>
        <p:txBody>
          <a:bodyPr/>
          <a:lstStyle/>
          <a:p>
            <a:pPr eaLnBrk="1" hangingPunct="1"/>
            <a:r>
              <a:rPr lang="en-US" sz="3600" dirty="0" smtClean="0"/>
              <a:t>Managing water balance</a:t>
            </a:r>
          </a:p>
        </p:txBody>
      </p:sp>
      <p:pic>
        <p:nvPicPr>
          <p:cNvPr id="112644" name="Picture 4" descr="http://www.heathersanimations.com/flower/plantlife.gif"/>
          <p:cNvPicPr>
            <a:picLocks noChangeAspect="1" noChangeArrowheads="1" noCrop="1"/>
          </p:cNvPicPr>
          <p:nvPr/>
        </p:nvPicPr>
        <p:blipFill>
          <a:blip r:embed="rId3" cstate="print"/>
          <a:srcRect/>
          <a:stretch>
            <a:fillRect/>
          </a:stretch>
        </p:blipFill>
        <p:spPr bwMode="auto">
          <a:xfrm>
            <a:off x="7776978" y="533400"/>
            <a:ext cx="833622" cy="3276600"/>
          </a:xfrm>
          <a:prstGeom prst="rect">
            <a:avLst/>
          </a:prstGeom>
          <a:noFill/>
        </p:spPr>
      </p:pic>
      <p:pic>
        <p:nvPicPr>
          <p:cNvPr id="36866" name="Picture 2" descr="http://www.ibiblio.org/virtualcell/textbook/chapter3/images/cellwall1.gif"/>
          <p:cNvPicPr>
            <a:picLocks noChangeAspect="1" noChangeArrowheads="1"/>
          </p:cNvPicPr>
          <p:nvPr/>
        </p:nvPicPr>
        <p:blipFill>
          <a:blip r:embed="rId4" cstate="print"/>
          <a:srcRect/>
          <a:stretch>
            <a:fillRect/>
          </a:stretch>
        </p:blipFill>
        <p:spPr bwMode="auto">
          <a:xfrm>
            <a:off x="3733800" y="4648200"/>
            <a:ext cx="19050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800" decel="100000"/>
                                        <p:tgtEl>
                                          <p:spTgt spid="3">
                                            <p:txEl>
                                              <p:pRg st="2" end="2"/>
                                            </p:txEl>
                                          </p:spTgt>
                                        </p:tgtEl>
                                      </p:cBhvr>
                                    </p:animEffect>
                                    <p:anim calcmode="lin" valueType="num">
                                      <p:cBhvr>
                                        <p:cTn id="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12642"/>
                                        </p:tgtEl>
                                        <p:attrNameLst>
                                          <p:attrName>style.visibility</p:attrName>
                                        </p:attrNameLst>
                                      </p:cBhvr>
                                      <p:to>
                                        <p:strVal val="visible"/>
                                      </p:to>
                                    </p:set>
                                    <p:anim calcmode="lin" valueType="num">
                                      <p:cBhvr>
                                        <p:cTn id="17" dur="1000" fill="hold"/>
                                        <p:tgtEl>
                                          <p:spTgt spid="112642"/>
                                        </p:tgtEl>
                                        <p:attrNameLst>
                                          <p:attrName>ppt_w</p:attrName>
                                        </p:attrNameLst>
                                      </p:cBhvr>
                                      <p:tavLst>
                                        <p:tav tm="0">
                                          <p:val>
                                            <p:strVal val="#ppt_w*0.70"/>
                                          </p:val>
                                        </p:tav>
                                        <p:tav tm="100000">
                                          <p:val>
                                            <p:strVal val="#ppt_w"/>
                                          </p:val>
                                        </p:tav>
                                      </p:tavLst>
                                    </p:anim>
                                    <p:anim calcmode="lin" valueType="num">
                                      <p:cBhvr>
                                        <p:cTn id="18" dur="1000" fill="hold"/>
                                        <p:tgtEl>
                                          <p:spTgt spid="112642"/>
                                        </p:tgtEl>
                                        <p:attrNameLst>
                                          <p:attrName>ppt_h</p:attrName>
                                        </p:attrNameLst>
                                      </p:cBhvr>
                                      <p:tavLst>
                                        <p:tav tm="0">
                                          <p:val>
                                            <p:strVal val="#ppt_h"/>
                                          </p:val>
                                        </p:tav>
                                        <p:tav tm="100000">
                                          <p:val>
                                            <p:strVal val="#ppt_h"/>
                                          </p:val>
                                        </p:tav>
                                      </p:tavLst>
                                    </p:anim>
                                    <p:animEffect transition="in" filter="fade">
                                      <p:cBhvr>
                                        <p:cTn id="19" dur="1000"/>
                                        <p:tgtEl>
                                          <p:spTgt spid="11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209800"/>
          </a:xfrm>
        </p:spPr>
        <p:txBody>
          <a:bodyPr/>
          <a:lstStyle/>
          <a:p>
            <a:r>
              <a:rPr lang="en-US" dirty="0" smtClean="0"/>
              <a:t>Problem:  You are a salt water creature.  How do you keep your cells from losing water and dying?</a:t>
            </a:r>
          </a:p>
          <a:p>
            <a:endParaRPr lang="en-US" dirty="0" smtClean="0"/>
          </a:p>
          <a:p>
            <a:r>
              <a:rPr lang="en-US" dirty="0" smtClean="0"/>
              <a:t>Solution:  You have adaptations that either allow you to take up extra water or pump out salt.</a:t>
            </a:r>
            <a:endParaRPr lang="en-US" dirty="0"/>
          </a:p>
        </p:txBody>
      </p:sp>
      <p:sp>
        <p:nvSpPr>
          <p:cNvPr id="4" name="Rectangle 3"/>
          <p:cNvSpPr>
            <a:spLocks noGrp="1" noChangeArrowheads="1"/>
          </p:cNvSpPr>
          <p:nvPr>
            <p:ph type="title"/>
          </p:nvPr>
        </p:nvSpPr>
        <p:spPr/>
        <p:txBody>
          <a:bodyPr/>
          <a:lstStyle/>
          <a:p>
            <a:pPr eaLnBrk="1" hangingPunct="1"/>
            <a:r>
              <a:rPr lang="en-US" sz="3600" dirty="0" smtClean="0"/>
              <a:t>Managing water balance</a:t>
            </a:r>
          </a:p>
        </p:txBody>
      </p:sp>
      <p:pic>
        <p:nvPicPr>
          <p:cNvPr id="114694" name="Picture 6" descr="http://www.heathersanimations.com/Fish2/newinkfishy.gif"/>
          <p:cNvPicPr>
            <a:picLocks noChangeAspect="1" noChangeArrowheads="1" noCrop="1"/>
          </p:cNvPicPr>
          <p:nvPr/>
        </p:nvPicPr>
        <p:blipFill>
          <a:blip r:embed="rId3" cstate="print"/>
          <a:srcRect/>
          <a:stretch>
            <a:fillRect/>
          </a:stretch>
        </p:blipFill>
        <p:spPr bwMode="auto">
          <a:xfrm>
            <a:off x="7543800" y="4936393"/>
            <a:ext cx="1304925" cy="1720655"/>
          </a:xfrm>
          <a:prstGeom prst="rect">
            <a:avLst/>
          </a:prstGeom>
          <a:noFill/>
        </p:spPr>
      </p:pic>
      <p:pic>
        <p:nvPicPr>
          <p:cNvPr id="11" name="Picture 8" descr="http://www.heathersanimations.com/Fish2/poisson3.gif"/>
          <p:cNvPicPr>
            <a:picLocks noChangeAspect="1" noChangeArrowheads="1" noCrop="1"/>
          </p:cNvPicPr>
          <p:nvPr/>
        </p:nvPicPr>
        <p:blipFill>
          <a:blip r:embed="rId4" cstate="print"/>
          <a:srcRect/>
          <a:stretch>
            <a:fillRect/>
          </a:stretch>
        </p:blipFill>
        <p:spPr bwMode="auto">
          <a:xfrm>
            <a:off x="0" y="685800"/>
            <a:ext cx="4762500" cy="695325"/>
          </a:xfrm>
          <a:prstGeom prst="rect">
            <a:avLst/>
          </a:prstGeom>
          <a:noFill/>
        </p:spPr>
      </p:pic>
      <p:pic>
        <p:nvPicPr>
          <p:cNvPr id="114698" name="Picture 10" descr="http://www.heathersanimations.com/Fish1/sl20.gif"/>
          <p:cNvPicPr>
            <a:picLocks noChangeAspect="1" noChangeArrowheads="1" noCrop="1"/>
          </p:cNvPicPr>
          <p:nvPr/>
        </p:nvPicPr>
        <p:blipFill>
          <a:blip r:embed="rId5" cstate="print"/>
          <a:srcRect/>
          <a:stretch>
            <a:fillRect/>
          </a:stretch>
        </p:blipFill>
        <p:spPr bwMode="auto">
          <a:xfrm>
            <a:off x="3962400" y="5029200"/>
            <a:ext cx="2133600" cy="1422400"/>
          </a:xfrm>
          <a:prstGeom prst="rect">
            <a:avLst/>
          </a:prstGeom>
          <a:noFill/>
        </p:spPr>
      </p:pic>
      <p:pic>
        <p:nvPicPr>
          <p:cNvPr id="7" name="MS910219671[1].wav">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6882"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0196" name="Rectangle 4" descr="Rectangle: Click to edit Master text styles&#10;Second level&#10;Third level&#10;Fourth level&#10;Fifth level"/>
          <p:cNvSpPr>
            <a:spLocks noGrp="1" noChangeArrowheads="1"/>
          </p:cNvSpPr>
          <p:nvPr>
            <p:ph type="body" idx="4294967295"/>
          </p:nvPr>
        </p:nvSpPr>
        <p:spPr>
          <a:xfrm>
            <a:off x="0" y="457201"/>
            <a:ext cx="6781800" cy="3124200"/>
          </a:xfrm>
        </p:spPr>
        <p:txBody>
          <a:bodyPr/>
          <a:lstStyle/>
          <a:p>
            <a:pPr eaLnBrk="1" hangingPunct="1">
              <a:lnSpc>
                <a:spcPct val="90000"/>
              </a:lnSpc>
            </a:pPr>
            <a:r>
              <a:rPr lang="en-US" dirty="0" smtClean="0"/>
              <a:t>Problem:  You are an paramecium in a (freshwater) hypotonic environment.  How do you keep from bursting?</a:t>
            </a:r>
            <a:endParaRPr lang="en-US" sz="2600" dirty="0" smtClean="0"/>
          </a:p>
          <a:p>
            <a:pPr marL="1428750" lvl="3" eaLnBrk="1" hangingPunct="1">
              <a:lnSpc>
                <a:spcPct val="110000"/>
              </a:lnSpc>
              <a:buNone/>
            </a:pPr>
            <a:endParaRPr lang="en-US" dirty="0" smtClean="0"/>
          </a:p>
          <a:p>
            <a:pPr marL="1085850" lvl="2" eaLnBrk="1" hangingPunct="1">
              <a:lnSpc>
                <a:spcPct val="110000"/>
              </a:lnSpc>
            </a:pPr>
            <a:r>
              <a:rPr lang="en-US" u="sng" dirty="0" smtClean="0">
                <a:solidFill>
                  <a:srgbClr val="000000"/>
                </a:solidFill>
              </a:rPr>
              <a:t>solution</a:t>
            </a:r>
            <a:r>
              <a:rPr lang="en-US" dirty="0" smtClean="0"/>
              <a:t>: </a:t>
            </a:r>
            <a:r>
              <a:rPr lang="en-US" u="sng" dirty="0" smtClean="0">
                <a:solidFill>
                  <a:srgbClr val="CC0000"/>
                </a:solidFill>
              </a:rPr>
              <a:t>contractile vacuole</a:t>
            </a:r>
            <a:r>
              <a:rPr lang="en-US" dirty="0" smtClean="0"/>
              <a:t> </a:t>
            </a:r>
          </a:p>
          <a:p>
            <a:pPr marL="1428750" lvl="3" eaLnBrk="1" hangingPunct="1">
              <a:lnSpc>
                <a:spcPct val="110000"/>
              </a:lnSpc>
            </a:pPr>
            <a:r>
              <a:rPr lang="en-US" dirty="0" smtClean="0"/>
              <a:t>pumps water out of cell</a:t>
            </a:r>
          </a:p>
          <a:p>
            <a:pPr marL="1428750" lvl="3" eaLnBrk="1" hangingPunct="1">
              <a:lnSpc>
                <a:spcPct val="110000"/>
              </a:lnSpc>
              <a:buNone/>
            </a:pPr>
            <a:endParaRPr lang="en-US" sz="1800" dirty="0" smtClean="0"/>
          </a:p>
        </p:txBody>
      </p:sp>
      <p:pic>
        <p:nvPicPr>
          <p:cNvPr id="8" name="Picture 4"/>
          <p:cNvPicPr>
            <a:picLocks noChangeAspect="1" noChangeArrowheads="1"/>
          </p:cNvPicPr>
          <p:nvPr/>
        </p:nvPicPr>
        <p:blipFill>
          <a:blip r:embed="rId4" cstate="print"/>
          <a:srcRect/>
          <a:stretch>
            <a:fillRect/>
          </a:stretch>
        </p:blipFill>
        <p:spPr bwMode="auto">
          <a:xfrm>
            <a:off x="1143000" y="3683785"/>
            <a:ext cx="3733800" cy="3174215"/>
          </a:xfrm>
          <a:prstGeom prst="rect">
            <a:avLst/>
          </a:prstGeom>
          <a:noFill/>
          <a:ln w="9525">
            <a:noFill/>
            <a:miter lim="800000"/>
            <a:headEnd/>
            <a:tailEnd/>
          </a:ln>
        </p:spPr>
      </p:pic>
      <p:pic>
        <p:nvPicPr>
          <p:cNvPr id="38914" name="Picture 2" descr="http://www.ibiblio.org/virtualcell/textbook/chapter3/movies/cvac.gif"/>
          <p:cNvPicPr>
            <a:picLocks noChangeAspect="1" noChangeArrowheads="1" noCrop="1"/>
          </p:cNvPicPr>
          <p:nvPr/>
        </p:nvPicPr>
        <p:blipFill>
          <a:blip r:embed="rId5" cstate="print"/>
          <a:srcRect/>
          <a:stretch>
            <a:fillRect/>
          </a:stretch>
        </p:blipFill>
        <p:spPr bwMode="auto">
          <a:xfrm>
            <a:off x="5867400" y="3124200"/>
            <a:ext cx="2819400" cy="2819400"/>
          </a:xfrm>
          <a:prstGeom prst="rect">
            <a:avLst/>
          </a:prstGeom>
          <a:noFill/>
        </p:spPr>
      </p:pic>
      <p:cxnSp>
        <p:nvCxnSpPr>
          <p:cNvPr id="9" name="Straight Arrow Connector 8"/>
          <p:cNvCxnSpPr/>
          <p:nvPr/>
        </p:nvCxnSpPr>
        <p:spPr>
          <a:xfrm rot="10800000">
            <a:off x="2895600" y="4267200"/>
            <a:ext cx="2819400" cy="228600"/>
          </a:xfrm>
          <a:prstGeom prst="straightConnector1">
            <a:avLst/>
          </a:prstGeom>
          <a:ln>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20196">
                                            <p:txEl>
                                              <p:pRg st="0" end="0"/>
                                            </p:txEl>
                                          </p:spTgt>
                                        </p:tgtEl>
                                        <p:attrNameLst>
                                          <p:attrName>style.visibility</p:attrName>
                                        </p:attrNameLst>
                                      </p:cBhvr>
                                      <p:to>
                                        <p:strVal val="visible"/>
                                      </p:to>
                                    </p:set>
                                    <p:anim calcmode="lin" valueType="num">
                                      <p:cBhvr additive="base">
                                        <p:cTn id="7" dur="500" fill="hold"/>
                                        <p:tgtEl>
                                          <p:spTgt spid="5201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01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0196">
                                            <p:txEl>
                                              <p:pRg st="2" end="2"/>
                                            </p:txEl>
                                          </p:spTgt>
                                        </p:tgtEl>
                                        <p:attrNameLst>
                                          <p:attrName>style.visibility</p:attrName>
                                        </p:attrNameLst>
                                      </p:cBhvr>
                                      <p:to>
                                        <p:strVal val="visible"/>
                                      </p:to>
                                    </p:set>
                                    <p:anim calcmode="lin" valueType="num">
                                      <p:cBhvr additive="base">
                                        <p:cTn id="13" dur="500" fill="hold"/>
                                        <p:tgtEl>
                                          <p:spTgt spid="52019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019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0196">
                                            <p:txEl>
                                              <p:pRg st="3" end="3"/>
                                            </p:txEl>
                                          </p:spTgt>
                                        </p:tgtEl>
                                        <p:attrNameLst>
                                          <p:attrName>style.visibility</p:attrName>
                                        </p:attrNameLst>
                                      </p:cBhvr>
                                      <p:to>
                                        <p:strVal val="visible"/>
                                      </p:to>
                                    </p:set>
                                    <p:anim calcmode="lin" valueType="num">
                                      <p:cBhvr additive="base">
                                        <p:cTn id="19" dur="500" fill="hold"/>
                                        <p:tgtEl>
                                          <p:spTgt spid="52019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019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Bilayer Formation </a:t>
            </a:r>
            <a:r>
              <a:rPr lang="en-US" dirty="0" smtClean="0"/>
              <a:t>animation</a:t>
            </a:r>
            <a:endParaRPr lang="en-US" dirty="0"/>
          </a:p>
        </p:txBody>
      </p:sp>
      <p:pic>
        <p:nvPicPr>
          <p:cNvPr id="1026" name="Picture 2" descr="https://encrypted-tbn0.gstatic.com/images?q=tbn:ANd9GcT-KB83Vai4Wl1Vz_DwGfS0EsHdKncQPL2AHfG6UQjKqE5NFACz3g"/>
          <p:cNvPicPr>
            <a:picLocks noChangeAspect="1" noChangeArrowheads="1"/>
          </p:cNvPicPr>
          <p:nvPr/>
        </p:nvPicPr>
        <p:blipFill>
          <a:blip r:embed="rId3" cstate="print"/>
          <a:srcRect/>
          <a:stretch>
            <a:fillRect/>
          </a:stretch>
        </p:blipFill>
        <p:spPr bwMode="auto">
          <a:xfrm>
            <a:off x="3581400" y="2819400"/>
            <a:ext cx="3886200" cy="287370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1"/>
            <a:ext cx="7924800" cy="3962400"/>
          </a:xfrm>
        </p:spPr>
        <p:txBody>
          <a:bodyPr/>
          <a:lstStyle/>
          <a:p>
            <a:r>
              <a:rPr lang="en-US" b="1" dirty="0" smtClean="0"/>
              <a:t>The </a:t>
            </a:r>
            <a:r>
              <a:rPr lang="en-US" b="1" u="sng" dirty="0" smtClean="0">
                <a:solidFill>
                  <a:srgbClr val="FF0000"/>
                </a:solidFill>
              </a:rPr>
              <a:t>polar</a:t>
            </a:r>
            <a:r>
              <a:rPr lang="en-US" b="1" dirty="0" smtClean="0"/>
              <a:t> heads of the phospholipids are attracted to the polar water molecules  </a:t>
            </a:r>
            <a:r>
              <a:rPr lang="en-US" b="1" dirty="0" smtClean="0">
                <a:solidFill>
                  <a:srgbClr val="FF0000"/>
                </a:solidFill>
              </a:rPr>
              <a:t>inside </a:t>
            </a:r>
            <a:r>
              <a:rPr lang="en-US" b="1" dirty="0" smtClean="0"/>
              <a:t>and</a:t>
            </a:r>
            <a:r>
              <a:rPr lang="en-US" b="1" dirty="0" smtClean="0">
                <a:solidFill>
                  <a:srgbClr val="FF0000"/>
                </a:solidFill>
              </a:rPr>
              <a:t> outside </a:t>
            </a:r>
            <a:r>
              <a:rPr lang="en-US" b="1" dirty="0" smtClean="0"/>
              <a:t>of the cell. </a:t>
            </a:r>
          </a:p>
          <a:p>
            <a:r>
              <a:rPr lang="en-US" b="1" dirty="0" smtClean="0"/>
              <a:t>The phospholipid heads line up and form the </a:t>
            </a:r>
            <a:r>
              <a:rPr lang="en-US" b="1" u="sng" dirty="0" smtClean="0">
                <a:solidFill>
                  <a:srgbClr val="FF0000"/>
                </a:solidFill>
              </a:rPr>
              <a:t>outer</a:t>
            </a:r>
            <a:r>
              <a:rPr lang="en-US" b="1" dirty="0" smtClean="0"/>
              <a:t> surfaces of the </a:t>
            </a:r>
            <a:r>
              <a:rPr lang="en-US" b="1" u="sng" dirty="0" smtClean="0">
                <a:solidFill>
                  <a:srgbClr val="FF0000"/>
                </a:solidFill>
              </a:rPr>
              <a:t>cell membrane.</a:t>
            </a:r>
            <a:endParaRPr lang="en-US" b="1" u="sng" dirty="0">
              <a:solidFill>
                <a:srgbClr val="FF0000"/>
              </a:solidFill>
            </a:endParaRPr>
          </a:p>
        </p:txBody>
      </p:sp>
      <p:sp>
        <p:nvSpPr>
          <p:cNvPr id="4" name="Title 1"/>
          <p:cNvSpPr txBox="1">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pPr eaLnBrk="1" hangingPunct="1">
              <a:defRPr/>
            </a:pPr>
            <a:r>
              <a:rPr lang="en-US" dirty="0" smtClean="0">
                <a:solidFill>
                  <a:schemeClr val="bg1"/>
                </a:solidFill>
                <a:latin typeface="Comic Sans MS" pitchFamily="66" charset="0"/>
              </a:rPr>
              <a:t>How the Cell Membrane Forms</a:t>
            </a:r>
          </a:p>
        </p:txBody>
      </p:sp>
      <p:pic>
        <p:nvPicPr>
          <p:cNvPr id="6" name="Picture 4" descr="06_03"/>
          <p:cNvPicPr>
            <a:picLocks noChangeAspect="1" noChangeArrowheads="1"/>
          </p:cNvPicPr>
          <p:nvPr/>
        </p:nvPicPr>
        <p:blipFill>
          <a:blip r:embed="rId2" cstate="print"/>
          <a:srcRect t="14999" b="14999"/>
          <a:stretch>
            <a:fillRect/>
          </a:stretch>
        </p:blipFill>
        <p:spPr bwMode="auto">
          <a:xfrm>
            <a:off x="2743200" y="5257800"/>
            <a:ext cx="574357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762000" y="3657600"/>
            <a:ext cx="7924800" cy="1143000"/>
          </a:xfrm>
        </p:spPr>
        <p:txBody>
          <a:bodyPr/>
          <a:lstStyle/>
          <a:p>
            <a:pPr eaLnBrk="1" hangingPunct="1">
              <a:buNone/>
            </a:pPr>
            <a:r>
              <a:rPr lang="en-US" sz="3600" dirty="0" smtClean="0"/>
              <a:t>The fatty acid tails are </a:t>
            </a:r>
            <a:r>
              <a:rPr lang="en-US" sz="3600" b="1" u="sng" dirty="0" smtClean="0">
                <a:solidFill>
                  <a:srgbClr val="FF0000"/>
                </a:solidFill>
              </a:rPr>
              <a:t>non-polar</a:t>
            </a:r>
            <a:r>
              <a:rPr lang="en-US" sz="3600" dirty="0" smtClean="0"/>
              <a:t> and cannot form bonds with water</a:t>
            </a:r>
          </a:p>
          <a:p>
            <a:pPr eaLnBrk="1" hangingPunct="1"/>
            <a:endParaRPr lang="en-US" sz="3600" dirty="0" smtClean="0"/>
          </a:p>
          <a:p>
            <a:pPr eaLnBrk="1" hangingPunct="1"/>
            <a:endParaRPr lang="en-US" sz="3600" dirty="0" smtClean="0"/>
          </a:p>
          <a:p>
            <a:pPr eaLnBrk="1" hangingPunct="1">
              <a:buNone/>
            </a:pPr>
            <a:endParaRPr lang="en-US" sz="3600" dirty="0" smtClean="0"/>
          </a:p>
        </p:txBody>
      </p:sp>
      <p:sp>
        <p:nvSpPr>
          <p:cNvPr id="6" name="Rectangle 5"/>
          <p:cNvSpPr/>
          <p:nvPr/>
        </p:nvSpPr>
        <p:spPr>
          <a:xfrm>
            <a:off x="990600" y="4795897"/>
            <a:ext cx="7391400" cy="2062103"/>
          </a:xfrm>
          <a:prstGeom prst="rect">
            <a:avLst/>
          </a:prstGeom>
        </p:spPr>
        <p:txBody>
          <a:bodyPr wrap="square">
            <a:spAutoFit/>
          </a:bodyPr>
          <a:lstStyle/>
          <a:p>
            <a:pPr eaLnBrk="1" hangingPunct="1"/>
            <a:endParaRPr lang="en-US" sz="3200" dirty="0" smtClean="0">
              <a:latin typeface="Comic Sans MS" pitchFamily="66" charset="0"/>
            </a:endParaRPr>
          </a:p>
          <a:p>
            <a:pPr eaLnBrk="1" hangingPunct="1"/>
            <a:r>
              <a:rPr lang="en-US" sz="3200" dirty="0" smtClean="0">
                <a:solidFill>
                  <a:schemeClr val="accent1">
                    <a:lumMod val="50000"/>
                  </a:schemeClr>
                </a:solidFill>
                <a:latin typeface="Comic Sans MS" pitchFamily="66" charset="0"/>
              </a:rPr>
              <a:t>Instead the non polar tails are attracted to each other  and are “</a:t>
            </a:r>
            <a:r>
              <a:rPr lang="en-US" sz="3200" b="1" dirty="0" smtClean="0">
                <a:solidFill>
                  <a:schemeClr val="accent1">
                    <a:lumMod val="50000"/>
                  </a:schemeClr>
                </a:solidFill>
                <a:latin typeface="Comic Sans MS" pitchFamily="66" charset="0"/>
              </a:rPr>
              <a:t>repelled</a:t>
            </a:r>
            <a:r>
              <a:rPr lang="en-US" sz="3200" dirty="0" smtClean="0">
                <a:solidFill>
                  <a:schemeClr val="accent1">
                    <a:lumMod val="50000"/>
                  </a:schemeClr>
                </a:solidFill>
                <a:latin typeface="Comic Sans MS" pitchFamily="66" charset="0"/>
              </a:rPr>
              <a:t>” by water</a:t>
            </a:r>
            <a:endParaRPr lang="en-US" sz="3200" dirty="0">
              <a:solidFill>
                <a:schemeClr val="accent1">
                  <a:lumMod val="50000"/>
                </a:schemeClr>
              </a:solidFill>
              <a:latin typeface="Comic Sans MS" pitchFamily="66" charset="0"/>
            </a:endParaRPr>
          </a:p>
        </p:txBody>
      </p:sp>
      <p:pic>
        <p:nvPicPr>
          <p:cNvPr id="106498" name="Picture 2" descr="http://www.elsomresearch.com/images/booklet/booklet_fig2.gif"/>
          <p:cNvPicPr>
            <a:picLocks noChangeAspect="1" noChangeArrowheads="1"/>
          </p:cNvPicPr>
          <p:nvPr/>
        </p:nvPicPr>
        <p:blipFill>
          <a:blip r:embed="rId2" cstate="print"/>
          <a:srcRect/>
          <a:stretch>
            <a:fillRect/>
          </a:stretch>
        </p:blipFill>
        <p:spPr bwMode="auto">
          <a:xfrm>
            <a:off x="2590800" y="1371600"/>
            <a:ext cx="4572000" cy="2079173"/>
          </a:xfrm>
          <a:prstGeom prst="rect">
            <a:avLst/>
          </a:prstGeom>
          <a:noFill/>
        </p:spPr>
      </p:pic>
      <p:sp>
        <p:nvSpPr>
          <p:cNvPr id="8" name="Title 1"/>
          <p:cNvSpPr txBox="1">
            <a:spLocks noGrp="1"/>
          </p:cNvSpPr>
          <p:nvPr>
            <p:ph type="title"/>
          </p:nvPr>
        </p:nvSpPr>
        <p:spPr>
          <a:xfrm>
            <a:off x="457200" y="274638"/>
            <a:ext cx="8229600" cy="868362"/>
          </a:xfrm>
        </p:spPr>
        <p:style>
          <a:lnRef idx="3">
            <a:schemeClr val="lt1"/>
          </a:lnRef>
          <a:fillRef idx="1">
            <a:schemeClr val="accent4"/>
          </a:fillRef>
          <a:effectRef idx="1">
            <a:schemeClr val="accent4"/>
          </a:effectRef>
          <a:fontRef idx="minor">
            <a:schemeClr val="lt1"/>
          </a:fontRef>
        </p:style>
        <p:txBody>
          <a:bodyPr>
            <a:normAutofit/>
          </a:bodyPr>
          <a:lstStyle/>
          <a:p>
            <a:pPr eaLnBrk="1" hangingPunct="1">
              <a:defRPr/>
            </a:pPr>
            <a:r>
              <a:rPr lang="en-US" dirty="0" smtClean="0">
                <a:solidFill>
                  <a:schemeClr val="bg1"/>
                </a:solidFill>
                <a:latin typeface="Comic Sans MS" pitchFamily="66" charset="0"/>
              </a:rPr>
              <a:t>How the Cell Membrane Forms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74638"/>
            <a:ext cx="8229600" cy="868362"/>
          </a:xfrm>
        </p:spPr>
        <p:style>
          <a:lnRef idx="3">
            <a:schemeClr val="lt1"/>
          </a:lnRef>
          <a:fillRef idx="1">
            <a:schemeClr val="accent4"/>
          </a:fillRef>
          <a:effectRef idx="1">
            <a:schemeClr val="accent4"/>
          </a:effectRef>
          <a:fontRef idx="minor">
            <a:schemeClr val="lt1"/>
          </a:fontRef>
        </p:style>
        <p:txBody>
          <a:bodyPr>
            <a:normAutofit/>
          </a:bodyPr>
          <a:lstStyle/>
          <a:p>
            <a:pPr eaLnBrk="1" hangingPunct="1">
              <a:defRPr/>
            </a:pPr>
            <a:r>
              <a:rPr lang="en-US" dirty="0" smtClean="0">
                <a:solidFill>
                  <a:schemeClr val="bg1"/>
                </a:solidFill>
                <a:latin typeface="Comic Sans MS" pitchFamily="66" charset="0"/>
              </a:rPr>
              <a:t>Cell Membrane Formation</a:t>
            </a:r>
          </a:p>
        </p:txBody>
      </p:sp>
      <p:pic>
        <p:nvPicPr>
          <p:cNvPr id="30723" name="Picture 2" descr="http://php.med.unsw.edu.au/cellbiology/images/3/31/Phospholipid_bilayer.jpg"/>
          <p:cNvPicPr>
            <a:picLocks noChangeAspect="1" noChangeArrowheads="1"/>
          </p:cNvPicPr>
          <p:nvPr/>
        </p:nvPicPr>
        <p:blipFill>
          <a:blip r:embed="rId2" cstate="print"/>
          <a:srcRect/>
          <a:stretch>
            <a:fillRect/>
          </a:stretch>
        </p:blipFill>
        <p:spPr bwMode="auto">
          <a:xfrm>
            <a:off x="1752600" y="3581400"/>
            <a:ext cx="6069013" cy="2695575"/>
          </a:xfrm>
          <a:prstGeom prst="rect">
            <a:avLst/>
          </a:prstGeom>
          <a:noFill/>
          <a:ln w="9525">
            <a:noFill/>
            <a:miter lim="800000"/>
            <a:headEnd/>
            <a:tailEnd/>
          </a:ln>
        </p:spPr>
      </p:pic>
      <p:sp>
        <p:nvSpPr>
          <p:cNvPr id="7" name="TextBox 6"/>
          <p:cNvSpPr txBox="1"/>
          <p:nvPr/>
        </p:nvSpPr>
        <p:spPr>
          <a:xfrm>
            <a:off x="1905000" y="3581400"/>
            <a:ext cx="5181600" cy="523875"/>
          </a:xfrm>
          <a:prstGeom prst="rect">
            <a:avLst/>
          </a:prstGeom>
          <a:solidFill>
            <a:schemeClr val="accent1">
              <a:lumMod val="40000"/>
              <a:lumOff val="60000"/>
            </a:schemeClr>
          </a:solidFill>
        </p:spPr>
        <p:txBody>
          <a:bodyPr>
            <a:spAutoFit/>
          </a:bodyPr>
          <a:lstStyle/>
          <a:p>
            <a:pPr fontAlgn="auto">
              <a:spcBef>
                <a:spcPts val="0"/>
              </a:spcBef>
              <a:spcAft>
                <a:spcPts val="0"/>
              </a:spcAft>
              <a:defRPr/>
            </a:pPr>
            <a:r>
              <a:rPr lang="en-US" sz="2800" b="1" dirty="0">
                <a:latin typeface="+mn-lt"/>
              </a:rPr>
              <a:t>Outside of cell   - water present</a:t>
            </a:r>
          </a:p>
        </p:txBody>
      </p:sp>
      <p:sp>
        <p:nvSpPr>
          <p:cNvPr id="8" name="TextBox 7"/>
          <p:cNvSpPr txBox="1"/>
          <p:nvPr/>
        </p:nvSpPr>
        <p:spPr>
          <a:xfrm>
            <a:off x="1752600" y="6019800"/>
            <a:ext cx="5943600" cy="523875"/>
          </a:xfrm>
          <a:prstGeom prst="rect">
            <a:avLst/>
          </a:prstGeom>
          <a:solidFill>
            <a:schemeClr val="tx2">
              <a:lumMod val="40000"/>
              <a:lumOff val="60000"/>
            </a:schemeClr>
          </a:solidFill>
        </p:spPr>
        <p:txBody>
          <a:bodyPr>
            <a:spAutoFit/>
          </a:bodyPr>
          <a:lstStyle/>
          <a:p>
            <a:pPr fontAlgn="auto">
              <a:spcBef>
                <a:spcPts val="0"/>
              </a:spcBef>
              <a:spcAft>
                <a:spcPts val="0"/>
              </a:spcAft>
              <a:defRPr/>
            </a:pPr>
            <a:r>
              <a:rPr lang="en-US" sz="2800" b="1" dirty="0">
                <a:latin typeface="+mn-lt"/>
              </a:rPr>
              <a:t>Inside of cell – water present</a:t>
            </a:r>
          </a:p>
        </p:txBody>
      </p:sp>
      <p:sp>
        <p:nvSpPr>
          <p:cNvPr id="30726" name="TextBox 8"/>
          <p:cNvSpPr txBox="1">
            <a:spLocks noChangeArrowheads="1"/>
          </p:cNvSpPr>
          <p:nvPr/>
        </p:nvSpPr>
        <p:spPr bwMode="auto">
          <a:xfrm>
            <a:off x="228600" y="4114800"/>
            <a:ext cx="1752600" cy="923925"/>
          </a:xfrm>
          <a:prstGeom prst="rect">
            <a:avLst/>
          </a:prstGeom>
          <a:noFill/>
          <a:ln w="9525">
            <a:noFill/>
            <a:miter lim="800000"/>
            <a:headEnd/>
            <a:tailEnd/>
          </a:ln>
        </p:spPr>
        <p:txBody>
          <a:bodyPr>
            <a:spAutoFit/>
          </a:bodyPr>
          <a:lstStyle/>
          <a:p>
            <a:r>
              <a:rPr lang="en-US" dirty="0">
                <a:latin typeface="Calibri" pitchFamily="34" charset="0"/>
              </a:rPr>
              <a:t>Polar</a:t>
            </a:r>
          </a:p>
          <a:p>
            <a:r>
              <a:rPr lang="en-US" dirty="0">
                <a:latin typeface="Calibri" pitchFamily="34" charset="0"/>
              </a:rPr>
              <a:t>(water-loving)</a:t>
            </a:r>
          </a:p>
          <a:p>
            <a:r>
              <a:rPr lang="en-US" dirty="0" smtClean="0">
                <a:latin typeface="Calibri" pitchFamily="34" charset="0"/>
              </a:rPr>
              <a:t>head</a:t>
            </a:r>
            <a:endParaRPr lang="en-US" dirty="0">
              <a:latin typeface="Calibri" pitchFamily="34" charset="0"/>
            </a:endParaRPr>
          </a:p>
        </p:txBody>
      </p:sp>
      <p:sp>
        <p:nvSpPr>
          <p:cNvPr id="30727" name="TextBox 10"/>
          <p:cNvSpPr txBox="1">
            <a:spLocks noChangeArrowheads="1"/>
          </p:cNvSpPr>
          <p:nvPr/>
        </p:nvSpPr>
        <p:spPr bwMode="auto">
          <a:xfrm>
            <a:off x="152400" y="5486400"/>
            <a:ext cx="1128713" cy="646113"/>
          </a:xfrm>
          <a:prstGeom prst="rect">
            <a:avLst/>
          </a:prstGeom>
          <a:noFill/>
          <a:ln w="9525">
            <a:noFill/>
            <a:miter lim="800000"/>
            <a:headEnd/>
            <a:tailEnd/>
          </a:ln>
        </p:spPr>
        <p:txBody>
          <a:bodyPr wrap="none">
            <a:spAutoFit/>
          </a:bodyPr>
          <a:lstStyle/>
          <a:p>
            <a:r>
              <a:rPr lang="en-US">
                <a:latin typeface="Calibri" pitchFamily="34" charset="0"/>
              </a:rPr>
              <a:t>Tail (hates</a:t>
            </a:r>
          </a:p>
          <a:p>
            <a:r>
              <a:rPr lang="en-US">
                <a:latin typeface="Calibri" pitchFamily="34" charset="0"/>
              </a:rPr>
              <a:t>Water)</a:t>
            </a:r>
          </a:p>
        </p:txBody>
      </p:sp>
      <p:cxnSp>
        <p:nvCxnSpPr>
          <p:cNvPr id="13" name="Straight Arrow Connector 12"/>
          <p:cNvCxnSpPr/>
          <p:nvPr/>
        </p:nvCxnSpPr>
        <p:spPr>
          <a:xfrm>
            <a:off x="1295400" y="4419600"/>
            <a:ext cx="990600" cy="152400"/>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143000" y="5410200"/>
            <a:ext cx="1066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457200" y="1600201"/>
            <a:ext cx="8229600" cy="1828800"/>
          </a:xfrm>
        </p:spPr>
        <p:txBody>
          <a:bodyPr/>
          <a:lstStyle/>
          <a:p>
            <a:pPr eaLnBrk="1" hangingPunct="1">
              <a:buNone/>
            </a:pPr>
            <a:r>
              <a:rPr lang="en-US" sz="2800" b="1" i="1" dirty="0" smtClean="0"/>
              <a:t>The polar heads and the non-polar tails will arrange themselves in  layers.</a:t>
            </a:r>
          </a:p>
          <a:p>
            <a:pPr eaLnBrk="1" hangingPunct="1">
              <a:buNone/>
            </a:pPr>
            <a:r>
              <a:rPr lang="en-US" sz="2800" b="1" i="1" dirty="0" smtClean="0"/>
              <a:t>Because the phosphate head has s light charge, phospholipids are </a:t>
            </a:r>
            <a:r>
              <a:rPr lang="en-US" sz="2800" b="1" i="1" u="sng" dirty="0" smtClean="0">
                <a:solidFill>
                  <a:srgbClr val="FF0000"/>
                </a:solidFill>
              </a:rPr>
              <a:t>polar</a:t>
            </a:r>
            <a:r>
              <a:rPr lang="en-US" sz="2800" b="1" i="1" dirty="0" smtClean="0">
                <a:solidFill>
                  <a:srgbClr val="FF0000"/>
                </a:solidFill>
              </a:rPr>
              <a:t> </a:t>
            </a:r>
            <a:r>
              <a:rPr lang="en-US" sz="2800" b="1" i="1" dirty="0" smtClean="0"/>
              <a:t>molecules.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06_03"/>
          <p:cNvPicPr>
            <a:picLocks noChangeAspect="1" noChangeArrowheads="1"/>
          </p:cNvPicPr>
          <p:nvPr/>
        </p:nvPicPr>
        <p:blipFill>
          <a:blip r:embed="rId4" cstate="print"/>
          <a:srcRect t="14999" b="14999"/>
          <a:stretch>
            <a:fillRect/>
          </a:stretch>
        </p:blipFill>
        <p:spPr bwMode="auto">
          <a:xfrm>
            <a:off x="533400" y="1828800"/>
            <a:ext cx="8410575" cy="4414838"/>
          </a:xfrm>
          <a:prstGeom prst="rect">
            <a:avLst/>
          </a:prstGeom>
          <a:noFill/>
          <a:ln w="9525">
            <a:noFill/>
            <a:miter lim="800000"/>
            <a:headEnd/>
            <a:tailEnd/>
          </a:ln>
        </p:spPr>
      </p:pic>
      <p:sp>
        <p:nvSpPr>
          <p:cNvPr id="462853" name="Rectangle 5"/>
          <p:cNvSpPr>
            <a:spLocks noChangeArrowheads="1"/>
          </p:cNvSpPr>
          <p:nvPr/>
        </p:nvSpPr>
        <p:spPr bwMode="auto">
          <a:xfrm>
            <a:off x="228600" y="2133600"/>
            <a:ext cx="1754188" cy="706438"/>
          </a:xfrm>
          <a:prstGeom prst="rect">
            <a:avLst/>
          </a:prstGeom>
          <a:solidFill>
            <a:srgbClr val="FFCC18"/>
          </a:solidFill>
          <a:ln w="9525">
            <a:noFill/>
            <a:miter lim="800000"/>
            <a:headEnd/>
            <a:tailEnd/>
          </a:ln>
        </p:spPr>
        <p:txBody>
          <a:bodyPr lIns="0" tIns="0" rIns="0" bIns="0">
            <a:spAutoFit/>
          </a:bodyPr>
          <a:lstStyle/>
          <a:p>
            <a:pPr>
              <a:lnSpc>
                <a:spcPct val="85000"/>
              </a:lnSpc>
            </a:pPr>
            <a:r>
              <a:rPr lang="en-US" b="1">
                <a:solidFill>
                  <a:srgbClr val="CC0000"/>
                </a:solidFill>
                <a:latin typeface="Calibri" pitchFamily="34" charset="0"/>
              </a:rPr>
              <a:t>polar</a:t>
            </a:r>
            <a:endParaRPr lang="en-US" b="1">
              <a:solidFill>
                <a:srgbClr val="000000"/>
              </a:solidFill>
              <a:latin typeface="Calibri" pitchFamily="34" charset="0"/>
            </a:endParaRPr>
          </a:p>
          <a:p>
            <a:pPr>
              <a:lnSpc>
                <a:spcPct val="85000"/>
              </a:lnSpc>
            </a:pPr>
            <a:r>
              <a:rPr lang="en-US" b="1">
                <a:solidFill>
                  <a:srgbClr val="000000"/>
                </a:solidFill>
                <a:latin typeface="Calibri" pitchFamily="34" charset="0"/>
              </a:rPr>
              <a:t>hydrophilic</a:t>
            </a:r>
          </a:p>
          <a:p>
            <a:pPr>
              <a:lnSpc>
                <a:spcPct val="85000"/>
              </a:lnSpc>
            </a:pPr>
            <a:r>
              <a:rPr lang="en-US" b="1">
                <a:solidFill>
                  <a:srgbClr val="000000"/>
                </a:solidFill>
                <a:latin typeface="Calibri" pitchFamily="34" charset="0"/>
              </a:rPr>
              <a:t>heads</a:t>
            </a:r>
            <a:endParaRPr lang="en-US" b="1">
              <a:latin typeface="Calibri" pitchFamily="34" charset="0"/>
            </a:endParaRPr>
          </a:p>
        </p:txBody>
      </p:sp>
      <p:sp>
        <p:nvSpPr>
          <p:cNvPr id="462854" name="Rectangle 6"/>
          <p:cNvSpPr>
            <a:spLocks noChangeArrowheads="1"/>
          </p:cNvSpPr>
          <p:nvPr/>
        </p:nvSpPr>
        <p:spPr bwMode="auto">
          <a:xfrm>
            <a:off x="238125" y="3575050"/>
            <a:ext cx="1846263" cy="933450"/>
          </a:xfrm>
          <a:prstGeom prst="rect">
            <a:avLst/>
          </a:prstGeom>
          <a:solidFill>
            <a:srgbClr val="FFCC18"/>
          </a:solidFill>
          <a:ln w="9525">
            <a:noFill/>
            <a:miter lim="800000"/>
            <a:headEnd/>
            <a:tailEnd/>
          </a:ln>
        </p:spPr>
        <p:txBody>
          <a:bodyPr wrap="none" lIns="0" tIns="0" rIns="0" bIns="0">
            <a:spAutoFit/>
          </a:bodyPr>
          <a:lstStyle/>
          <a:p>
            <a:pPr>
              <a:lnSpc>
                <a:spcPct val="85000"/>
              </a:lnSpc>
            </a:pPr>
            <a:r>
              <a:rPr lang="en-US" b="1" dirty="0" err="1">
                <a:solidFill>
                  <a:srgbClr val="CC0000"/>
                </a:solidFill>
                <a:latin typeface="Calibri" pitchFamily="34" charset="0"/>
              </a:rPr>
              <a:t>nonpolar</a:t>
            </a:r>
            <a:endParaRPr lang="en-US" b="1" dirty="0">
              <a:solidFill>
                <a:srgbClr val="000000"/>
              </a:solidFill>
              <a:latin typeface="Calibri" pitchFamily="34" charset="0"/>
            </a:endParaRPr>
          </a:p>
          <a:p>
            <a:pPr>
              <a:lnSpc>
                <a:spcPct val="85000"/>
              </a:lnSpc>
            </a:pPr>
            <a:r>
              <a:rPr lang="en-US" b="1" dirty="0">
                <a:solidFill>
                  <a:srgbClr val="000000"/>
                </a:solidFill>
                <a:latin typeface="Calibri" pitchFamily="34" charset="0"/>
              </a:rPr>
              <a:t>hydrophobic</a:t>
            </a:r>
          </a:p>
          <a:p>
            <a:pPr>
              <a:lnSpc>
                <a:spcPct val="85000"/>
              </a:lnSpc>
            </a:pPr>
            <a:r>
              <a:rPr lang="en-US" b="1" dirty="0">
                <a:solidFill>
                  <a:srgbClr val="000000"/>
                </a:solidFill>
                <a:latin typeface="Calibri" pitchFamily="34" charset="0"/>
              </a:rPr>
              <a:t>tails</a:t>
            </a:r>
            <a:endParaRPr lang="en-US" b="1" dirty="0">
              <a:latin typeface="Calibri" pitchFamily="34" charset="0"/>
            </a:endParaRPr>
          </a:p>
        </p:txBody>
      </p:sp>
      <p:sp>
        <p:nvSpPr>
          <p:cNvPr id="462855" name="Rectangle 7"/>
          <p:cNvSpPr>
            <a:spLocks noChangeArrowheads="1"/>
          </p:cNvSpPr>
          <p:nvPr/>
        </p:nvSpPr>
        <p:spPr bwMode="auto">
          <a:xfrm>
            <a:off x="381000" y="5181600"/>
            <a:ext cx="1643063" cy="933450"/>
          </a:xfrm>
          <a:prstGeom prst="rect">
            <a:avLst/>
          </a:prstGeom>
          <a:solidFill>
            <a:srgbClr val="FFCC18"/>
          </a:solidFill>
          <a:ln w="9525">
            <a:noFill/>
            <a:miter lim="800000"/>
            <a:headEnd/>
            <a:tailEnd/>
          </a:ln>
        </p:spPr>
        <p:txBody>
          <a:bodyPr wrap="none" lIns="0" tIns="0" rIns="0" bIns="0">
            <a:spAutoFit/>
          </a:bodyPr>
          <a:lstStyle/>
          <a:p>
            <a:pPr>
              <a:lnSpc>
                <a:spcPct val="85000"/>
              </a:lnSpc>
            </a:pPr>
            <a:r>
              <a:rPr lang="en-US" b="1">
                <a:solidFill>
                  <a:srgbClr val="CC0000"/>
                </a:solidFill>
                <a:latin typeface="Calibri" pitchFamily="34" charset="0"/>
              </a:rPr>
              <a:t>polar</a:t>
            </a:r>
            <a:endParaRPr lang="en-US" b="1">
              <a:solidFill>
                <a:srgbClr val="000000"/>
              </a:solidFill>
              <a:latin typeface="Calibri" pitchFamily="34" charset="0"/>
            </a:endParaRPr>
          </a:p>
          <a:p>
            <a:pPr>
              <a:lnSpc>
                <a:spcPct val="85000"/>
              </a:lnSpc>
            </a:pPr>
            <a:r>
              <a:rPr lang="en-US" b="1">
                <a:solidFill>
                  <a:srgbClr val="000000"/>
                </a:solidFill>
                <a:latin typeface="Calibri" pitchFamily="34" charset="0"/>
              </a:rPr>
              <a:t>hydrophilic</a:t>
            </a:r>
          </a:p>
          <a:p>
            <a:pPr>
              <a:lnSpc>
                <a:spcPct val="85000"/>
              </a:lnSpc>
            </a:pPr>
            <a:r>
              <a:rPr lang="en-US" b="1">
                <a:solidFill>
                  <a:srgbClr val="000000"/>
                </a:solidFill>
                <a:latin typeface="Calibri" pitchFamily="34" charset="0"/>
              </a:rPr>
              <a:t>heads</a:t>
            </a:r>
            <a:endParaRPr lang="en-US" b="1">
              <a:latin typeface="Calibri" pitchFamily="34" charset="0"/>
            </a:endParaRPr>
          </a:p>
        </p:txBody>
      </p:sp>
      <p:sp>
        <p:nvSpPr>
          <p:cNvPr id="7" name="Title 1"/>
          <p:cNvSpPr txBox="1">
            <a:spLocks/>
          </p:cNvSpPr>
          <p:nvPr/>
        </p:nvSpPr>
        <p:spPr>
          <a:xfrm>
            <a:off x="838200" y="381000"/>
            <a:ext cx="8001000" cy="990600"/>
          </a:xfrm>
          <a:prstGeom prst="rect">
            <a:avLst/>
          </a:prstGeom>
        </p:spPr>
        <p:style>
          <a:lnRef idx="3">
            <a:schemeClr val="lt1"/>
          </a:lnRef>
          <a:fillRef idx="1">
            <a:schemeClr val="accent4"/>
          </a:fillRef>
          <a:effectRef idx="1">
            <a:schemeClr val="accent4"/>
          </a:effectRef>
          <a:fontRef idx="minor">
            <a:schemeClr val="lt1"/>
          </a:fontRef>
        </p:style>
        <p:txBody>
          <a:bodyPr anchor="ctr">
            <a:normAutofit fontScale="85000" lnSpcReduction="10000"/>
          </a:bodyPr>
          <a:lstStyle/>
          <a:p>
            <a:pPr algn="ctr" fontAlgn="auto">
              <a:spcAft>
                <a:spcPts val="0"/>
              </a:spcAft>
              <a:defRPr/>
            </a:pPr>
            <a:r>
              <a:rPr lang="en-US" sz="4400" dirty="0">
                <a:solidFill>
                  <a:schemeClr val="bg1"/>
                </a:solidFill>
                <a:latin typeface="+mj-lt"/>
                <a:ea typeface="+mj-ea"/>
                <a:cs typeface="+mj-cs"/>
              </a:rPr>
              <a:t>Cell Membrane:  </a:t>
            </a:r>
            <a:r>
              <a:rPr lang="en-US" sz="4400" dirty="0" err="1">
                <a:solidFill>
                  <a:schemeClr val="bg1"/>
                </a:solidFill>
                <a:latin typeface="+mj-lt"/>
                <a:ea typeface="+mj-ea"/>
                <a:cs typeface="+mj-cs"/>
              </a:rPr>
              <a:t>Phospholipid</a:t>
            </a:r>
            <a:r>
              <a:rPr lang="en-US" sz="4400" dirty="0">
                <a:solidFill>
                  <a:schemeClr val="bg1"/>
                </a:solidFill>
                <a:latin typeface="+mj-lt"/>
                <a:ea typeface="+mj-ea"/>
                <a:cs typeface="+mj-cs"/>
              </a:rPr>
              <a:t> </a:t>
            </a:r>
            <a:r>
              <a:rPr lang="en-US" sz="4400" dirty="0" err="1">
                <a:solidFill>
                  <a:schemeClr val="bg1"/>
                </a:solidFill>
                <a:latin typeface="+mj-lt"/>
                <a:ea typeface="+mj-ea"/>
                <a:cs typeface="+mj-cs"/>
              </a:rPr>
              <a:t>Bilayer</a:t>
            </a:r>
            <a:endParaRPr lang="en-US" sz="4400" dirty="0">
              <a:solidFill>
                <a:schemeClr val="bg1"/>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2853"/>
                                        </p:tgtEl>
                                        <p:attrNameLst>
                                          <p:attrName>style.visibility</p:attrName>
                                        </p:attrNameLst>
                                      </p:cBhvr>
                                      <p:to>
                                        <p:strVal val="visible"/>
                                      </p:to>
                                    </p:set>
                                    <p:animEffect transition="in" filter="wipe(left)">
                                      <p:cBhvr>
                                        <p:cTn id="7" dur="500"/>
                                        <p:tgtEl>
                                          <p:spTgt spid="462853"/>
                                        </p:tgtEl>
                                      </p:cBhvr>
                                    </p:animEffect>
                                  </p:childTnLst>
                                  <p:subTnLst>
                                    <p:audio>
                                      <p:cMediaNode>
                                        <p:cTn display="0" masterRel="sameClick">
                                          <p:stCondLst>
                                            <p:cond evt="begin" delay="0">
                                              <p:tn val="5"/>
                                            </p:cond>
                                          </p:stCondLst>
                                          <p:endCondLst>
                                            <p:cond evt="onStopAudio" delay="0">
                                              <p:tgtEl>
                                                <p:sldTgt/>
                                              </p:tgtEl>
                                            </p:cond>
                                          </p:endCondLst>
                                        </p:cTn>
                                        <p:tgtEl>
                                          <p:sndTgt r:embed="rId2" name="Vibro Up"/>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2855"/>
                                        </p:tgtEl>
                                        <p:attrNameLst>
                                          <p:attrName>style.visibility</p:attrName>
                                        </p:attrNameLst>
                                      </p:cBhvr>
                                      <p:to>
                                        <p:strVal val="visible"/>
                                      </p:to>
                                    </p:set>
                                    <p:animEffect transition="in" filter="wipe(left)">
                                      <p:cBhvr>
                                        <p:cTn id="11" dur="500"/>
                                        <p:tgtEl>
                                          <p:spTgt spid="4628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62854"/>
                                        </p:tgtEl>
                                        <p:attrNameLst>
                                          <p:attrName>style.visibility</p:attrName>
                                        </p:attrNameLst>
                                      </p:cBhvr>
                                      <p:to>
                                        <p:strVal val="visible"/>
                                      </p:to>
                                    </p:set>
                                    <p:animEffect transition="in" filter="wipe(left)">
                                      <p:cBhvr>
                                        <p:cTn id="16" dur="500"/>
                                        <p:tgtEl>
                                          <p:spTgt spid="462854"/>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3" grpId="0" animBg="1" autoUpdateAnimBg="0"/>
      <p:bldP spid="462854" grpId="0" animBg="1" autoUpdateAnimBg="0"/>
      <p:bldP spid="46285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0" y="152400"/>
            <a:ext cx="9144000" cy="1219200"/>
          </a:xfrm>
        </p:spPr>
        <p:style>
          <a:lnRef idx="1">
            <a:schemeClr val="accent2"/>
          </a:lnRef>
          <a:fillRef idx="3">
            <a:schemeClr val="accent2"/>
          </a:fillRef>
          <a:effectRef idx="2">
            <a:schemeClr val="accent2"/>
          </a:effectRef>
          <a:fontRef idx="minor">
            <a:schemeClr val="lt1"/>
          </a:fontRef>
        </p:style>
        <p:txBody>
          <a:bodyPr>
            <a:normAutofit/>
          </a:bodyPr>
          <a:lstStyle/>
          <a:p>
            <a:pPr eaLnBrk="1" hangingPunct="1">
              <a:defRPr/>
            </a:pPr>
            <a:r>
              <a:rPr lang="en-US" sz="3200" b="1" i="1" dirty="0" smtClean="0">
                <a:solidFill>
                  <a:srgbClr val="002060"/>
                </a:solidFill>
                <a:effectLst>
                  <a:outerShdw blurRad="38100" dist="38100" dir="2700000" algn="tl">
                    <a:srgbClr val="000000">
                      <a:alpha val="43137"/>
                    </a:srgbClr>
                  </a:outerShdw>
                </a:effectLst>
                <a:latin typeface="Comic Sans MS" pitchFamily="66" charset="0"/>
              </a:rPr>
              <a:t>The cell membrane has other molecules embedded in the </a:t>
            </a:r>
            <a:r>
              <a:rPr lang="en-US" sz="3200" b="1" i="1" dirty="0" err="1" smtClean="0">
                <a:solidFill>
                  <a:srgbClr val="002060"/>
                </a:solidFill>
                <a:effectLst>
                  <a:outerShdw blurRad="38100" dist="38100" dir="2700000" algn="tl">
                    <a:srgbClr val="000000">
                      <a:alpha val="43137"/>
                    </a:srgbClr>
                  </a:outerShdw>
                </a:effectLst>
                <a:latin typeface="Comic Sans MS" pitchFamily="66" charset="0"/>
              </a:rPr>
              <a:t>phospholipid</a:t>
            </a:r>
            <a:r>
              <a:rPr lang="en-US" sz="3200" b="1" i="1" dirty="0" smtClean="0">
                <a:solidFill>
                  <a:srgbClr val="002060"/>
                </a:solidFill>
                <a:effectLst>
                  <a:outerShdw blurRad="38100" dist="38100" dir="2700000" algn="tl">
                    <a:srgbClr val="000000">
                      <a:alpha val="43137"/>
                    </a:srgbClr>
                  </a:outerShdw>
                </a:effectLst>
                <a:latin typeface="Comic Sans MS" pitchFamily="66" charset="0"/>
              </a:rPr>
              <a:t> </a:t>
            </a:r>
            <a:r>
              <a:rPr lang="en-US" sz="3200" b="1" i="1" dirty="0" err="1" smtClean="0">
                <a:solidFill>
                  <a:srgbClr val="002060"/>
                </a:solidFill>
                <a:effectLst>
                  <a:outerShdw blurRad="38100" dist="38100" dir="2700000" algn="tl">
                    <a:srgbClr val="000000">
                      <a:alpha val="43137"/>
                    </a:srgbClr>
                  </a:outerShdw>
                </a:effectLst>
                <a:latin typeface="Comic Sans MS" pitchFamily="66" charset="0"/>
              </a:rPr>
              <a:t>bilayer</a:t>
            </a:r>
            <a:r>
              <a:rPr lang="en-US" sz="3200" b="1" i="1" dirty="0" smtClean="0">
                <a:solidFill>
                  <a:srgbClr val="002060"/>
                </a:solidFill>
                <a:effectLst>
                  <a:outerShdw blurRad="38100" dist="38100" dir="2700000" algn="tl">
                    <a:srgbClr val="000000">
                      <a:alpha val="43137"/>
                    </a:srgbClr>
                  </a:outerShdw>
                </a:effectLst>
                <a:latin typeface="Comic Sans MS" pitchFamily="66" charset="0"/>
              </a:rPr>
              <a:t>.</a:t>
            </a:r>
          </a:p>
        </p:txBody>
      </p:sp>
      <p:pic>
        <p:nvPicPr>
          <p:cNvPr id="33794" name="Picture 6" descr="06_05"/>
          <p:cNvPicPr>
            <a:picLocks noChangeAspect="1" noChangeArrowheads="1"/>
          </p:cNvPicPr>
          <p:nvPr/>
        </p:nvPicPr>
        <p:blipFill>
          <a:blip r:embed="rId7" cstate="print"/>
          <a:srcRect t="14999" b="13499"/>
          <a:stretch>
            <a:fillRect/>
          </a:stretch>
        </p:blipFill>
        <p:spPr bwMode="auto">
          <a:xfrm>
            <a:off x="457200" y="1676400"/>
            <a:ext cx="8416925" cy="4343400"/>
          </a:xfrm>
          <a:prstGeom prst="rect">
            <a:avLst/>
          </a:prstGeom>
          <a:noFill/>
          <a:ln w="9525">
            <a:noFill/>
            <a:miter lim="800000"/>
            <a:headEnd/>
            <a:tailEnd/>
          </a:ln>
        </p:spPr>
      </p:pic>
      <p:sp>
        <p:nvSpPr>
          <p:cNvPr id="434183" name="Rectangle 7"/>
          <p:cNvSpPr>
            <a:spLocks noChangeArrowheads="1"/>
          </p:cNvSpPr>
          <p:nvPr/>
        </p:nvSpPr>
        <p:spPr bwMode="auto">
          <a:xfrm>
            <a:off x="3048000" y="1676400"/>
            <a:ext cx="2503488" cy="287338"/>
          </a:xfrm>
          <a:prstGeom prst="rect">
            <a:avLst/>
          </a:prstGeom>
          <a:noFill/>
          <a:ln w="9525">
            <a:noFill/>
            <a:miter lim="800000"/>
            <a:headEnd/>
            <a:tailEnd/>
          </a:ln>
        </p:spPr>
        <p:txBody>
          <a:bodyPr lIns="0" tIns="0" rIns="0" bIns="0">
            <a:spAutoFit/>
          </a:bodyPr>
          <a:lstStyle/>
          <a:p>
            <a:pPr>
              <a:lnSpc>
                <a:spcPct val="85000"/>
              </a:lnSpc>
            </a:pPr>
            <a:r>
              <a:rPr lang="en-US" sz="2200" b="1">
                <a:solidFill>
                  <a:srgbClr val="CC0000"/>
                </a:solidFill>
                <a:latin typeface="Calibri" pitchFamily="34" charset="0"/>
              </a:rPr>
              <a:t>Extracellular fluid</a:t>
            </a:r>
          </a:p>
        </p:txBody>
      </p:sp>
      <p:sp>
        <p:nvSpPr>
          <p:cNvPr id="434189" name="Rectangle 13"/>
          <p:cNvSpPr>
            <a:spLocks noChangeArrowheads="1"/>
          </p:cNvSpPr>
          <p:nvPr/>
        </p:nvSpPr>
        <p:spPr bwMode="auto">
          <a:xfrm>
            <a:off x="3455988" y="4943475"/>
            <a:ext cx="1689100" cy="369888"/>
          </a:xfrm>
          <a:prstGeom prst="rect">
            <a:avLst/>
          </a:prstGeom>
          <a:noFill/>
          <a:ln w="9525">
            <a:noFill/>
            <a:miter lim="800000"/>
            <a:headEnd/>
            <a:tailEnd/>
          </a:ln>
        </p:spPr>
        <p:txBody>
          <a:bodyPr wrap="none" lIns="0" tIns="0" rIns="0" bIns="0">
            <a:spAutoFit/>
          </a:bodyPr>
          <a:lstStyle/>
          <a:p>
            <a:pPr>
              <a:lnSpc>
                <a:spcPct val="85000"/>
              </a:lnSpc>
            </a:pPr>
            <a:r>
              <a:rPr lang="en-US" sz="2800" b="1">
                <a:solidFill>
                  <a:srgbClr val="000000"/>
                </a:solidFill>
                <a:latin typeface="Calibri" pitchFamily="34" charset="0"/>
              </a:rPr>
              <a:t>Cholesterol</a:t>
            </a:r>
            <a:endParaRPr lang="en-US" sz="2800" b="1">
              <a:latin typeface="Calibri" pitchFamily="34" charset="0"/>
            </a:endParaRPr>
          </a:p>
        </p:txBody>
      </p:sp>
      <p:sp>
        <p:nvSpPr>
          <p:cNvPr id="434191" name="Rectangle 15"/>
          <p:cNvSpPr>
            <a:spLocks noChangeArrowheads="1"/>
          </p:cNvSpPr>
          <p:nvPr/>
        </p:nvSpPr>
        <p:spPr bwMode="auto">
          <a:xfrm>
            <a:off x="3581400" y="6096000"/>
            <a:ext cx="1657350" cy="287338"/>
          </a:xfrm>
          <a:prstGeom prst="rect">
            <a:avLst/>
          </a:prstGeom>
          <a:noFill/>
          <a:ln w="9525">
            <a:noFill/>
            <a:miter lim="800000"/>
            <a:headEnd/>
            <a:tailEnd/>
          </a:ln>
        </p:spPr>
        <p:txBody>
          <a:bodyPr lIns="0" tIns="0" rIns="0" bIns="0">
            <a:spAutoFit/>
          </a:bodyPr>
          <a:lstStyle/>
          <a:p>
            <a:pPr>
              <a:lnSpc>
                <a:spcPct val="85000"/>
              </a:lnSpc>
            </a:pPr>
            <a:r>
              <a:rPr lang="en-US" sz="2200" b="1">
                <a:solidFill>
                  <a:srgbClr val="CC0000"/>
                </a:solidFill>
                <a:latin typeface="Calibri" pitchFamily="34" charset="0"/>
              </a:rPr>
              <a:t>Cytoplasm</a:t>
            </a:r>
            <a:endParaRPr lang="en-US" sz="2200" b="1">
              <a:latin typeface="Calibri" pitchFamily="34" charset="0"/>
            </a:endParaRPr>
          </a:p>
        </p:txBody>
      </p:sp>
      <p:sp>
        <p:nvSpPr>
          <p:cNvPr id="33798" name="Line 16"/>
          <p:cNvSpPr>
            <a:spLocks noChangeShapeType="1"/>
          </p:cNvSpPr>
          <p:nvPr/>
        </p:nvSpPr>
        <p:spPr bwMode="auto">
          <a:xfrm flipH="1" flipV="1">
            <a:off x="6321425" y="2803525"/>
            <a:ext cx="411163" cy="604838"/>
          </a:xfrm>
          <a:prstGeom prst="line">
            <a:avLst/>
          </a:prstGeom>
          <a:noFill/>
          <a:ln w="12700">
            <a:solidFill>
              <a:srgbClr val="000000"/>
            </a:solidFill>
            <a:round/>
            <a:headEnd/>
            <a:tailEnd/>
          </a:ln>
        </p:spPr>
        <p:txBody>
          <a:bodyPr/>
          <a:lstStyle/>
          <a:p>
            <a:endParaRPr lang="en-US"/>
          </a:p>
        </p:txBody>
      </p:sp>
      <p:grpSp>
        <p:nvGrpSpPr>
          <p:cNvPr id="3" name="Group 30"/>
          <p:cNvGrpSpPr>
            <a:grpSpLocks/>
          </p:cNvGrpSpPr>
          <p:nvPr/>
        </p:nvGrpSpPr>
        <p:grpSpPr bwMode="auto">
          <a:xfrm>
            <a:off x="6049963" y="4267200"/>
            <a:ext cx="2255837" cy="1751013"/>
            <a:chOff x="3811" y="2466"/>
            <a:chExt cx="1421" cy="1373"/>
          </a:xfrm>
        </p:grpSpPr>
        <p:sp>
          <p:nvSpPr>
            <p:cNvPr id="33805" name="Rectangle 10"/>
            <p:cNvSpPr>
              <a:spLocks noChangeArrowheads="1"/>
            </p:cNvSpPr>
            <p:nvPr/>
          </p:nvSpPr>
          <p:spPr bwMode="auto">
            <a:xfrm>
              <a:off x="4032" y="3303"/>
              <a:ext cx="1200" cy="536"/>
            </a:xfrm>
            <a:prstGeom prst="rect">
              <a:avLst/>
            </a:prstGeom>
            <a:noFill/>
            <a:ln w="9525">
              <a:noFill/>
              <a:miter lim="800000"/>
              <a:headEnd/>
              <a:tailEnd/>
            </a:ln>
          </p:spPr>
          <p:txBody>
            <a:bodyPr lIns="0" tIns="0" rIns="0" bIns="0">
              <a:spAutoFit/>
            </a:bodyPr>
            <a:lstStyle/>
            <a:p>
              <a:pPr>
                <a:lnSpc>
                  <a:spcPct val="85000"/>
                </a:lnSpc>
              </a:pPr>
              <a:endParaRPr lang="en-US" sz="2400" b="1">
                <a:solidFill>
                  <a:srgbClr val="000000"/>
                </a:solidFill>
                <a:latin typeface="Calibri" pitchFamily="34" charset="0"/>
              </a:endParaRPr>
            </a:p>
            <a:p>
              <a:pPr>
                <a:lnSpc>
                  <a:spcPct val="85000"/>
                </a:lnSpc>
              </a:pPr>
              <a:r>
                <a:rPr lang="en-US" sz="2800" b="1">
                  <a:solidFill>
                    <a:srgbClr val="000000"/>
                  </a:solidFill>
                  <a:latin typeface="Calibri" pitchFamily="34" charset="0"/>
                </a:rPr>
                <a:t>proteins</a:t>
              </a:r>
              <a:endParaRPr lang="en-US" sz="2800" b="1">
                <a:latin typeface="Calibri" pitchFamily="34" charset="0"/>
              </a:endParaRPr>
            </a:p>
          </p:txBody>
        </p:sp>
        <p:grpSp>
          <p:nvGrpSpPr>
            <p:cNvPr id="33806" name="Group 17"/>
            <p:cNvGrpSpPr>
              <a:grpSpLocks/>
            </p:cNvGrpSpPr>
            <p:nvPr/>
          </p:nvGrpSpPr>
          <p:grpSpPr bwMode="auto">
            <a:xfrm>
              <a:off x="3811" y="2466"/>
              <a:ext cx="936" cy="835"/>
              <a:chOff x="3861" y="2002"/>
              <a:chExt cx="936" cy="774"/>
            </a:xfrm>
          </p:grpSpPr>
          <p:sp>
            <p:nvSpPr>
              <p:cNvPr id="33807" name="Line 18"/>
              <p:cNvSpPr>
                <a:spLocks noChangeShapeType="1"/>
              </p:cNvSpPr>
              <p:nvPr/>
            </p:nvSpPr>
            <p:spPr bwMode="auto">
              <a:xfrm>
                <a:off x="3861" y="2108"/>
                <a:ext cx="512" cy="668"/>
              </a:xfrm>
              <a:prstGeom prst="line">
                <a:avLst/>
              </a:prstGeom>
              <a:noFill/>
              <a:ln w="12700">
                <a:solidFill>
                  <a:srgbClr val="000000"/>
                </a:solidFill>
                <a:round/>
                <a:headEnd/>
                <a:tailEnd/>
              </a:ln>
            </p:spPr>
            <p:txBody>
              <a:bodyPr/>
              <a:lstStyle/>
              <a:p>
                <a:endParaRPr lang="en-US"/>
              </a:p>
            </p:txBody>
          </p:sp>
          <p:sp>
            <p:nvSpPr>
              <p:cNvPr id="33808" name="Line 19"/>
              <p:cNvSpPr>
                <a:spLocks noChangeShapeType="1"/>
              </p:cNvSpPr>
              <p:nvPr/>
            </p:nvSpPr>
            <p:spPr bwMode="auto">
              <a:xfrm flipH="1">
                <a:off x="4373" y="2002"/>
                <a:ext cx="424" cy="774"/>
              </a:xfrm>
              <a:prstGeom prst="line">
                <a:avLst/>
              </a:prstGeom>
              <a:noFill/>
              <a:ln w="12700">
                <a:solidFill>
                  <a:srgbClr val="000000"/>
                </a:solidFill>
                <a:round/>
                <a:headEnd/>
                <a:tailEnd/>
              </a:ln>
            </p:spPr>
            <p:txBody>
              <a:bodyPr/>
              <a:lstStyle/>
              <a:p>
                <a:endParaRPr lang="en-US"/>
              </a:p>
            </p:txBody>
          </p:sp>
        </p:grpSp>
      </p:grpSp>
      <p:sp>
        <p:nvSpPr>
          <p:cNvPr id="33800" name="Line 20"/>
          <p:cNvSpPr>
            <a:spLocks noChangeShapeType="1"/>
          </p:cNvSpPr>
          <p:nvPr/>
        </p:nvSpPr>
        <p:spPr bwMode="auto">
          <a:xfrm flipV="1">
            <a:off x="4114800" y="4635500"/>
            <a:ext cx="168275" cy="349250"/>
          </a:xfrm>
          <a:prstGeom prst="line">
            <a:avLst/>
          </a:prstGeom>
          <a:noFill/>
          <a:ln w="12700">
            <a:solidFill>
              <a:srgbClr val="000000"/>
            </a:solidFill>
            <a:round/>
            <a:headEnd/>
            <a:tailEnd/>
          </a:ln>
        </p:spPr>
        <p:txBody>
          <a:bodyPr/>
          <a:lstStyle/>
          <a:p>
            <a:endParaRPr lang="en-US"/>
          </a:p>
        </p:txBody>
      </p:sp>
      <p:sp>
        <p:nvSpPr>
          <p:cNvPr id="33801" name="Line 22"/>
          <p:cNvSpPr>
            <a:spLocks noChangeShapeType="1"/>
          </p:cNvSpPr>
          <p:nvPr/>
        </p:nvSpPr>
        <p:spPr bwMode="auto">
          <a:xfrm flipV="1">
            <a:off x="2506663" y="5541963"/>
            <a:ext cx="142875" cy="180975"/>
          </a:xfrm>
          <a:prstGeom prst="line">
            <a:avLst/>
          </a:prstGeom>
          <a:noFill/>
          <a:ln w="12700">
            <a:solidFill>
              <a:srgbClr val="000000"/>
            </a:solidFill>
            <a:round/>
            <a:headEnd/>
            <a:tailEnd/>
          </a:ln>
        </p:spPr>
        <p:txBody>
          <a:bodyPr/>
          <a:lstStyle/>
          <a:p>
            <a:endParaRPr lang="en-US"/>
          </a:p>
        </p:txBody>
      </p:sp>
      <p:sp>
        <p:nvSpPr>
          <p:cNvPr id="434203" name="Rectangle 27"/>
          <p:cNvSpPr>
            <a:spLocks noChangeArrowheads="1"/>
          </p:cNvSpPr>
          <p:nvPr/>
        </p:nvSpPr>
        <p:spPr bwMode="auto">
          <a:xfrm>
            <a:off x="141288" y="4541838"/>
            <a:ext cx="2087562" cy="369887"/>
          </a:xfrm>
          <a:prstGeom prst="rect">
            <a:avLst/>
          </a:prstGeom>
          <a:noFill/>
          <a:ln w="9525">
            <a:noFill/>
            <a:miter lim="800000"/>
            <a:headEnd/>
            <a:tailEnd/>
          </a:ln>
        </p:spPr>
        <p:txBody>
          <a:bodyPr wrap="none" lIns="0" tIns="0" rIns="0" bIns="0">
            <a:spAutoFit/>
          </a:bodyPr>
          <a:lstStyle/>
          <a:p>
            <a:pPr>
              <a:lnSpc>
                <a:spcPct val="85000"/>
              </a:lnSpc>
            </a:pPr>
            <a:r>
              <a:rPr lang="en-US" sz="2800" b="1">
                <a:solidFill>
                  <a:srgbClr val="000000"/>
                </a:solidFill>
                <a:latin typeface="Calibri" pitchFamily="34" charset="0"/>
              </a:rPr>
              <a:t>Phospholipids</a:t>
            </a:r>
            <a:endParaRPr lang="en-US" sz="2800" b="1">
              <a:latin typeface="Calibri" pitchFamily="34" charset="0"/>
            </a:endParaRPr>
          </a:p>
        </p:txBody>
      </p:sp>
      <p:sp>
        <p:nvSpPr>
          <p:cNvPr id="33803" name="TextBox 26"/>
          <p:cNvSpPr txBox="1">
            <a:spLocks noChangeArrowheads="1"/>
          </p:cNvSpPr>
          <p:nvPr/>
        </p:nvSpPr>
        <p:spPr bwMode="auto">
          <a:xfrm>
            <a:off x="4114800" y="2362200"/>
            <a:ext cx="2438400" cy="523875"/>
          </a:xfrm>
          <a:prstGeom prst="rect">
            <a:avLst/>
          </a:prstGeom>
          <a:noFill/>
          <a:ln w="9525">
            <a:noFill/>
            <a:miter lim="800000"/>
            <a:headEnd/>
            <a:tailEnd/>
          </a:ln>
        </p:spPr>
        <p:txBody>
          <a:bodyPr>
            <a:spAutoFit/>
          </a:bodyPr>
          <a:lstStyle/>
          <a:p>
            <a:r>
              <a:rPr lang="en-US" sz="2800" b="1">
                <a:latin typeface="Calibri" pitchFamily="34" charset="0"/>
              </a:rPr>
              <a:t>carbohydrates</a:t>
            </a:r>
          </a:p>
        </p:txBody>
      </p:sp>
      <p:cxnSp>
        <p:nvCxnSpPr>
          <p:cNvPr id="29" name="Straight Arrow Connector 28"/>
          <p:cNvCxnSpPr/>
          <p:nvPr/>
        </p:nvCxnSpPr>
        <p:spPr>
          <a:xfrm rot="10800000" flipV="1">
            <a:off x="3810000" y="2819400"/>
            <a:ext cx="8382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4191">
                                            <p:txEl>
                                              <p:pRg st="0" end="0"/>
                                            </p:txEl>
                                          </p:spTgt>
                                        </p:tgtEl>
                                        <p:attrNameLst>
                                          <p:attrName>style.visibility</p:attrName>
                                        </p:attrNameLst>
                                      </p:cBhvr>
                                      <p:to>
                                        <p:strVal val="visible"/>
                                      </p:to>
                                    </p:set>
                                    <p:animEffect transition="in" filter="wipe(left)">
                                      <p:cBhvr>
                                        <p:cTn id="7" dur="500"/>
                                        <p:tgtEl>
                                          <p:spTgt spid="43419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4183">
                                            <p:txEl>
                                              <p:pRg st="0" end="0"/>
                                            </p:txEl>
                                          </p:spTgt>
                                        </p:tgtEl>
                                        <p:attrNameLst>
                                          <p:attrName>style.visibility</p:attrName>
                                        </p:attrNameLst>
                                      </p:cBhvr>
                                      <p:to>
                                        <p:strVal val="visible"/>
                                      </p:to>
                                    </p:set>
                                    <p:animEffect transition="in" filter="wipe(left)">
                                      <p:cBhvr>
                                        <p:cTn id="12" dur="500"/>
                                        <p:tgtEl>
                                          <p:spTgt spid="43418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4203">
                                            <p:txEl>
                                              <p:pRg st="0" end="0"/>
                                            </p:txEl>
                                          </p:spTgt>
                                        </p:tgtEl>
                                        <p:attrNameLst>
                                          <p:attrName>style.visibility</p:attrName>
                                        </p:attrNameLst>
                                      </p:cBhvr>
                                      <p:to>
                                        <p:strVal val="visible"/>
                                      </p:to>
                                    </p:set>
                                    <p:animEffect transition="in" filter="wipe(left)">
                                      <p:cBhvr>
                                        <p:cTn id="17" dur="500"/>
                                        <p:tgtEl>
                                          <p:spTgt spid="43420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4189">
                                            <p:txEl>
                                              <p:pRg st="0" end="0"/>
                                            </p:txEl>
                                          </p:spTgt>
                                        </p:tgtEl>
                                        <p:attrNameLst>
                                          <p:attrName>style.visibility</p:attrName>
                                        </p:attrNameLst>
                                      </p:cBhvr>
                                      <p:to>
                                        <p:strVal val="visible"/>
                                      </p:to>
                                    </p:set>
                                    <p:animEffect transition="in" filter="wipe(left)">
                                      <p:cBhvr>
                                        <p:cTn id="22" dur="500"/>
                                        <p:tgtEl>
                                          <p:spTgt spid="434189">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5" name="Vibro Up"/>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6"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3" grpId="0" build="p" autoUpdateAnimBg="0"/>
      <p:bldP spid="434189" grpId="0" build="p" autoUpdateAnimBg="0"/>
      <p:bldP spid="434191" grpId="0" build="p" autoUpdateAnimBg="0"/>
      <p:bldP spid="43420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274638"/>
            <a:ext cx="8229600" cy="2316162"/>
          </a:xfrm>
        </p:spPr>
        <p:txBody>
          <a:bodyPr/>
          <a:lstStyle/>
          <a:p>
            <a:pPr eaLnBrk="1" hangingPunct="1"/>
            <a:r>
              <a:rPr lang="en-US" sz="4000" b="1" dirty="0" smtClean="0">
                <a:solidFill>
                  <a:srgbClr val="0070C0"/>
                </a:solidFill>
                <a:effectLst>
                  <a:outerShdw blurRad="38100" dist="38100" dir="2700000" algn="tl">
                    <a:srgbClr val="000000">
                      <a:alpha val="43137"/>
                    </a:srgbClr>
                  </a:outerShdw>
                </a:effectLst>
              </a:rPr>
              <a:t>Protein molecules </a:t>
            </a:r>
            <a:r>
              <a:rPr lang="en-US" sz="4000" b="1" dirty="0" smtClean="0">
                <a:solidFill>
                  <a:srgbClr val="002060"/>
                </a:solidFill>
                <a:effectLst>
                  <a:outerShdw blurRad="38100" dist="38100" dir="2700000" algn="tl">
                    <a:srgbClr val="000000">
                      <a:alpha val="43137"/>
                    </a:srgbClr>
                  </a:outerShdw>
                </a:effectLst>
              </a:rPr>
              <a:t>that are embedded in the cell membrane help materials flow </a:t>
            </a:r>
            <a:r>
              <a:rPr lang="en-US" sz="4000" b="1" u="sng" dirty="0" smtClean="0">
                <a:solidFill>
                  <a:srgbClr val="FF0000"/>
                </a:solidFill>
                <a:effectLst>
                  <a:outerShdw blurRad="38100" dist="38100" dir="2700000" algn="tl">
                    <a:srgbClr val="000000">
                      <a:alpha val="43137"/>
                    </a:srgbClr>
                  </a:outerShdw>
                </a:effectLst>
              </a:rPr>
              <a:t>in</a:t>
            </a:r>
            <a:r>
              <a:rPr lang="en-US" sz="4000" b="1" dirty="0" smtClean="0">
                <a:solidFill>
                  <a:srgbClr val="002060"/>
                </a:solidFill>
                <a:effectLst>
                  <a:outerShdw blurRad="38100" dist="38100" dir="2700000" algn="tl">
                    <a:srgbClr val="000000">
                      <a:alpha val="43137"/>
                    </a:srgbClr>
                  </a:outerShdw>
                </a:effectLst>
              </a:rPr>
              <a:t> and </a:t>
            </a:r>
            <a:r>
              <a:rPr lang="en-US" sz="4000" b="1" u="sng" dirty="0" smtClean="0">
                <a:solidFill>
                  <a:srgbClr val="FF0000"/>
                </a:solidFill>
                <a:effectLst>
                  <a:outerShdw blurRad="38100" dist="38100" dir="2700000" algn="tl">
                    <a:srgbClr val="000000">
                      <a:alpha val="43137"/>
                    </a:srgbClr>
                  </a:outerShdw>
                </a:effectLst>
              </a:rPr>
              <a:t>out</a:t>
            </a:r>
            <a:r>
              <a:rPr lang="en-US" sz="4000" b="1" dirty="0" smtClean="0">
                <a:solidFill>
                  <a:srgbClr val="002060"/>
                </a:solidFill>
                <a:effectLst>
                  <a:outerShdw blurRad="38100" dist="38100" dir="2700000" algn="tl">
                    <a:srgbClr val="000000">
                      <a:alpha val="43137"/>
                    </a:srgbClr>
                  </a:outerShdw>
                </a:effectLst>
              </a:rPr>
              <a:t> of the cell.</a:t>
            </a:r>
          </a:p>
        </p:txBody>
      </p:sp>
      <p:pic>
        <p:nvPicPr>
          <p:cNvPr id="36866" name="Picture 2"/>
          <p:cNvPicPr>
            <a:picLocks noGrp="1" noChangeAspect="1" noChangeArrowheads="1"/>
          </p:cNvPicPr>
          <p:nvPr>
            <p:ph idx="1"/>
          </p:nvPr>
        </p:nvPicPr>
        <p:blipFill>
          <a:blip r:embed="rId2" cstate="print"/>
          <a:srcRect/>
          <a:stretch>
            <a:fillRect/>
          </a:stretch>
        </p:blipFill>
        <p:spPr>
          <a:xfrm>
            <a:off x="2286000" y="2801937"/>
            <a:ext cx="5324333" cy="40560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b="1" dirty="0" smtClean="0">
                <a:solidFill>
                  <a:srgbClr val="0070C0"/>
                </a:solidFill>
                <a:effectLst>
                  <a:outerShdw blurRad="38100" dist="38100" dir="2700000" algn="tl">
                    <a:srgbClr val="C0C0C0"/>
                  </a:outerShdw>
                </a:effectLst>
              </a:rPr>
              <a:t>Cholesterol</a:t>
            </a:r>
            <a:r>
              <a:rPr lang="en-US" sz="4000" b="1" dirty="0" smtClean="0">
                <a:effectLst>
                  <a:outerShdw blurRad="38100" dist="38100" dir="2700000" algn="tl">
                    <a:srgbClr val="C0C0C0"/>
                  </a:outerShdw>
                </a:effectLst>
              </a:rPr>
              <a:t> molecules </a:t>
            </a:r>
            <a:r>
              <a:rPr lang="en-US" sz="4000" b="1" u="sng" dirty="0" smtClean="0">
                <a:solidFill>
                  <a:srgbClr val="FF0000"/>
                </a:solidFill>
                <a:effectLst>
                  <a:outerShdw blurRad="38100" dist="38100" dir="2700000" algn="tl">
                    <a:srgbClr val="C0C0C0"/>
                  </a:outerShdw>
                </a:effectLst>
              </a:rPr>
              <a:t>strengthen</a:t>
            </a:r>
            <a:r>
              <a:rPr lang="en-US" sz="4000" b="1" dirty="0" smtClean="0">
                <a:effectLst>
                  <a:outerShdw blurRad="38100" dist="38100" dir="2700000" algn="tl">
                    <a:srgbClr val="C0C0C0"/>
                  </a:outerShdw>
                </a:effectLst>
              </a:rPr>
              <a:t> and keep the cell membrane </a:t>
            </a:r>
            <a:r>
              <a:rPr lang="en-US" sz="4000" b="1" u="sng" dirty="0" smtClean="0">
                <a:solidFill>
                  <a:srgbClr val="FF0000"/>
                </a:solidFill>
                <a:effectLst>
                  <a:outerShdw blurRad="38100" dist="38100" dir="2700000" algn="tl">
                    <a:srgbClr val="C0C0C0"/>
                  </a:outerShdw>
                </a:effectLst>
              </a:rPr>
              <a:t>fluid</a:t>
            </a:r>
            <a:r>
              <a:rPr lang="en-US" sz="4000" b="1" dirty="0" smtClean="0">
                <a:effectLst>
                  <a:outerShdw blurRad="38100" dist="38100" dir="2700000" algn="tl">
                    <a:srgbClr val="C0C0C0"/>
                  </a:outerShdw>
                </a:effectLst>
              </a:rPr>
              <a:t>.</a:t>
            </a:r>
          </a:p>
        </p:txBody>
      </p:sp>
      <p:pic>
        <p:nvPicPr>
          <p:cNvPr id="35842" name="Picture 6" descr="http://www.cytochemistry.net/cell-biology/cholesterol.jpg"/>
          <p:cNvPicPr>
            <a:picLocks noChangeAspect="1" noChangeArrowheads="1"/>
          </p:cNvPicPr>
          <p:nvPr/>
        </p:nvPicPr>
        <p:blipFill>
          <a:blip r:embed="rId2" cstate="print"/>
          <a:srcRect/>
          <a:stretch>
            <a:fillRect/>
          </a:stretch>
        </p:blipFill>
        <p:spPr bwMode="auto">
          <a:xfrm>
            <a:off x="533400" y="1828800"/>
            <a:ext cx="4572000" cy="4552950"/>
          </a:xfrm>
          <a:prstGeom prst="rect">
            <a:avLst/>
          </a:prstGeom>
          <a:noFill/>
          <a:ln w="9525">
            <a:noFill/>
            <a:miter lim="800000"/>
            <a:headEnd/>
            <a:tailEnd/>
          </a:ln>
        </p:spPr>
      </p:pic>
      <p:pic>
        <p:nvPicPr>
          <p:cNvPr id="98306" name="Picture 2" descr="http://www.ibiblio.org/virtualcell/textbook/chapter3/images/pro6.gif"/>
          <p:cNvPicPr>
            <a:picLocks noChangeAspect="1" noChangeArrowheads="1" noCrop="1"/>
          </p:cNvPicPr>
          <p:nvPr/>
        </p:nvPicPr>
        <p:blipFill>
          <a:blip r:embed="rId3" cstate="print"/>
          <a:srcRect/>
          <a:stretch>
            <a:fillRect/>
          </a:stretch>
        </p:blipFill>
        <p:spPr bwMode="auto">
          <a:xfrm>
            <a:off x="5181600" y="3124200"/>
            <a:ext cx="3048000" cy="2286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274638"/>
            <a:ext cx="8229600" cy="1554162"/>
          </a:xfrm>
        </p:spPr>
        <p:txBody>
          <a:bodyPr/>
          <a:lstStyle/>
          <a:p>
            <a:pPr eaLnBrk="1" hangingPunct="1"/>
            <a:r>
              <a:rPr lang="en-US" sz="4000" dirty="0" smtClean="0"/>
              <a:t>Carbohydrates attached to membrane proteins help cells to </a:t>
            </a:r>
            <a:r>
              <a:rPr lang="en-US" sz="4000" u="sng" dirty="0" smtClean="0">
                <a:solidFill>
                  <a:srgbClr val="FF0000"/>
                </a:solidFill>
              </a:rPr>
              <a:t>identify other cells</a:t>
            </a:r>
            <a:r>
              <a:rPr lang="en-US" sz="4000" dirty="0" smtClean="0"/>
              <a:t>.</a:t>
            </a:r>
          </a:p>
        </p:txBody>
      </p:sp>
      <p:pic>
        <p:nvPicPr>
          <p:cNvPr id="37890" name="Picture 2" descr="http://course1.winona.edu/sberg/ILLUST/memb-mod.jpg"/>
          <p:cNvPicPr>
            <a:picLocks noChangeAspect="1" noChangeArrowheads="1"/>
          </p:cNvPicPr>
          <p:nvPr/>
        </p:nvPicPr>
        <p:blipFill>
          <a:blip r:embed="rId2" cstate="print"/>
          <a:srcRect/>
          <a:stretch>
            <a:fillRect/>
          </a:stretch>
        </p:blipFill>
        <p:spPr bwMode="auto">
          <a:xfrm>
            <a:off x="1143000" y="1981200"/>
            <a:ext cx="6897688"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61"/>
          <p:cNvSpPr>
            <a:spLocks noGrp="1"/>
          </p:cNvSpPr>
          <p:nvPr>
            <p:ph type="title" idx="4294967295"/>
          </p:nvPr>
        </p:nvSpPr>
        <p:spPr>
          <a:xfrm>
            <a:off x="533400" y="381000"/>
            <a:ext cx="8229600" cy="1295400"/>
          </a:xfrm>
        </p:spPr>
        <p:txBody>
          <a:bodyPr/>
          <a:lstStyle/>
          <a:p>
            <a:pPr eaLnBrk="1" hangingPunct="1"/>
            <a:r>
              <a:rPr lang="en-US" sz="3600" i="1" dirty="0" smtClean="0">
                <a:solidFill>
                  <a:srgbClr val="002060"/>
                </a:solidFill>
                <a:latin typeface="Snap ITC" pitchFamily="82" charset="0"/>
              </a:rPr>
              <a:t>The cell membrane is important for Homeostasis  </a:t>
            </a:r>
            <a:r>
              <a:rPr lang="en-US" sz="3600" dirty="0" smtClean="0">
                <a:latin typeface="Verdana" pitchFamily="34" charset="0"/>
              </a:rPr>
              <a:t/>
            </a:r>
            <a:br>
              <a:rPr lang="en-US" sz="3600" dirty="0" smtClean="0">
                <a:latin typeface="Verdana" pitchFamily="34" charset="0"/>
              </a:rPr>
            </a:br>
            <a:endParaRPr lang="en-US" sz="3600" dirty="0" smtClean="0">
              <a:latin typeface="Verdana" pitchFamily="34" charset="0"/>
            </a:endParaRPr>
          </a:p>
        </p:txBody>
      </p:sp>
      <p:sp>
        <p:nvSpPr>
          <p:cNvPr id="16386" name="Rectangle 162"/>
          <p:cNvSpPr>
            <a:spLocks noGrp="1"/>
          </p:cNvSpPr>
          <p:nvPr>
            <p:ph type="body" idx="4294967295"/>
          </p:nvPr>
        </p:nvSpPr>
        <p:spPr/>
        <p:txBody>
          <a:bodyPr/>
          <a:lstStyle/>
          <a:p>
            <a:pPr eaLnBrk="1" hangingPunct="1"/>
            <a:r>
              <a:rPr lang="en-US" sz="3600" b="1" dirty="0" smtClean="0"/>
              <a:t>Homeostasis</a:t>
            </a:r>
            <a:r>
              <a:rPr lang="en-US" sz="3600" dirty="0" smtClean="0"/>
              <a:t> is the maintenance of a constant internal balance within an organism.</a:t>
            </a:r>
          </a:p>
          <a:p>
            <a:pPr eaLnBrk="1" hangingPunct="1"/>
            <a:r>
              <a:rPr lang="en-US" sz="3600" dirty="0" smtClean="0"/>
              <a:t>Cells must maintain the proper concentration of nutrients and water and eliminate wastes.</a:t>
            </a:r>
          </a:p>
        </p:txBody>
      </p:sp>
      <p:pic>
        <p:nvPicPr>
          <p:cNvPr id="16387" name="Picture 164" descr="danceani"/>
          <p:cNvPicPr>
            <a:picLocks noChangeAspect="1" noChangeArrowheads="1" noCrop="1"/>
          </p:cNvPicPr>
          <p:nvPr/>
        </p:nvPicPr>
        <p:blipFill>
          <a:blip r:embed="rId2" cstate="print"/>
          <a:srcRect/>
          <a:stretch>
            <a:fillRect/>
          </a:stretch>
        </p:blipFill>
        <p:spPr bwMode="auto">
          <a:xfrm>
            <a:off x="6477000" y="5181600"/>
            <a:ext cx="2133600" cy="1289050"/>
          </a:xfrm>
          <a:prstGeom prst="rect">
            <a:avLst/>
          </a:prstGeom>
          <a:noFill/>
          <a:ln w="9525">
            <a:noFill/>
            <a:miter lim="800000"/>
            <a:headEnd/>
            <a:tailEnd/>
          </a:ln>
        </p:spPr>
      </p:pic>
      <p:pic>
        <p:nvPicPr>
          <p:cNvPr id="16388" name="Picture 165" descr="danceani"/>
          <p:cNvPicPr>
            <a:picLocks noChangeAspect="1" noChangeArrowheads="1" noCrop="1"/>
          </p:cNvPicPr>
          <p:nvPr/>
        </p:nvPicPr>
        <p:blipFill>
          <a:blip r:embed="rId2" cstate="print"/>
          <a:srcRect/>
          <a:stretch>
            <a:fillRect/>
          </a:stretch>
        </p:blipFill>
        <p:spPr bwMode="auto">
          <a:xfrm>
            <a:off x="3962400" y="5181600"/>
            <a:ext cx="2133600" cy="1289050"/>
          </a:xfrm>
          <a:prstGeom prst="rect">
            <a:avLst/>
          </a:prstGeom>
          <a:noFill/>
          <a:ln w="9525">
            <a:noFill/>
            <a:miter lim="800000"/>
            <a:headEnd/>
            <a:tailEnd/>
          </a:ln>
        </p:spPr>
      </p:pic>
      <p:pic>
        <p:nvPicPr>
          <p:cNvPr id="16389" name="Picture 166" descr="danceani"/>
          <p:cNvPicPr>
            <a:picLocks noChangeAspect="1" noChangeArrowheads="1" noCrop="1"/>
          </p:cNvPicPr>
          <p:nvPr/>
        </p:nvPicPr>
        <p:blipFill>
          <a:blip r:embed="rId2" cstate="print"/>
          <a:srcRect/>
          <a:stretch>
            <a:fillRect/>
          </a:stretch>
        </p:blipFill>
        <p:spPr bwMode="auto">
          <a:xfrm>
            <a:off x="838200" y="5105400"/>
            <a:ext cx="2133600" cy="128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eaLnBrk="1" hangingPunct="1">
              <a:defRPr/>
            </a:pPr>
            <a:r>
              <a:rPr lang="en-US" sz="4000" dirty="0" smtClean="0">
                <a:solidFill>
                  <a:schemeClr val="tx1"/>
                </a:solidFill>
                <a:latin typeface="Comic Sans MS" pitchFamily="66" charset="0"/>
              </a:rPr>
              <a:t>Movement across the Cell Membrane </a:t>
            </a:r>
          </a:p>
        </p:txBody>
      </p:sp>
      <p:sp>
        <p:nvSpPr>
          <p:cNvPr id="39938" name="Rectangle 5"/>
          <p:cNvSpPr>
            <a:spLocks noGrp="1"/>
          </p:cNvSpPr>
          <p:nvPr>
            <p:ph type="body" idx="4294967295"/>
          </p:nvPr>
        </p:nvSpPr>
        <p:spPr>
          <a:xfrm>
            <a:off x="457200" y="1600200"/>
            <a:ext cx="4114800" cy="4525963"/>
          </a:xfrm>
        </p:spPr>
        <p:txBody>
          <a:bodyPr/>
          <a:lstStyle/>
          <a:p>
            <a:r>
              <a:rPr lang="en-US" sz="3600" b="1" dirty="0" smtClean="0">
                <a:effectLst>
                  <a:outerShdw blurRad="38100" dist="38100" dir="2700000" algn="tl">
                    <a:srgbClr val="000000">
                      <a:alpha val="43137"/>
                    </a:srgbClr>
                  </a:outerShdw>
                </a:effectLst>
              </a:rPr>
              <a:t>The cell membrane is  </a:t>
            </a:r>
            <a:r>
              <a:rPr lang="en-US" sz="3600" b="1" u="sng" dirty="0" smtClean="0">
                <a:solidFill>
                  <a:srgbClr val="FF0000"/>
                </a:solidFill>
                <a:effectLst>
                  <a:outerShdw blurRad="38100" dist="38100" dir="2700000" algn="tl">
                    <a:srgbClr val="000000">
                      <a:alpha val="43137"/>
                    </a:srgbClr>
                  </a:outerShdw>
                </a:effectLst>
              </a:rPr>
              <a:t>selectively permeable</a:t>
            </a:r>
            <a:r>
              <a:rPr lang="en-US" sz="3600" b="1" dirty="0" smtClean="0">
                <a:effectLst>
                  <a:outerShdw blurRad="38100" dist="38100" dir="2700000" algn="tl">
                    <a:srgbClr val="000000">
                      <a:alpha val="43137"/>
                    </a:srgbClr>
                  </a:outerShdw>
                </a:effectLst>
              </a:rPr>
              <a:t>….</a:t>
            </a:r>
          </a:p>
        </p:txBody>
      </p:sp>
      <p:pic>
        <p:nvPicPr>
          <p:cNvPr id="39939" name="Picture 7" descr="selective_permeability"/>
          <p:cNvPicPr>
            <a:picLocks noChangeAspect="1" noChangeArrowheads="1" noCrop="1"/>
          </p:cNvPicPr>
          <p:nvPr/>
        </p:nvPicPr>
        <p:blipFill>
          <a:blip r:embed="rId3" cstate="print"/>
          <a:srcRect/>
          <a:stretch>
            <a:fillRect/>
          </a:stretch>
        </p:blipFill>
        <p:spPr bwMode="auto">
          <a:xfrm>
            <a:off x="4648199" y="2286000"/>
            <a:ext cx="4158377" cy="3233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828800"/>
            <a:ext cx="4267200" cy="4571999"/>
          </a:xfrm>
        </p:spPr>
        <p:txBody>
          <a:bodyPr/>
          <a:lstStyle/>
          <a:p>
            <a:r>
              <a:rPr lang="en-US" sz="3600" b="1" dirty="0" smtClean="0"/>
              <a:t>Which means that it allows some, but not all </a:t>
            </a:r>
            <a:r>
              <a:rPr lang="en-US" sz="3600" b="1" u="sng" dirty="0" smtClean="0">
                <a:solidFill>
                  <a:srgbClr val="FF0000"/>
                </a:solidFill>
              </a:rPr>
              <a:t>substances</a:t>
            </a:r>
            <a:r>
              <a:rPr lang="en-US" sz="3600" b="1" dirty="0" smtClean="0"/>
              <a:t> pass through it.</a:t>
            </a:r>
          </a:p>
          <a:p>
            <a:endParaRPr lang="en-US" dirty="0"/>
          </a:p>
        </p:txBody>
      </p:sp>
      <p:sp>
        <p:nvSpPr>
          <p:cNvPr id="4" name="Title 5"/>
          <p:cNvSpPr>
            <a:spLocks noGrp="1"/>
          </p:cNvSpPr>
          <p:nvPr>
            <p:ph type="title"/>
          </p:nvPr>
        </p:nvSpPr>
        <p:spPr>
          <a:xfrm>
            <a:off x="4876800" y="274638"/>
            <a:ext cx="3810000" cy="147796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eaLnBrk="1" hangingPunct="1">
              <a:defRPr/>
            </a:pPr>
            <a:r>
              <a:rPr lang="en-US" sz="2800" dirty="0" smtClean="0">
                <a:solidFill>
                  <a:schemeClr val="tx1"/>
                </a:solidFill>
                <a:latin typeface="Comic Sans MS" pitchFamily="66" charset="0"/>
              </a:rPr>
              <a:t>Movement across the Cell Membrane </a:t>
            </a:r>
          </a:p>
        </p:txBody>
      </p:sp>
      <p:pic>
        <p:nvPicPr>
          <p:cNvPr id="1026" name="Picture 2" descr="http://www.yellowtang.org/images/0317.jpg"/>
          <p:cNvPicPr>
            <a:picLocks noChangeAspect="1" noChangeArrowheads="1"/>
          </p:cNvPicPr>
          <p:nvPr/>
        </p:nvPicPr>
        <p:blipFill>
          <a:blip r:embed="rId2" cstate="print"/>
          <a:srcRect/>
          <a:stretch>
            <a:fillRect/>
          </a:stretch>
        </p:blipFill>
        <p:spPr bwMode="auto">
          <a:xfrm>
            <a:off x="207910" y="2133600"/>
            <a:ext cx="4221216" cy="39528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p:txBody>
          <a:bodyPr/>
          <a:lstStyle/>
          <a:p>
            <a:pPr>
              <a:buNone/>
            </a:pPr>
            <a:r>
              <a:rPr lang="en-US" sz="3600" b="1" dirty="0" smtClean="0">
                <a:solidFill>
                  <a:schemeClr val="tx2"/>
                </a:solidFill>
              </a:rPr>
              <a:t>The cell must be able to control the in and out movement of certain molecules and ions.</a:t>
            </a:r>
          </a:p>
          <a:p>
            <a:endParaRPr lang="en-US" dirty="0"/>
          </a:p>
        </p:txBody>
      </p:sp>
      <p:sp>
        <p:nvSpPr>
          <p:cNvPr id="5" name="Title 5"/>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eaLnBrk="1" hangingPunct="1"/>
            <a:r>
              <a:rPr lang="en-US" sz="2800" smtClean="0">
                <a:solidFill>
                  <a:schemeClr val="tx1"/>
                </a:solidFill>
                <a:latin typeface="Comic Sans MS" pitchFamily="66" charset="0"/>
              </a:rPr>
              <a:t>Movement across the Cell Membrane</a:t>
            </a:r>
            <a:r>
              <a:rPr lang="en-US" smtClean="0">
                <a:solidFill>
                  <a:schemeClr val="tx1"/>
                </a:solidFill>
                <a:latin typeface="Comic Sans MS" pitchFamily="66" charset="0"/>
              </a:rPr>
              <a:t> </a:t>
            </a:r>
          </a:p>
        </p:txBody>
      </p:sp>
      <p:pic>
        <p:nvPicPr>
          <p:cNvPr id="97282" name="Picture 2" descr="http://woostermiddle.stratfordk12.org/images/customer-images/cell_membrane.JPG"/>
          <p:cNvPicPr>
            <a:picLocks noChangeAspect="1" noChangeArrowheads="1"/>
          </p:cNvPicPr>
          <p:nvPr/>
        </p:nvPicPr>
        <p:blipFill>
          <a:blip r:embed="rId2" cstate="print"/>
          <a:srcRect/>
          <a:stretch>
            <a:fillRect/>
          </a:stretch>
        </p:blipFill>
        <p:spPr bwMode="auto">
          <a:xfrm>
            <a:off x="2514600" y="3837241"/>
            <a:ext cx="4800600" cy="262832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25" name="Rectangle 165"/>
          <p:cNvSpPr>
            <a:spLocks noGrp="1"/>
          </p:cNvSpPr>
          <p:nvPr>
            <p:ph type="body" sz="half" idx="1"/>
          </p:nvPr>
        </p:nvSpPr>
        <p:spPr>
          <a:xfrm>
            <a:off x="3886200" y="1828800"/>
            <a:ext cx="5257800" cy="4800600"/>
          </a:xfrm>
        </p:spPr>
        <p:txBody>
          <a:bodyPr/>
          <a:lstStyle/>
          <a:p>
            <a:pPr>
              <a:lnSpc>
                <a:spcPct val="90000"/>
              </a:lnSpc>
            </a:pPr>
            <a:r>
              <a:rPr lang="en-US" sz="3600" b="1" dirty="0" smtClean="0"/>
              <a:t>Selective permeability allows the cell to maintain </a:t>
            </a:r>
            <a:r>
              <a:rPr lang="en-US" sz="3600" b="1" u="sng" dirty="0" smtClean="0">
                <a:solidFill>
                  <a:srgbClr val="FF0000"/>
                </a:solidFill>
              </a:rPr>
              <a:t>homeostasis</a:t>
            </a:r>
            <a:r>
              <a:rPr lang="en-US" sz="3600" b="1" dirty="0" smtClean="0"/>
              <a:t> in the event that the environment </a:t>
            </a:r>
            <a:r>
              <a:rPr lang="en-US" sz="3600" b="1" u="sng" dirty="0" smtClean="0">
                <a:solidFill>
                  <a:srgbClr val="FF0000"/>
                </a:solidFill>
              </a:rPr>
              <a:t>outside the cell </a:t>
            </a:r>
            <a:r>
              <a:rPr lang="en-US" sz="3600" b="1" dirty="0" smtClean="0"/>
              <a:t>changes.</a:t>
            </a:r>
          </a:p>
        </p:txBody>
      </p:sp>
      <p:sp>
        <p:nvSpPr>
          <p:cNvPr id="6" name="Title 5"/>
          <p:cNvSpPr>
            <a:spLocks noGrp="1"/>
          </p:cNvSpPr>
          <p:nvPr>
            <p:ph type="title" idx="4294967295"/>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eaLnBrk="1" hangingPunct="1"/>
            <a:r>
              <a:rPr lang="en-US" sz="2800" smtClean="0">
                <a:solidFill>
                  <a:schemeClr val="tx1"/>
                </a:solidFill>
                <a:latin typeface="Comic Sans MS" pitchFamily="66" charset="0"/>
              </a:rPr>
              <a:t>Movement across the Cell Membrane</a:t>
            </a:r>
            <a:r>
              <a:rPr lang="en-US" smtClean="0">
                <a:solidFill>
                  <a:schemeClr val="tx1"/>
                </a:solidFill>
                <a:latin typeface="Comic Sans MS" pitchFamily="66" charset="0"/>
              </a:rPr>
              <a:t> </a:t>
            </a:r>
          </a:p>
        </p:txBody>
      </p:sp>
      <p:pic>
        <p:nvPicPr>
          <p:cNvPr id="66729" name="Picture 169" descr="diffusion"/>
          <p:cNvPicPr>
            <a:picLocks noChangeAspect="1" noChangeArrowheads="1" noCrop="1"/>
          </p:cNvPicPr>
          <p:nvPr/>
        </p:nvPicPr>
        <p:blipFill>
          <a:blip r:embed="rId2" cstate="print"/>
          <a:srcRect/>
          <a:stretch>
            <a:fillRect/>
          </a:stretch>
        </p:blipFill>
        <p:spPr bwMode="auto">
          <a:xfrm>
            <a:off x="0" y="2209800"/>
            <a:ext cx="3810000" cy="3559175"/>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2286000"/>
            <a:ext cx="2769166" cy="369332"/>
          </a:xfrm>
          <a:prstGeom prst="rect">
            <a:avLst/>
          </a:prstGeom>
          <a:noFill/>
        </p:spPr>
        <p:txBody>
          <a:bodyPr wrap="square" rtlCol="0">
            <a:spAutoFit/>
          </a:bodyPr>
          <a:lstStyle/>
          <a:p>
            <a:r>
              <a:rPr lang="en-US" dirty="0" smtClean="0">
                <a:hlinkClick r:id="rId2"/>
              </a:rPr>
              <a:t>Cell membrane clip</a:t>
            </a:r>
            <a:endParaRPr lang="en-US" dirty="0"/>
          </a:p>
        </p:txBody>
      </p:sp>
      <p:pic>
        <p:nvPicPr>
          <p:cNvPr id="3" name="Picture 2" descr="https://encrypted-tbn0.gstatic.com/images?q=tbn:ANd9GcT9b6nXHXh_iF33X29g42yVQhVr4D8pcWTEZn5if-zLgojHJck7Sw"/>
          <p:cNvPicPr>
            <a:picLocks noChangeAspect="1" noChangeArrowheads="1"/>
          </p:cNvPicPr>
          <p:nvPr/>
        </p:nvPicPr>
        <p:blipFill>
          <a:blip r:embed="rId3" cstate="print"/>
          <a:srcRect/>
          <a:stretch>
            <a:fillRect/>
          </a:stretch>
        </p:blipFill>
        <p:spPr bwMode="auto">
          <a:xfrm>
            <a:off x="3657600" y="3276600"/>
            <a:ext cx="4953000" cy="283505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a:xfrm>
            <a:off x="0" y="274638"/>
            <a:ext cx="8229600" cy="1143000"/>
          </a:xfrm>
        </p:spPr>
        <p:txBody>
          <a:bodyPr/>
          <a:lstStyle/>
          <a:p>
            <a:r>
              <a:rPr lang="en-US" smtClean="0"/>
              <a:t>Selective Permeability</a:t>
            </a:r>
          </a:p>
        </p:txBody>
      </p:sp>
      <p:pic>
        <p:nvPicPr>
          <p:cNvPr id="69637" name="Picture 5" descr="0315"/>
          <p:cNvPicPr>
            <a:picLocks noChangeAspect="1" noChangeArrowheads="1"/>
          </p:cNvPicPr>
          <p:nvPr/>
        </p:nvPicPr>
        <p:blipFill>
          <a:blip r:embed="rId2" cstate="print"/>
          <a:srcRect/>
          <a:stretch>
            <a:fillRect/>
          </a:stretch>
        </p:blipFill>
        <p:spPr bwMode="auto">
          <a:xfrm>
            <a:off x="1066799" y="1524000"/>
            <a:ext cx="6775387" cy="51355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Content Placeholder 2"/>
          <p:cNvSpPr>
            <a:spLocks noGrp="1"/>
          </p:cNvSpPr>
          <p:nvPr>
            <p:ph idx="1"/>
          </p:nvPr>
        </p:nvSpPr>
        <p:spPr/>
        <p:txBody>
          <a:bodyPr/>
          <a:lstStyle/>
          <a:p>
            <a:r>
              <a:rPr lang="en-US" dirty="0" smtClean="0"/>
              <a:t>To maintain homeostasis, cells must maintain the proper concentration of </a:t>
            </a:r>
            <a:r>
              <a:rPr lang="en-US" dirty="0" smtClean="0">
                <a:solidFill>
                  <a:srgbClr val="FF0000"/>
                </a:solidFill>
              </a:rPr>
              <a:t>nutrients</a:t>
            </a:r>
            <a:r>
              <a:rPr lang="en-US" dirty="0" smtClean="0"/>
              <a:t> and </a:t>
            </a:r>
            <a:r>
              <a:rPr lang="en-US" dirty="0" smtClean="0">
                <a:solidFill>
                  <a:srgbClr val="FF0000"/>
                </a:solidFill>
              </a:rPr>
              <a:t>water</a:t>
            </a:r>
            <a:r>
              <a:rPr lang="en-US" dirty="0" smtClean="0"/>
              <a:t> and </a:t>
            </a:r>
            <a:r>
              <a:rPr lang="en-US" dirty="0" smtClean="0">
                <a:solidFill>
                  <a:srgbClr val="FF0000"/>
                </a:solidFill>
              </a:rPr>
              <a:t>eliminate</a:t>
            </a:r>
            <a:r>
              <a:rPr lang="en-US" dirty="0" smtClean="0"/>
              <a:t> </a:t>
            </a:r>
            <a:r>
              <a:rPr lang="en-US" dirty="0" smtClean="0">
                <a:solidFill>
                  <a:srgbClr val="FF0000"/>
                </a:solidFill>
              </a:rPr>
              <a:t>wastes</a:t>
            </a:r>
            <a:r>
              <a:rPr lang="en-US" dirty="0" smtClean="0"/>
              <a:t>.  What cell structure is in charge of this job?</a:t>
            </a:r>
          </a:p>
          <a:p>
            <a:endParaRPr lang="en-US" dirty="0" smtClean="0"/>
          </a:p>
          <a:p>
            <a:r>
              <a:rPr lang="en-US" dirty="0" smtClean="0"/>
              <a:t>Cell membrane</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lstStyle/>
          <a:p>
            <a:r>
              <a:rPr lang="en-US" dirty="0" smtClean="0"/>
              <a:t>Cell membranes are mostly made up of this molecule-what is it??</a:t>
            </a:r>
            <a:endParaRPr lang="en-US" dirty="0"/>
          </a:p>
        </p:txBody>
      </p:sp>
      <p:pic>
        <p:nvPicPr>
          <p:cNvPr id="4" name="Picture 2" descr="http://bioteach.ubc.ca/Bio-industry/Inex/graphics/phospholipid.gif"/>
          <p:cNvPicPr>
            <a:picLocks noGrp="1" noChangeAspect="1" noChangeArrowheads="1"/>
          </p:cNvPicPr>
          <p:nvPr>
            <p:ph idx="1"/>
          </p:nvPr>
        </p:nvPicPr>
        <p:blipFill>
          <a:blip r:embed="rId2" cstate="print"/>
          <a:srcRect/>
          <a:stretch>
            <a:fillRect/>
          </a:stretch>
        </p:blipFill>
        <p:spPr bwMode="auto">
          <a:xfrm>
            <a:off x="533400" y="2514600"/>
            <a:ext cx="3971925" cy="3800475"/>
          </a:xfrm>
          <a:prstGeom prst="rect">
            <a:avLst/>
          </a:prstGeom>
          <a:noFill/>
        </p:spPr>
      </p:pic>
      <p:sp>
        <p:nvSpPr>
          <p:cNvPr id="5" name="TextBox 4"/>
          <p:cNvSpPr txBox="1"/>
          <p:nvPr/>
        </p:nvSpPr>
        <p:spPr>
          <a:xfrm>
            <a:off x="5029200" y="2743200"/>
            <a:ext cx="3657600" cy="830997"/>
          </a:xfrm>
          <a:prstGeom prst="rect">
            <a:avLst/>
          </a:prstGeom>
          <a:noFill/>
        </p:spPr>
        <p:txBody>
          <a:bodyPr wrap="square" rtlCol="0">
            <a:spAutoFit/>
          </a:bodyPr>
          <a:lstStyle/>
          <a:p>
            <a:r>
              <a:rPr lang="en-US" sz="4800" dirty="0" err="1" smtClean="0">
                <a:solidFill>
                  <a:srgbClr val="FF0000"/>
                </a:solidFill>
              </a:rPr>
              <a:t>phospholipid</a:t>
            </a:r>
            <a:endParaRPr lang="en-US" sz="4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914400" y="533400"/>
            <a:ext cx="8229600" cy="2438400"/>
          </a:xfrm>
        </p:spPr>
        <p:txBody>
          <a:bodyPr/>
          <a:lstStyle/>
          <a:p>
            <a:pPr eaLnBrk="1" hangingPunct="1"/>
            <a:r>
              <a:rPr lang="en-US" sz="4000" b="1" dirty="0" smtClean="0">
                <a:effectLst>
                  <a:outerShdw blurRad="38100" dist="38100" dir="2700000" algn="tl">
                    <a:srgbClr val="000000">
                      <a:alpha val="43137"/>
                    </a:srgbClr>
                  </a:outerShdw>
                </a:effectLst>
              </a:rPr>
              <a:t>Other molecules such as ________help materials</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t>
            </a:r>
            <a:r>
              <a:rPr lang="en-US" sz="4000" b="1" dirty="0" smtClean="0">
                <a:solidFill>
                  <a:srgbClr val="FF0000"/>
                </a:solidFill>
                <a:effectLst>
                  <a:outerShdw blurRad="38100" dist="38100" dir="2700000" algn="tl">
                    <a:srgbClr val="000000">
                      <a:alpha val="43137"/>
                    </a:srgbClr>
                  </a:outerShdw>
                </a:effectLst>
              </a:rPr>
              <a:t>cross the cell membrane.</a:t>
            </a:r>
          </a:p>
        </p:txBody>
      </p:sp>
      <p:sp>
        <p:nvSpPr>
          <p:cNvPr id="4" name="TextBox 3"/>
          <p:cNvSpPr txBox="1"/>
          <p:nvPr/>
        </p:nvSpPr>
        <p:spPr>
          <a:xfrm>
            <a:off x="1524000" y="1371600"/>
            <a:ext cx="2667000" cy="646331"/>
          </a:xfrm>
          <a:prstGeom prst="rect">
            <a:avLst/>
          </a:prstGeom>
          <a:noFill/>
        </p:spPr>
        <p:txBody>
          <a:bodyPr wrap="square" rtlCol="0">
            <a:spAutoFit/>
          </a:bodyPr>
          <a:lstStyle/>
          <a:p>
            <a:r>
              <a:rPr lang="en-US" sz="3600" b="1" dirty="0" smtClean="0">
                <a:solidFill>
                  <a:srgbClr val="7030A0"/>
                </a:solidFill>
              </a:rPr>
              <a:t>proteins</a:t>
            </a:r>
            <a:endParaRPr lang="en-US" sz="3600" b="1" dirty="0">
              <a:solidFill>
                <a:srgbClr val="7030A0"/>
              </a:solidFill>
            </a:endParaRPr>
          </a:p>
        </p:txBody>
      </p:sp>
      <p:pic>
        <p:nvPicPr>
          <p:cNvPr id="92162" name="Picture 2" descr="http://www.goldiesroom.org/Multimedia/Bio_Images/06%20Transport/02%20Molecules%20that%20are%20too%20big.gif"/>
          <p:cNvPicPr>
            <a:picLocks noChangeAspect="1" noChangeArrowheads="1" noCrop="1"/>
          </p:cNvPicPr>
          <p:nvPr/>
        </p:nvPicPr>
        <p:blipFill>
          <a:blip r:embed="rId2" cstate="print"/>
          <a:srcRect/>
          <a:stretch>
            <a:fillRect/>
          </a:stretch>
        </p:blipFill>
        <p:spPr bwMode="auto">
          <a:xfrm>
            <a:off x="2133600" y="3122929"/>
            <a:ext cx="4826310" cy="32778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r>
              <a:rPr lang="en-US" dirty="0" smtClean="0"/>
              <a:t>The cell membrane is selectively permeable-what does this mean?</a:t>
            </a:r>
            <a:endParaRPr lang="en-US" dirty="0"/>
          </a:p>
        </p:txBody>
      </p:sp>
      <p:sp>
        <p:nvSpPr>
          <p:cNvPr id="3" name="Content Placeholder 2"/>
          <p:cNvSpPr>
            <a:spLocks noGrp="1"/>
          </p:cNvSpPr>
          <p:nvPr>
            <p:ph idx="1"/>
          </p:nvPr>
        </p:nvSpPr>
        <p:spPr>
          <a:xfrm>
            <a:off x="457200" y="2895600"/>
            <a:ext cx="8229600" cy="3230563"/>
          </a:xfrm>
        </p:spPr>
        <p:txBody>
          <a:bodyPr/>
          <a:lstStyle/>
          <a:p>
            <a:r>
              <a:rPr lang="en-US" b="1" dirty="0" smtClean="0"/>
              <a:t>Selective </a:t>
            </a:r>
            <a:r>
              <a:rPr lang="en-US" b="1" dirty="0" smtClean="0">
                <a:solidFill>
                  <a:srgbClr val="FF0000"/>
                </a:solidFill>
              </a:rPr>
              <a:t>permeability </a:t>
            </a:r>
            <a:r>
              <a:rPr lang="en-US" b="1" dirty="0" smtClean="0"/>
              <a:t>means that it allows some, but not all </a:t>
            </a:r>
            <a:r>
              <a:rPr lang="en-US" b="1" dirty="0" smtClean="0">
                <a:solidFill>
                  <a:srgbClr val="FF0000"/>
                </a:solidFill>
              </a:rPr>
              <a:t>substances</a:t>
            </a:r>
            <a:r>
              <a:rPr lang="en-US" b="1" dirty="0" smtClean="0"/>
              <a:t> pass through it.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676400"/>
            <a:ext cx="7315200" cy="2308324"/>
          </a:xfrm>
          <a:prstGeom prst="rect">
            <a:avLst/>
          </a:prstGeom>
          <a:noFill/>
        </p:spPr>
        <p:txBody>
          <a:bodyPr wrap="square">
            <a:spAutoFit/>
          </a:bodyPr>
          <a:lstStyle/>
          <a:p>
            <a:pPr fontAlgn="auto">
              <a:spcBef>
                <a:spcPts val="0"/>
              </a:spcBef>
              <a:spcAft>
                <a:spcPts val="0"/>
              </a:spcAft>
              <a:buFont typeface="Arial" pitchFamily="34" charset="0"/>
              <a:buChar char="•"/>
              <a:defRPr/>
            </a:pPr>
            <a:r>
              <a:rPr lang="en-US" sz="3600" b="1" dirty="0">
                <a:effectLst>
                  <a:outerShdw blurRad="38100" dist="38100" dir="2700000" algn="tl">
                    <a:srgbClr val="000000">
                      <a:alpha val="43137"/>
                    </a:srgbClr>
                  </a:outerShdw>
                </a:effectLst>
                <a:latin typeface="Comic Sans MS" pitchFamily="66" charset="0"/>
              </a:rPr>
              <a:t>The cell membrane is a </a:t>
            </a:r>
            <a:r>
              <a:rPr lang="en-US" sz="3600" b="1" u="sng" dirty="0">
                <a:solidFill>
                  <a:srgbClr val="FF0000"/>
                </a:solidFill>
                <a:effectLst>
                  <a:outerShdw blurRad="38100" dist="38100" dir="2700000" algn="tl">
                    <a:srgbClr val="000000">
                      <a:alpha val="43137"/>
                    </a:srgbClr>
                  </a:outerShdw>
                </a:effectLst>
                <a:latin typeface="Comic Sans MS" pitchFamily="66" charset="0"/>
              </a:rPr>
              <a:t>thin covering </a:t>
            </a:r>
            <a:r>
              <a:rPr lang="en-US" sz="3600" b="1" dirty="0">
                <a:effectLst>
                  <a:outerShdw blurRad="38100" dist="38100" dir="2700000" algn="tl">
                    <a:srgbClr val="000000">
                      <a:alpha val="43137"/>
                    </a:srgbClr>
                  </a:outerShdw>
                </a:effectLst>
                <a:latin typeface="Comic Sans MS" pitchFamily="66" charset="0"/>
              </a:rPr>
              <a:t> that surrounds eukaryotic and prokaryotic cells</a:t>
            </a:r>
            <a:r>
              <a:rPr lang="en-US" sz="3600" b="1" dirty="0" smtClean="0">
                <a:effectLst>
                  <a:outerShdw blurRad="38100" dist="38100" dir="2700000" algn="tl">
                    <a:srgbClr val="000000">
                      <a:alpha val="43137"/>
                    </a:srgbClr>
                  </a:outerShdw>
                </a:effectLst>
                <a:latin typeface="Comic Sans MS" pitchFamily="66" charset="0"/>
              </a:rPr>
              <a:t>.</a:t>
            </a:r>
          </a:p>
        </p:txBody>
      </p:sp>
      <p:sp>
        <p:nvSpPr>
          <p:cNvPr id="7" name="Title 1"/>
          <p:cNvSpPr txBox="1">
            <a:spLocks/>
          </p:cNvSpPr>
          <p:nvPr/>
        </p:nvSpPr>
        <p:spPr>
          <a:xfrm>
            <a:off x="457200" y="274638"/>
            <a:ext cx="8229600" cy="944562"/>
          </a:xfrm>
          <a:prstGeom prst="rect">
            <a:avLst/>
          </a:prstGeom>
        </p:spPr>
        <p:style>
          <a:lnRef idx="3">
            <a:schemeClr val="lt1"/>
          </a:lnRef>
          <a:fillRef idx="1">
            <a:schemeClr val="accent4"/>
          </a:fillRef>
          <a:effectRef idx="1">
            <a:schemeClr val="accent4"/>
          </a:effectRef>
          <a:fontRef idx="minor">
            <a:schemeClr val="lt1"/>
          </a:fontRef>
        </p:style>
        <p:txBody>
          <a:bodyPr anchor="ctr">
            <a:normAutofit/>
          </a:bodyPr>
          <a:lstStyle/>
          <a:p>
            <a:pPr algn="ctr" fontAlgn="auto">
              <a:spcAft>
                <a:spcPts val="0"/>
              </a:spcAft>
              <a:defRPr/>
            </a:pPr>
            <a:r>
              <a:rPr lang="en-US" sz="4400" dirty="0" smtClean="0">
                <a:solidFill>
                  <a:schemeClr val="bg1"/>
                </a:solidFill>
                <a:latin typeface="+mj-lt"/>
                <a:ea typeface="+mj-ea"/>
                <a:cs typeface="+mj-cs"/>
              </a:rPr>
              <a:t>Cell </a:t>
            </a:r>
            <a:r>
              <a:rPr lang="en-US" sz="4400" dirty="0">
                <a:solidFill>
                  <a:schemeClr val="bg1"/>
                </a:solidFill>
                <a:latin typeface="+mj-lt"/>
                <a:ea typeface="+mj-ea"/>
                <a:cs typeface="+mj-cs"/>
              </a:rPr>
              <a:t>Membrane</a:t>
            </a:r>
          </a:p>
        </p:txBody>
      </p:sp>
      <p:pic>
        <p:nvPicPr>
          <p:cNvPr id="116738" name="Picture 2" descr="http://www.ibiblio.org/virtualcell/textbook/chapter3/images/cell2.gif"/>
          <p:cNvPicPr>
            <a:picLocks noChangeAspect="1" noChangeArrowheads="1"/>
          </p:cNvPicPr>
          <p:nvPr/>
        </p:nvPicPr>
        <p:blipFill>
          <a:blip r:embed="rId2" cstate="print"/>
          <a:srcRect/>
          <a:stretch>
            <a:fillRect/>
          </a:stretch>
        </p:blipFill>
        <p:spPr bwMode="auto">
          <a:xfrm>
            <a:off x="5023427" y="3456709"/>
            <a:ext cx="3124200" cy="3124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p:cNvSpPr>
          <p:nvPr>
            <p:ph type="body" idx="1"/>
          </p:nvPr>
        </p:nvSpPr>
        <p:spPr>
          <a:xfrm>
            <a:off x="457200" y="1600201"/>
            <a:ext cx="8229600" cy="3581400"/>
          </a:xfrm>
        </p:spPr>
        <p:txBody>
          <a:bodyPr/>
          <a:lstStyle/>
          <a:p>
            <a:r>
              <a:rPr lang="en-US" sz="3600" b="1" dirty="0" smtClean="0"/>
              <a:t>Some of these methods require the cell to </a:t>
            </a:r>
            <a:r>
              <a:rPr lang="en-US" sz="3600" b="1" u="sng" dirty="0" smtClean="0">
                <a:solidFill>
                  <a:srgbClr val="FF0000"/>
                </a:solidFill>
              </a:rPr>
              <a:t>expend energy </a:t>
            </a:r>
            <a:r>
              <a:rPr lang="en-US" sz="3600" b="1" dirty="0" smtClean="0"/>
              <a:t>and some do not.</a:t>
            </a:r>
          </a:p>
          <a:p>
            <a:endParaRPr lang="en-US" dirty="0" smtClean="0"/>
          </a:p>
        </p:txBody>
      </p:sp>
      <p:sp>
        <p:nvSpPr>
          <p:cNvPr id="6" name="Title 5"/>
          <p:cNvSpPr>
            <a:spLocks noGrp="1"/>
          </p:cNvSpPr>
          <p:nvPr>
            <p:ph type="title" idx="4294967295"/>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eaLnBrk="1" hangingPunct="1"/>
            <a:r>
              <a:rPr lang="en-US" i="1" dirty="0" smtClean="0">
                <a:solidFill>
                  <a:srgbClr val="002060"/>
                </a:solidFill>
                <a:effectLst>
                  <a:outerShdw blurRad="38100" dist="38100" dir="2700000" algn="tl">
                    <a:srgbClr val="000000">
                      <a:alpha val="43137"/>
                    </a:srgbClr>
                  </a:outerShdw>
                </a:effectLst>
                <a:latin typeface="Comic Sans MS" pitchFamily="66" charset="0"/>
              </a:rPr>
              <a:t>Substances cross through the cell membrane in different ways</a:t>
            </a:r>
          </a:p>
        </p:txBody>
      </p:sp>
      <p:pic>
        <p:nvPicPr>
          <p:cNvPr id="96258" name="Picture 2" descr="http://www.goldiesroom.org/Multimedia/Bio_Images/06%20Transport/09%20Water%20going%20IN.gif"/>
          <p:cNvPicPr>
            <a:picLocks noChangeAspect="1" noChangeArrowheads="1" noCrop="1"/>
          </p:cNvPicPr>
          <p:nvPr/>
        </p:nvPicPr>
        <p:blipFill>
          <a:blip r:embed="rId2" cstate="print"/>
          <a:srcRect/>
          <a:stretch>
            <a:fillRect/>
          </a:stretch>
        </p:blipFill>
        <p:spPr bwMode="auto">
          <a:xfrm>
            <a:off x="5029200" y="4267200"/>
            <a:ext cx="3429000" cy="2171126"/>
          </a:xfrm>
          <a:prstGeom prst="rect">
            <a:avLst/>
          </a:prstGeom>
          <a:noFill/>
        </p:spPr>
      </p:pic>
      <p:pic>
        <p:nvPicPr>
          <p:cNvPr id="96260" name="Picture 4" descr="http://www.goldiesroom.org/Multimedia/Bio_Images/06%20Transport/02%20Molecules%20that%20are%20too%20big.gif"/>
          <p:cNvPicPr>
            <a:picLocks noChangeAspect="1" noChangeArrowheads="1" noCrop="1"/>
          </p:cNvPicPr>
          <p:nvPr/>
        </p:nvPicPr>
        <p:blipFill>
          <a:blip r:embed="rId3" cstate="print"/>
          <a:srcRect/>
          <a:stretch>
            <a:fillRect/>
          </a:stretch>
        </p:blipFill>
        <p:spPr bwMode="auto">
          <a:xfrm>
            <a:off x="1371600" y="4800600"/>
            <a:ext cx="2286000" cy="155257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p:cNvSpPr>
          <p:nvPr>
            <p:ph type="body" idx="1"/>
          </p:nvPr>
        </p:nvSpPr>
        <p:spPr>
          <a:xfrm>
            <a:off x="381000" y="1219200"/>
            <a:ext cx="8153400" cy="3733800"/>
          </a:xfrm>
        </p:spPr>
        <p:txBody>
          <a:bodyPr/>
          <a:lstStyle/>
          <a:p>
            <a:pPr>
              <a:lnSpc>
                <a:spcPct val="80000"/>
              </a:lnSpc>
            </a:pPr>
            <a:r>
              <a:rPr lang="en-US" dirty="0" smtClean="0"/>
              <a:t>Factors that determine how something moves across the cell membrane:</a:t>
            </a:r>
          </a:p>
          <a:p>
            <a:pPr lvl="1">
              <a:lnSpc>
                <a:spcPct val="80000"/>
              </a:lnSpc>
              <a:buNone/>
            </a:pPr>
            <a:r>
              <a:rPr lang="en-US" sz="3200" b="1" dirty="0" smtClean="0">
                <a:sym typeface="Wingdings"/>
              </a:rPr>
              <a:t></a:t>
            </a:r>
            <a:r>
              <a:rPr lang="en-US" sz="3200" b="1" u="sng" dirty="0" smtClean="0">
                <a:solidFill>
                  <a:srgbClr val="FF0000"/>
                </a:solidFill>
              </a:rPr>
              <a:t>Size</a:t>
            </a:r>
            <a:r>
              <a:rPr lang="en-US" sz="3200" b="1" dirty="0" smtClean="0"/>
              <a:t> of molecule</a:t>
            </a:r>
          </a:p>
          <a:p>
            <a:pPr lvl="1">
              <a:lnSpc>
                <a:spcPct val="80000"/>
              </a:lnSpc>
              <a:buNone/>
            </a:pPr>
            <a:r>
              <a:rPr lang="en-US" sz="3200" b="1" dirty="0" smtClean="0">
                <a:sym typeface="Wingdings"/>
              </a:rPr>
              <a:t></a:t>
            </a:r>
            <a:r>
              <a:rPr lang="en-US" sz="3200" b="1" u="sng" dirty="0" smtClean="0">
                <a:solidFill>
                  <a:srgbClr val="FF0000"/>
                </a:solidFill>
              </a:rPr>
              <a:t>Polarity</a:t>
            </a:r>
            <a:r>
              <a:rPr lang="en-US" sz="3200" b="1" dirty="0" smtClean="0"/>
              <a:t> of molecule</a:t>
            </a:r>
          </a:p>
          <a:p>
            <a:pPr lvl="1">
              <a:lnSpc>
                <a:spcPct val="80000"/>
              </a:lnSpc>
              <a:buNone/>
            </a:pPr>
            <a:r>
              <a:rPr lang="en-US" sz="3200" b="1" dirty="0" smtClean="0">
                <a:sym typeface="Wingdings"/>
              </a:rPr>
              <a:t></a:t>
            </a:r>
            <a:r>
              <a:rPr lang="en-US" sz="3200" b="1" u="sng" dirty="0" smtClean="0">
                <a:solidFill>
                  <a:srgbClr val="FF0000"/>
                </a:solidFill>
              </a:rPr>
              <a:t>Concentration</a:t>
            </a:r>
            <a:r>
              <a:rPr lang="en-US" sz="3200" b="1" dirty="0" smtClean="0"/>
              <a:t> of molecule inside and outside the cell</a:t>
            </a:r>
          </a:p>
        </p:txBody>
      </p:sp>
      <p:sp>
        <p:nvSpPr>
          <p:cNvPr id="6" name="Title 5"/>
          <p:cNvSpPr>
            <a:spLocks noGrp="1"/>
          </p:cNvSpPr>
          <p:nvPr>
            <p:ph type="title" idx="4294967295"/>
          </p:nvPr>
        </p:nvSpPr>
        <p:spPr>
          <a:xfrm>
            <a:off x="609600" y="381000"/>
            <a:ext cx="8229600" cy="5334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eaLnBrk="1" hangingPunct="1"/>
            <a:r>
              <a:rPr lang="en-US" sz="3200" dirty="0" smtClean="0">
                <a:solidFill>
                  <a:schemeClr val="tx1"/>
                </a:solidFill>
                <a:latin typeface="Comic Sans MS" pitchFamily="66" charset="0"/>
              </a:rPr>
              <a:t>Movement across the Cell Membrane </a:t>
            </a:r>
          </a:p>
        </p:txBody>
      </p:sp>
      <p:pic>
        <p:nvPicPr>
          <p:cNvPr id="95234" name="Picture 2" descr="http://www.goldiesroom.org/Multimedia/Bio_Images/06%20Transport/08%20Water%20going%20BOTH.GIF"/>
          <p:cNvPicPr>
            <a:picLocks noChangeAspect="1" noChangeArrowheads="1" noCrop="1"/>
          </p:cNvPicPr>
          <p:nvPr/>
        </p:nvPicPr>
        <p:blipFill>
          <a:blip r:embed="rId2" cstate="print"/>
          <a:srcRect/>
          <a:stretch>
            <a:fillRect/>
          </a:stretch>
        </p:blipFill>
        <p:spPr bwMode="auto">
          <a:xfrm>
            <a:off x="5257800" y="4267200"/>
            <a:ext cx="3581400" cy="2267620"/>
          </a:xfrm>
          <a:prstGeom prst="rect">
            <a:avLst/>
          </a:prstGeom>
          <a:noFill/>
        </p:spPr>
      </p:pic>
      <p:pic>
        <p:nvPicPr>
          <p:cNvPr id="95236" name="Picture 4" descr="http://www.goldiesroom.org/Multimedia/Bio_Images/06%20Transport/09%20Water%20going%20IN.gif"/>
          <p:cNvPicPr>
            <a:picLocks noChangeAspect="1" noChangeArrowheads="1" noCrop="1"/>
          </p:cNvPicPr>
          <p:nvPr/>
        </p:nvPicPr>
        <p:blipFill>
          <a:blip r:embed="rId3" cstate="print"/>
          <a:srcRect/>
          <a:stretch>
            <a:fillRect/>
          </a:stretch>
        </p:blipFill>
        <p:spPr bwMode="auto">
          <a:xfrm>
            <a:off x="1524000" y="4800600"/>
            <a:ext cx="2657475" cy="168262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p:cNvSpPr>
          <p:nvPr>
            <p:ph type="body" idx="1"/>
          </p:nvPr>
        </p:nvSpPr>
        <p:spPr>
          <a:xfrm>
            <a:off x="457200" y="1371600"/>
            <a:ext cx="8229600" cy="4754563"/>
          </a:xfrm>
        </p:spPr>
        <p:txBody>
          <a:bodyPr/>
          <a:lstStyle/>
          <a:p>
            <a:r>
              <a:rPr lang="en-US" sz="2800" b="1" dirty="0" smtClean="0">
                <a:solidFill>
                  <a:srgbClr val="0070C0"/>
                </a:solidFill>
              </a:rPr>
              <a:t>Cells constantly import and export substances.</a:t>
            </a:r>
          </a:p>
          <a:p>
            <a:r>
              <a:rPr lang="en-US" sz="2800" b="1" dirty="0" smtClean="0">
                <a:solidFill>
                  <a:srgbClr val="0070C0"/>
                </a:solidFill>
              </a:rPr>
              <a:t>If cells had to use energy to move every molecule, cells would need an enormous amount of energy.</a:t>
            </a:r>
          </a:p>
          <a:p>
            <a:r>
              <a:rPr lang="en-US" sz="2800" b="1" dirty="0" smtClean="0">
                <a:solidFill>
                  <a:srgbClr val="0070C0"/>
                </a:solidFill>
              </a:rPr>
              <a:t>Some molecules can move in and out of cells without the cells having to work.</a:t>
            </a:r>
          </a:p>
        </p:txBody>
      </p:sp>
      <p:sp>
        <p:nvSpPr>
          <p:cNvPr id="6" name="Title 5"/>
          <p:cNvSpPr>
            <a:spLocks noGrp="1"/>
          </p:cNvSpPr>
          <p:nvPr>
            <p:ph type="title" idx="4294967295"/>
          </p:nvPr>
        </p:nvSpPr>
        <p:spPr>
          <a:xfrm>
            <a:off x="457200" y="274638"/>
            <a:ext cx="8229600" cy="792162"/>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eaLnBrk="1" hangingPunct="1"/>
            <a:r>
              <a:rPr lang="en-US" sz="3600" dirty="0" smtClean="0">
                <a:solidFill>
                  <a:schemeClr val="tx1"/>
                </a:solidFill>
                <a:latin typeface="Comic Sans MS" pitchFamily="66" charset="0"/>
              </a:rPr>
              <a:t>Movement across the Cell Membrane:</a:t>
            </a:r>
            <a:br>
              <a:rPr lang="en-US" sz="3600" dirty="0" smtClean="0">
                <a:solidFill>
                  <a:schemeClr val="tx1"/>
                </a:solidFill>
                <a:latin typeface="Comic Sans MS" pitchFamily="66" charset="0"/>
              </a:rPr>
            </a:br>
            <a:r>
              <a:rPr lang="en-US" sz="3600" dirty="0" smtClean="0">
                <a:solidFill>
                  <a:schemeClr val="tx1"/>
                </a:solidFill>
                <a:latin typeface="Comic Sans MS" pitchFamily="66" charset="0"/>
              </a:rPr>
              <a:t>Diffusion &amp; Osmosis 3.4</a:t>
            </a:r>
            <a:r>
              <a:rPr lang="en-US" dirty="0" smtClean="0">
                <a:solidFill>
                  <a:schemeClr val="tx1"/>
                </a:solidFill>
                <a:latin typeface="Comic Sans MS" pitchFamily="66" charset="0"/>
              </a:rPr>
              <a:t> </a:t>
            </a:r>
          </a:p>
        </p:txBody>
      </p:sp>
      <p:pic>
        <p:nvPicPr>
          <p:cNvPr id="90114" name="Picture 2" descr="http://abc-missangelochsbiologyclass.wikispaces.com/file/view/NaK.gif/197372308/NaK.gif"/>
          <p:cNvPicPr>
            <a:picLocks noChangeAspect="1" noChangeArrowheads="1" noCrop="1"/>
          </p:cNvPicPr>
          <p:nvPr/>
        </p:nvPicPr>
        <p:blipFill>
          <a:blip r:embed="rId2" cstate="print"/>
          <a:srcRect/>
          <a:stretch>
            <a:fillRect/>
          </a:stretch>
        </p:blipFill>
        <p:spPr bwMode="auto">
          <a:xfrm>
            <a:off x="5562600" y="4857750"/>
            <a:ext cx="2362200" cy="177165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p:cNvSpPr>
          <p:nvPr>
            <p:ph type="body" idx="1"/>
          </p:nvPr>
        </p:nvSpPr>
        <p:spPr>
          <a:xfrm>
            <a:off x="457200" y="1600200"/>
            <a:ext cx="8229600" cy="3810000"/>
          </a:xfrm>
        </p:spPr>
        <p:txBody>
          <a:bodyPr/>
          <a:lstStyle/>
          <a:p>
            <a:r>
              <a:rPr lang="en-US" sz="3600" b="1" dirty="0" smtClean="0">
                <a:solidFill>
                  <a:srgbClr val="0070C0"/>
                </a:solidFill>
              </a:rPr>
              <a:t>Passive transport </a:t>
            </a:r>
            <a:r>
              <a:rPr lang="en-US" sz="3600" b="1" dirty="0" smtClean="0"/>
              <a:t>is the movement of molecules across a cell membrane </a:t>
            </a:r>
            <a:r>
              <a:rPr lang="en-US" sz="3600" b="1" u="sng" dirty="0" smtClean="0">
                <a:solidFill>
                  <a:srgbClr val="FF0000"/>
                </a:solidFill>
              </a:rPr>
              <a:t>without energy </a:t>
            </a:r>
            <a:r>
              <a:rPr lang="en-US" sz="3600" b="1" dirty="0" smtClean="0"/>
              <a:t>input from the </a:t>
            </a:r>
            <a:r>
              <a:rPr lang="en-US" sz="3600" b="1" smtClean="0"/>
              <a:t>cell.</a:t>
            </a:r>
            <a:endParaRPr lang="en-US" sz="3600" b="1" dirty="0" smtClean="0"/>
          </a:p>
        </p:txBody>
      </p:sp>
      <p:sp>
        <p:nvSpPr>
          <p:cNvPr id="6" name="Title 5"/>
          <p:cNvSpPr>
            <a:spLocks noGrp="1"/>
          </p:cNvSpPr>
          <p:nvPr>
            <p:ph type="title" idx="4294967295"/>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eaLnBrk="1" hangingPunct="1"/>
            <a:r>
              <a:rPr lang="en-US" sz="3200" dirty="0" smtClean="0">
                <a:solidFill>
                  <a:schemeClr val="tx1"/>
                </a:solidFill>
                <a:latin typeface="Comic Sans MS" pitchFamily="66" charset="0"/>
              </a:rPr>
              <a:t>Movement across the Cell Membrane:</a:t>
            </a:r>
            <a:br>
              <a:rPr lang="en-US" sz="3200" dirty="0" smtClean="0">
                <a:solidFill>
                  <a:schemeClr val="tx1"/>
                </a:solidFill>
                <a:latin typeface="Comic Sans MS" pitchFamily="66" charset="0"/>
              </a:rPr>
            </a:br>
            <a:r>
              <a:rPr lang="en-US" sz="3200" dirty="0" smtClean="0">
                <a:solidFill>
                  <a:srgbClr val="FFFF00"/>
                </a:solidFill>
                <a:latin typeface="Comic Sans MS" pitchFamily="66" charset="0"/>
              </a:rPr>
              <a:t>NO ENERGY REQUIRED</a:t>
            </a:r>
            <a:endParaRPr lang="en-US" dirty="0" smtClean="0">
              <a:solidFill>
                <a:srgbClr val="FFFF00"/>
              </a:solidFill>
              <a:latin typeface="Comic Sans MS" pitchFamily="66" charset="0"/>
            </a:endParaRPr>
          </a:p>
        </p:txBody>
      </p:sp>
      <p:pic>
        <p:nvPicPr>
          <p:cNvPr id="73734" name="Picture 6" descr="diffusion"/>
          <p:cNvPicPr>
            <a:picLocks noChangeAspect="1" noChangeArrowheads="1" noCrop="1"/>
          </p:cNvPicPr>
          <p:nvPr/>
        </p:nvPicPr>
        <p:blipFill>
          <a:blip r:embed="rId2" cstate="print"/>
          <a:srcRect/>
          <a:stretch>
            <a:fillRect/>
          </a:stretch>
        </p:blipFill>
        <p:spPr bwMode="auto">
          <a:xfrm>
            <a:off x="6781800" y="5181600"/>
            <a:ext cx="1905000" cy="14287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p:cNvSpPr>
          <p:nvPr>
            <p:ph type="body" idx="1"/>
          </p:nvPr>
        </p:nvSpPr>
        <p:spPr>
          <a:xfrm>
            <a:off x="381000" y="1600200"/>
            <a:ext cx="4495800" cy="4525963"/>
          </a:xfrm>
        </p:spPr>
        <p:txBody>
          <a:bodyPr/>
          <a:lstStyle/>
          <a:p>
            <a:r>
              <a:rPr lang="en-US" sz="3600" b="1" dirty="0" smtClean="0">
                <a:solidFill>
                  <a:srgbClr val="0070C0"/>
                </a:solidFill>
              </a:rPr>
              <a:t>Diffusion</a:t>
            </a:r>
            <a:r>
              <a:rPr lang="en-US" sz="3600" b="1" dirty="0" smtClean="0"/>
              <a:t> is the movement of molecules in a fluid or gas from a region of </a:t>
            </a:r>
            <a:r>
              <a:rPr lang="en-US" sz="3600" b="1" u="sng" dirty="0" smtClean="0">
                <a:solidFill>
                  <a:srgbClr val="FF0000"/>
                </a:solidFill>
              </a:rPr>
              <a:t>higher</a:t>
            </a:r>
            <a:r>
              <a:rPr lang="en-US" sz="3600" b="1" dirty="0" smtClean="0"/>
              <a:t> concentration to a region of </a:t>
            </a:r>
            <a:r>
              <a:rPr lang="en-US" sz="3600" b="1" u="sng" dirty="0" smtClean="0">
                <a:solidFill>
                  <a:srgbClr val="FF0000"/>
                </a:solidFill>
              </a:rPr>
              <a:t>lower</a:t>
            </a:r>
            <a:r>
              <a:rPr lang="en-US" sz="3600" b="1" dirty="0" smtClean="0"/>
              <a:t> concentration.</a:t>
            </a:r>
          </a:p>
        </p:txBody>
      </p:sp>
      <p:pic>
        <p:nvPicPr>
          <p:cNvPr id="74757" name="Picture 4" descr="diffusion-animated"/>
          <p:cNvPicPr>
            <a:picLocks noChangeAspect="1" noChangeArrowheads="1"/>
          </p:cNvPicPr>
          <p:nvPr/>
        </p:nvPicPr>
        <p:blipFill>
          <a:blip r:embed="rId2" cstate="print"/>
          <a:srcRect/>
          <a:stretch>
            <a:fillRect/>
          </a:stretch>
        </p:blipFill>
        <p:spPr bwMode="auto">
          <a:xfrm>
            <a:off x="4953000" y="1981200"/>
            <a:ext cx="3962400" cy="3962400"/>
          </a:xfrm>
          <a:prstGeom prst="rect">
            <a:avLst/>
          </a:prstGeom>
          <a:noFill/>
          <a:ln w="9525">
            <a:noFill/>
            <a:miter lim="800000"/>
            <a:headEnd/>
            <a:tailEnd/>
          </a:ln>
        </p:spPr>
      </p:pic>
      <p:sp>
        <p:nvSpPr>
          <p:cNvPr id="7" name="Title 5"/>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eaLnBrk="1" hangingPunct="1"/>
            <a:r>
              <a:rPr lang="en-US" sz="3200" dirty="0" smtClean="0">
                <a:solidFill>
                  <a:schemeClr val="tx1"/>
                </a:solidFill>
                <a:latin typeface="Comic Sans MS" pitchFamily="66" charset="0"/>
              </a:rPr>
              <a:t>Movement across the Cell Membrane:</a:t>
            </a:r>
            <a:br>
              <a:rPr lang="en-US" sz="3200" dirty="0" smtClean="0">
                <a:solidFill>
                  <a:schemeClr val="tx1"/>
                </a:solidFill>
                <a:latin typeface="Comic Sans MS" pitchFamily="66" charset="0"/>
              </a:rPr>
            </a:br>
            <a:r>
              <a:rPr lang="en-US" sz="3200" b="1" dirty="0" smtClean="0">
                <a:solidFill>
                  <a:srgbClr val="FFFF00"/>
                </a:solidFill>
                <a:latin typeface="Comic Sans MS" pitchFamily="66" charset="0"/>
              </a:rPr>
              <a:t>NO ENERGY REQUIRED</a:t>
            </a:r>
            <a:endParaRPr lang="en-US" b="1" dirty="0" smtClean="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p:cNvSpPr>
          <p:nvPr>
            <p:ph type="body" idx="1"/>
          </p:nvPr>
        </p:nvSpPr>
        <p:spPr/>
        <p:txBody>
          <a:bodyPr/>
          <a:lstStyle/>
          <a:p>
            <a:r>
              <a:rPr lang="en-US" b="1" dirty="0" smtClean="0">
                <a:solidFill>
                  <a:srgbClr val="002060"/>
                </a:solidFill>
              </a:rPr>
              <a:t>Concentration is the the number of molecules of a substance in a given volume.</a:t>
            </a:r>
          </a:p>
        </p:txBody>
      </p:sp>
      <p:sp>
        <p:nvSpPr>
          <p:cNvPr id="77828" name="Rectangle 2"/>
          <p:cNvSpPr>
            <a:spLocks noGrp="1" noChangeArrowheads="1"/>
          </p:cNvSpPr>
          <p:nvPr>
            <p:ph type="title"/>
          </p:nvPr>
        </p:nvSpPr>
        <p:spPr>
          <a:ln/>
        </p:spPr>
        <p:txBody>
          <a:bodyPr/>
          <a:lstStyle/>
          <a:p>
            <a:pPr eaLnBrk="1" hangingPunct="1"/>
            <a:r>
              <a:rPr lang="en-US" dirty="0" smtClean="0">
                <a:solidFill>
                  <a:srgbClr val="FF0000"/>
                </a:solidFill>
                <a:effectLst>
                  <a:outerShdw blurRad="38100" dist="38100" dir="2700000" algn="tl">
                    <a:srgbClr val="000000">
                      <a:alpha val="43137"/>
                    </a:srgbClr>
                  </a:outerShdw>
                </a:effectLst>
              </a:rPr>
              <a:t>Diffusion</a:t>
            </a:r>
          </a:p>
        </p:txBody>
      </p:sp>
      <p:pic>
        <p:nvPicPr>
          <p:cNvPr id="77830" name="Picture 6" descr="ANd9GcTQ-fea50aHZPvqgsUoZIbAaIIKfpOvEiqbucEYj2hg2iu2RQ4&amp;t=1&amp;usg=__rCDwEeOwn0QruGq8ttdiNgDL2Go="/>
          <p:cNvPicPr>
            <a:picLocks noChangeAspect="1" noChangeArrowheads="1"/>
          </p:cNvPicPr>
          <p:nvPr/>
        </p:nvPicPr>
        <p:blipFill>
          <a:blip r:embed="rId2" cstate="print"/>
          <a:srcRect/>
          <a:stretch>
            <a:fillRect/>
          </a:stretch>
        </p:blipFill>
        <p:spPr bwMode="auto">
          <a:xfrm>
            <a:off x="4480226" y="3505200"/>
            <a:ext cx="3892326" cy="2863850"/>
          </a:xfrm>
          <a:prstGeom prst="rect">
            <a:avLst/>
          </a:prstGeom>
          <a:noFill/>
        </p:spPr>
      </p:pic>
      <p:pic>
        <p:nvPicPr>
          <p:cNvPr id="5" name="Picture 4" descr="dye diffusion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3437844"/>
            <a:ext cx="3886200" cy="2486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762000" y="0"/>
            <a:ext cx="7772400" cy="1143000"/>
          </a:xfrm>
        </p:spPr>
        <p:txBody>
          <a:bodyPr/>
          <a:lstStyle/>
          <a:p>
            <a:endParaRPr lang="en-US" sz="4000" b="1" dirty="0">
              <a:latin typeface="Comic Sans MS" pitchFamily="66" charset="0"/>
            </a:endParaRPr>
          </a:p>
        </p:txBody>
      </p:sp>
      <p:sp>
        <p:nvSpPr>
          <p:cNvPr id="334851" name="Rectangle 3"/>
          <p:cNvSpPr>
            <a:spLocks noGrp="1" noChangeArrowheads="1"/>
          </p:cNvSpPr>
          <p:nvPr>
            <p:ph type="body" sz="half" idx="2"/>
          </p:nvPr>
        </p:nvSpPr>
        <p:spPr>
          <a:xfrm>
            <a:off x="228600" y="1295400"/>
            <a:ext cx="8610600" cy="4114800"/>
          </a:xfrm>
        </p:spPr>
        <p:txBody>
          <a:bodyPr/>
          <a:lstStyle/>
          <a:p>
            <a:pPr>
              <a:lnSpc>
                <a:spcPct val="90000"/>
              </a:lnSpc>
              <a:buFontTx/>
              <a:buNone/>
            </a:pPr>
            <a:r>
              <a:rPr lang="en-US" sz="3600" b="1" dirty="0" smtClean="0">
                <a:latin typeface="Comic Sans MS" pitchFamily="66" charset="0"/>
              </a:rPr>
              <a:t>__________ </a:t>
            </a:r>
            <a:r>
              <a:rPr lang="en-US" sz="3600" b="1" dirty="0">
                <a:latin typeface="Comic Sans MS" pitchFamily="66" charset="0"/>
              </a:rPr>
              <a:t>in concentration in one </a:t>
            </a:r>
            <a:r>
              <a:rPr lang="en-US" sz="3600" b="1" dirty="0" smtClean="0">
                <a:latin typeface="Comic Sans MS" pitchFamily="66" charset="0"/>
              </a:rPr>
              <a:t>area </a:t>
            </a:r>
            <a:r>
              <a:rPr lang="en-US" sz="3600" b="1" dirty="0">
                <a:latin typeface="Comic Sans MS" pitchFamily="66" charset="0"/>
              </a:rPr>
              <a:t>compared to another</a:t>
            </a:r>
          </a:p>
          <a:p>
            <a:pPr>
              <a:lnSpc>
                <a:spcPct val="90000"/>
              </a:lnSpc>
              <a:buFontTx/>
              <a:buNone/>
            </a:pPr>
            <a:r>
              <a:rPr lang="en-US" sz="3600" b="1" dirty="0">
                <a:latin typeface="Comic Sans MS" pitchFamily="66" charset="0"/>
              </a:rPr>
              <a:t> = ___</a:t>
            </a:r>
            <a:r>
              <a:rPr lang="en-US" sz="3600" b="1" dirty="0">
                <a:solidFill>
                  <a:srgbClr val="FF0000"/>
                </a:solidFill>
                <a:latin typeface="Comic Sans MS" pitchFamily="66" charset="0"/>
              </a:rPr>
              <a:t>_________________</a:t>
            </a:r>
            <a:r>
              <a:rPr lang="en-US" sz="3600" b="1" dirty="0">
                <a:latin typeface="Comic Sans MS" pitchFamily="66" charset="0"/>
              </a:rPr>
              <a:t>____</a:t>
            </a:r>
          </a:p>
        </p:txBody>
      </p:sp>
      <p:sp>
        <p:nvSpPr>
          <p:cNvPr id="334852" name="Text Box 4"/>
          <p:cNvSpPr txBox="1">
            <a:spLocks noChangeArrowheads="1"/>
          </p:cNvSpPr>
          <p:nvPr/>
        </p:nvSpPr>
        <p:spPr bwMode="auto">
          <a:xfrm>
            <a:off x="533400" y="1143000"/>
            <a:ext cx="2478564" cy="523220"/>
          </a:xfrm>
          <a:prstGeom prst="rect">
            <a:avLst/>
          </a:prstGeom>
          <a:noFill/>
          <a:ln w="9525">
            <a:noFill/>
            <a:miter lim="800000"/>
            <a:headEnd/>
            <a:tailEnd/>
          </a:ln>
          <a:effectLst/>
        </p:spPr>
        <p:txBody>
          <a:bodyPr wrap="none">
            <a:spAutoFit/>
          </a:bodyPr>
          <a:lstStyle/>
          <a:p>
            <a:r>
              <a:rPr lang="en-US" sz="2800" b="1" dirty="0">
                <a:solidFill>
                  <a:srgbClr val="FF0000"/>
                </a:solidFill>
              </a:rPr>
              <a:t>DIFFERENCE</a:t>
            </a:r>
          </a:p>
        </p:txBody>
      </p:sp>
      <p:sp>
        <p:nvSpPr>
          <p:cNvPr id="334853" name="Text Box 5"/>
          <p:cNvSpPr txBox="1">
            <a:spLocks noChangeArrowheads="1"/>
          </p:cNvSpPr>
          <p:nvPr/>
        </p:nvSpPr>
        <p:spPr bwMode="auto">
          <a:xfrm>
            <a:off x="1798622" y="2302213"/>
            <a:ext cx="4690708" cy="584775"/>
          </a:xfrm>
          <a:prstGeom prst="rect">
            <a:avLst/>
          </a:prstGeom>
          <a:noFill/>
          <a:ln w="9525">
            <a:noFill/>
            <a:miter lim="800000"/>
            <a:headEnd/>
            <a:tailEnd/>
          </a:ln>
          <a:effectLst/>
        </p:spPr>
        <p:txBody>
          <a:bodyPr wrap="none">
            <a:spAutoFit/>
          </a:bodyPr>
          <a:lstStyle/>
          <a:p>
            <a:r>
              <a:rPr lang="en-US" sz="3200" b="1" dirty="0">
                <a:solidFill>
                  <a:schemeClr val="accent2"/>
                </a:solidFill>
              </a:rPr>
              <a:t>Concentration gradient</a:t>
            </a:r>
          </a:p>
        </p:txBody>
      </p:sp>
      <p:pic>
        <p:nvPicPr>
          <p:cNvPr id="86018" name="Picture 2" descr="https://encrypted-tbn3.google.com/images?q=tbn:ANd9GcR8MKa0ePcqQ0RA3hwS0Yny5VB1AkxpFKWoVnrNwdnABEvA9jnc"/>
          <p:cNvPicPr>
            <a:picLocks noChangeAspect="1" noChangeArrowheads="1"/>
          </p:cNvPicPr>
          <p:nvPr/>
        </p:nvPicPr>
        <p:blipFill>
          <a:blip r:embed="rId2" cstate="print"/>
          <a:srcRect/>
          <a:stretch>
            <a:fillRect/>
          </a:stretch>
        </p:blipFill>
        <p:spPr bwMode="auto">
          <a:xfrm>
            <a:off x="2590800" y="3806663"/>
            <a:ext cx="4114800" cy="27632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4852"/>
                                        </p:tgtEl>
                                        <p:attrNameLst>
                                          <p:attrName>style.visibility</p:attrName>
                                        </p:attrNameLst>
                                      </p:cBhvr>
                                      <p:to>
                                        <p:strVal val="visible"/>
                                      </p:to>
                                    </p:set>
                                    <p:animEffect transition="in" filter="blinds(horizontal)">
                                      <p:cBhvr>
                                        <p:cTn id="7" dur="500"/>
                                        <p:tgtEl>
                                          <p:spTgt spid="3348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4853"/>
                                        </p:tgtEl>
                                        <p:attrNameLst>
                                          <p:attrName>style.visibility</p:attrName>
                                        </p:attrNameLst>
                                      </p:cBhvr>
                                      <p:to>
                                        <p:strVal val="visible"/>
                                      </p:to>
                                    </p:set>
                                    <p:animEffect transition="in" filter="blinds(horizontal)">
                                      <p:cBhvr>
                                        <p:cTn id="12" dur="500"/>
                                        <p:tgtEl>
                                          <p:spTgt spid="334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2" grpId="0" autoUpdateAnimBg="0"/>
      <p:bldP spid="33485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p:cNvSpPr>
          <p:nvPr>
            <p:ph type="body" idx="4294967295"/>
          </p:nvPr>
        </p:nvSpPr>
        <p:spPr>
          <a:xfrm>
            <a:off x="533400" y="304800"/>
            <a:ext cx="8229600" cy="1143000"/>
          </a:xfrm>
        </p:spPr>
        <p:txBody>
          <a:bodyPr/>
          <a:lstStyle/>
          <a:p>
            <a:pPr algn="ctr">
              <a:buNone/>
            </a:pPr>
            <a:r>
              <a:rPr lang="en-US" dirty="0" smtClean="0"/>
              <a:t> </a:t>
            </a:r>
            <a:r>
              <a:rPr lang="en-US" i="1" dirty="0" smtClean="0"/>
              <a:t>Diffusion moves down concentration gradient</a:t>
            </a:r>
          </a:p>
          <a:p>
            <a:endParaRPr lang="en-US" dirty="0" smtClean="0"/>
          </a:p>
        </p:txBody>
      </p:sp>
      <p:pic>
        <p:nvPicPr>
          <p:cNvPr id="78855" name="Picture 7" descr="grad_c"/>
          <p:cNvPicPr>
            <a:picLocks noChangeAspect="1" noChangeArrowheads="1"/>
          </p:cNvPicPr>
          <p:nvPr/>
        </p:nvPicPr>
        <p:blipFill>
          <a:blip r:embed="rId2" cstate="print"/>
          <a:srcRect/>
          <a:stretch>
            <a:fillRect/>
          </a:stretch>
        </p:blipFill>
        <p:spPr bwMode="auto">
          <a:xfrm>
            <a:off x="685800" y="1668202"/>
            <a:ext cx="7924800" cy="3518162"/>
          </a:xfrm>
          <a:prstGeom prst="rect">
            <a:avLst/>
          </a:prstGeom>
          <a:noFill/>
        </p:spPr>
      </p:pic>
      <p:sp>
        <p:nvSpPr>
          <p:cNvPr id="78856" name="Text Box 8"/>
          <p:cNvSpPr txBox="1">
            <a:spLocks noChangeArrowheads="1"/>
          </p:cNvSpPr>
          <p:nvPr/>
        </p:nvSpPr>
        <p:spPr bwMode="auto">
          <a:xfrm>
            <a:off x="898525" y="5522913"/>
            <a:ext cx="2038350" cy="366712"/>
          </a:xfrm>
          <a:prstGeom prst="rect">
            <a:avLst/>
          </a:prstGeom>
          <a:noFill/>
          <a:ln w="9525">
            <a:noFill/>
            <a:miter lim="800000"/>
            <a:headEnd/>
            <a:tailEnd/>
          </a:ln>
          <a:effectLst/>
        </p:spPr>
        <p:txBody>
          <a:bodyPr wrap="none">
            <a:spAutoFit/>
          </a:bodyPr>
          <a:lstStyle/>
          <a:p>
            <a:r>
              <a:rPr lang="en-US"/>
              <a:t>Low concentration</a:t>
            </a:r>
          </a:p>
        </p:txBody>
      </p:sp>
      <p:sp>
        <p:nvSpPr>
          <p:cNvPr id="78857" name="Text Box 9"/>
          <p:cNvSpPr txBox="1">
            <a:spLocks noChangeArrowheads="1"/>
          </p:cNvSpPr>
          <p:nvPr/>
        </p:nvSpPr>
        <p:spPr bwMode="auto">
          <a:xfrm>
            <a:off x="5851525" y="5446713"/>
            <a:ext cx="2089150" cy="366712"/>
          </a:xfrm>
          <a:prstGeom prst="rect">
            <a:avLst/>
          </a:prstGeom>
          <a:noFill/>
          <a:ln w="9525">
            <a:noFill/>
            <a:miter lim="800000"/>
            <a:headEnd/>
            <a:tailEnd/>
          </a:ln>
          <a:effectLst/>
        </p:spPr>
        <p:txBody>
          <a:bodyPr wrap="none">
            <a:spAutoFit/>
          </a:bodyPr>
          <a:lstStyle/>
          <a:p>
            <a:r>
              <a:rPr lang="en-US"/>
              <a:t>High concentration</a:t>
            </a:r>
          </a:p>
        </p:txBody>
      </p:sp>
      <p:pic>
        <p:nvPicPr>
          <p:cNvPr id="78850" name="Picture 2" descr="arrow animations"/>
          <p:cNvPicPr>
            <a:picLocks noChangeAspect="1" noChangeArrowheads="1" noCrop="1"/>
          </p:cNvPicPr>
          <p:nvPr/>
        </p:nvPicPr>
        <p:blipFill>
          <a:blip r:embed="rId3" cstate="print"/>
          <a:srcRect/>
          <a:stretch>
            <a:fillRect/>
          </a:stretch>
        </p:blipFill>
        <p:spPr bwMode="auto">
          <a:xfrm>
            <a:off x="2895600" y="5486400"/>
            <a:ext cx="2743200" cy="40957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9" name="Rectangle 3"/>
          <p:cNvSpPr>
            <a:spLocks noGrp="1" noChangeArrowheads="1"/>
          </p:cNvSpPr>
          <p:nvPr>
            <p:ph type="body" sz="half" idx="2"/>
          </p:nvPr>
        </p:nvSpPr>
        <p:spPr>
          <a:xfrm>
            <a:off x="228600" y="457200"/>
            <a:ext cx="8610600" cy="1143000"/>
          </a:xfrm>
        </p:spPr>
        <p:txBody>
          <a:bodyPr/>
          <a:lstStyle/>
          <a:p>
            <a:pPr algn="ctr">
              <a:lnSpc>
                <a:spcPct val="90000"/>
              </a:lnSpc>
              <a:buFontTx/>
              <a:buNone/>
            </a:pPr>
            <a:r>
              <a:rPr lang="en-US" b="1" i="1" dirty="0">
                <a:solidFill>
                  <a:srgbClr val="92D050"/>
                </a:solidFill>
                <a:latin typeface="Comic Sans MS" pitchFamily="66" charset="0"/>
              </a:rPr>
              <a:t>Diffusion continues until the concentration </a:t>
            </a:r>
            <a:r>
              <a:rPr lang="en-US" b="1" i="1" dirty="0" smtClean="0">
                <a:solidFill>
                  <a:srgbClr val="92D050"/>
                </a:solidFill>
                <a:latin typeface="Comic Sans MS" pitchFamily="66" charset="0"/>
              </a:rPr>
              <a:t>reaches equilibrium.</a:t>
            </a:r>
            <a:endParaRPr lang="en-US" b="1" i="1" dirty="0">
              <a:solidFill>
                <a:srgbClr val="92D050"/>
              </a:solidFill>
              <a:latin typeface="Comic Sans MS" pitchFamily="66" charset="0"/>
            </a:endParaRPr>
          </a:p>
        </p:txBody>
      </p:sp>
      <p:pic>
        <p:nvPicPr>
          <p:cNvPr id="336902" name="Picture 6" descr="dye diffusion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0" y="1633502"/>
            <a:ext cx="6781800" cy="522449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228600" y="0"/>
            <a:ext cx="8915400" cy="2057400"/>
          </a:xfrm>
        </p:spPr>
        <p:txBody>
          <a:bodyPr/>
          <a:lstStyle/>
          <a:p>
            <a:r>
              <a:rPr lang="en-US" sz="4000" b="1" dirty="0" smtClean="0">
                <a:latin typeface="Comic Sans MS" pitchFamily="66" charset="0"/>
              </a:rPr>
              <a:t>Some materials can easily diffuse in and out of the cell membrane</a:t>
            </a:r>
            <a:endParaRPr lang="en-US" sz="4000" b="1" dirty="0">
              <a:latin typeface="Comic Sans MS" pitchFamily="66" charset="0"/>
            </a:endParaRPr>
          </a:p>
        </p:txBody>
      </p:sp>
      <p:sp>
        <p:nvSpPr>
          <p:cNvPr id="338947" name="Rectangle 3"/>
          <p:cNvSpPr>
            <a:spLocks noGrp="1" noChangeArrowheads="1"/>
          </p:cNvSpPr>
          <p:nvPr>
            <p:ph type="body" sz="half" idx="2"/>
          </p:nvPr>
        </p:nvSpPr>
        <p:spPr>
          <a:xfrm>
            <a:off x="0" y="5486400"/>
            <a:ext cx="9144000" cy="1143000"/>
          </a:xfrm>
        </p:spPr>
        <p:txBody>
          <a:bodyPr/>
          <a:lstStyle/>
          <a:p>
            <a:pPr>
              <a:buFontTx/>
              <a:buNone/>
            </a:pPr>
            <a:r>
              <a:rPr lang="en-US" b="1" dirty="0">
                <a:latin typeface="Comic Sans MS" pitchFamily="66" charset="0"/>
              </a:rPr>
              <a:t>…as long as </a:t>
            </a:r>
            <a:r>
              <a:rPr lang="en-US" b="1" dirty="0" smtClean="0"/>
              <a:t>the membrane will let the molecule pass through.</a:t>
            </a:r>
            <a:endParaRPr lang="en-US" b="1" dirty="0">
              <a:latin typeface="Comic Sans MS" pitchFamily="66" charset="0"/>
            </a:endParaRPr>
          </a:p>
        </p:txBody>
      </p:sp>
      <p:pic>
        <p:nvPicPr>
          <p:cNvPr id="338948" name="Picture 4" descr="diffusion across a memb"/>
          <p:cNvPicPr>
            <a:picLocks noGrp="1" noChangeAspect="1" noChangeArrowheads="1" noCrop="1"/>
          </p:cNvPicPr>
          <p:nvPr>
            <p:ph sz="half" idx="1"/>
          </p:nvPr>
        </p:nvPicPr>
        <p:blipFill>
          <a:blip r:embed="rId2" cstate="print"/>
          <a:srcRect/>
          <a:stretch>
            <a:fillRect/>
          </a:stretch>
        </p:blipFill>
        <p:spPr>
          <a:xfrm>
            <a:off x="3124201" y="1981200"/>
            <a:ext cx="3550976" cy="3581400"/>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944562"/>
          </a:xfrm>
          <a:prstGeom prst="rect">
            <a:avLst/>
          </a:prstGeom>
        </p:spPr>
        <p:style>
          <a:lnRef idx="3">
            <a:schemeClr val="lt1"/>
          </a:lnRef>
          <a:fillRef idx="1">
            <a:schemeClr val="accent4"/>
          </a:fillRef>
          <a:effectRef idx="1">
            <a:schemeClr val="accent4"/>
          </a:effectRef>
          <a:fontRef idx="minor">
            <a:schemeClr val="lt1"/>
          </a:fontRef>
        </p:style>
        <p:txBody>
          <a:bodyPr anchor="ctr">
            <a:normAutofit/>
          </a:bodyPr>
          <a:lstStyle/>
          <a:p>
            <a:pPr algn="ctr" fontAlgn="auto">
              <a:spcAft>
                <a:spcPts val="0"/>
              </a:spcAft>
              <a:defRPr/>
            </a:pPr>
            <a:r>
              <a:rPr lang="en-US" sz="4400" dirty="0" smtClean="0">
                <a:solidFill>
                  <a:schemeClr val="bg1"/>
                </a:solidFill>
                <a:latin typeface="+mj-lt"/>
                <a:ea typeface="+mj-ea"/>
                <a:cs typeface="+mj-cs"/>
              </a:rPr>
              <a:t>Cell Membrane: Job Description</a:t>
            </a:r>
            <a:endParaRPr lang="en-US" sz="4400" dirty="0">
              <a:solidFill>
                <a:schemeClr val="bg1"/>
              </a:solidFill>
              <a:latin typeface="+mj-lt"/>
              <a:ea typeface="+mj-ea"/>
              <a:cs typeface="+mj-cs"/>
            </a:endParaRPr>
          </a:p>
        </p:txBody>
      </p:sp>
      <p:sp>
        <p:nvSpPr>
          <p:cNvPr id="3" name="Rectangle 2"/>
          <p:cNvSpPr/>
          <p:nvPr/>
        </p:nvSpPr>
        <p:spPr>
          <a:xfrm>
            <a:off x="491836" y="1371600"/>
            <a:ext cx="4572000" cy="5078313"/>
          </a:xfrm>
          <a:prstGeom prst="rect">
            <a:avLst/>
          </a:prstGeom>
        </p:spPr>
        <p:txBody>
          <a:bodyPr>
            <a:spAutoFit/>
          </a:bodyPr>
          <a:lstStyle/>
          <a:p>
            <a:pPr lvl="1" fontAlgn="auto">
              <a:spcBef>
                <a:spcPts val="0"/>
              </a:spcBef>
              <a:spcAft>
                <a:spcPts val="0"/>
              </a:spcAft>
              <a:buFont typeface="Wingdings" pitchFamily="2" charset="2"/>
              <a:buChar char="Ø"/>
              <a:defRPr/>
            </a:pPr>
            <a:r>
              <a:rPr lang="en-US" sz="3600" b="1" dirty="0">
                <a:effectLst>
                  <a:outerShdw blurRad="38100" dist="38100" dir="2700000" algn="tl">
                    <a:srgbClr val="000000">
                      <a:alpha val="43137"/>
                    </a:srgbClr>
                  </a:outerShdw>
                </a:effectLst>
              </a:rPr>
              <a:t>It forms a </a:t>
            </a:r>
            <a:r>
              <a:rPr lang="en-US" sz="3600" b="1" u="sng" dirty="0">
                <a:solidFill>
                  <a:srgbClr val="FF0000"/>
                </a:solidFill>
                <a:effectLst>
                  <a:outerShdw blurRad="38100" dist="38100" dir="2700000" algn="tl">
                    <a:srgbClr val="000000">
                      <a:alpha val="43137"/>
                    </a:srgbClr>
                  </a:outerShdw>
                </a:effectLst>
              </a:rPr>
              <a:t>boundary</a:t>
            </a:r>
            <a:r>
              <a:rPr lang="en-US" sz="3600" b="1" dirty="0">
                <a:effectLst>
                  <a:outerShdw blurRad="38100" dist="38100" dir="2700000" algn="tl">
                    <a:srgbClr val="000000">
                      <a:alpha val="43137"/>
                    </a:srgbClr>
                  </a:outerShdw>
                </a:effectLst>
              </a:rPr>
              <a:t> between a cell and the outside environment.</a:t>
            </a:r>
          </a:p>
          <a:p>
            <a:pPr lvl="1" fontAlgn="auto">
              <a:spcBef>
                <a:spcPts val="0"/>
              </a:spcBef>
              <a:spcAft>
                <a:spcPts val="0"/>
              </a:spcAft>
              <a:buFont typeface="Wingdings" pitchFamily="2" charset="2"/>
              <a:buChar char="Ø"/>
              <a:defRPr/>
            </a:pPr>
            <a:r>
              <a:rPr lang="en-US" sz="3600" b="1" dirty="0">
                <a:effectLst>
                  <a:outerShdw blurRad="38100" dist="38100" dir="2700000" algn="tl">
                    <a:srgbClr val="000000">
                      <a:alpha val="43137"/>
                    </a:srgbClr>
                  </a:outerShdw>
                </a:effectLst>
              </a:rPr>
              <a:t>It controls the </a:t>
            </a:r>
            <a:r>
              <a:rPr lang="en-US" sz="3600" b="1" u="sng" dirty="0">
                <a:solidFill>
                  <a:srgbClr val="FF0000"/>
                </a:solidFill>
                <a:effectLst>
                  <a:outerShdw blurRad="38100" dist="38100" dir="2700000" algn="tl">
                    <a:srgbClr val="000000">
                      <a:alpha val="43137"/>
                    </a:srgbClr>
                  </a:outerShdw>
                </a:effectLst>
              </a:rPr>
              <a:t>movement </a:t>
            </a:r>
            <a:r>
              <a:rPr lang="en-US" sz="3600" b="1" dirty="0">
                <a:effectLst>
                  <a:outerShdw blurRad="38100" dist="38100" dir="2700000" algn="tl">
                    <a:srgbClr val="000000">
                      <a:alpha val="43137"/>
                    </a:srgbClr>
                  </a:outerShdw>
                </a:effectLst>
              </a:rPr>
              <a:t>of materials</a:t>
            </a:r>
            <a:r>
              <a:rPr lang="en-US" sz="3600" b="1" dirty="0">
                <a:solidFill>
                  <a:srgbClr val="FF0000"/>
                </a:solidFill>
                <a:effectLst>
                  <a:outerShdw blurRad="38100" dist="38100" dir="2700000" algn="tl">
                    <a:srgbClr val="000000">
                      <a:alpha val="43137"/>
                    </a:srgbClr>
                  </a:outerShdw>
                </a:effectLst>
              </a:rPr>
              <a:t> </a:t>
            </a:r>
            <a:r>
              <a:rPr lang="en-US" sz="3600" b="1" u="sng" dirty="0">
                <a:solidFill>
                  <a:srgbClr val="FF0000"/>
                </a:solidFill>
                <a:effectLst>
                  <a:outerShdw blurRad="38100" dist="38100" dir="2700000" algn="tl">
                    <a:srgbClr val="000000">
                      <a:alpha val="43137"/>
                    </a:srgbClr>
                  </a:outerShdw>
                </a:effectLst>
              </a:rPr>
              <a:t>into</a:t>
            </a:r>
            <a:r>
              <a:rPr lang="en-US" sz="3600" b="1" dirty="0">
                <a:effectLst>
                  <a:outerShdw blurRad="38100" dist="38100" dir="2700000" algn="tl">
                    <a:srgbClr val="000000">
                      <a:alpha val="43137"/>
                    </a:srgbClr>
                  </a:outerShdw>
                </a:effectLst>
              </a:rPr>
              <a:t> and </a:t>
            </a:r>
            <a:r>
              <a:rPr lang="en-US" sz="3600" b="1" u="sng" dirty="0">
                <a:solidFill>
                  <a:srgbClr val="FF0000"/>
                </a:solidFill>
                <a:effectLst>
                  <a:outerShdw blurRad="38100" dist="38100" dir="2700000" algn="tl">
                    <a:srgbClr val="000000">
                      <a:alpha val="43137"/>
                    </a:srgbClr>
                  </a:outerShdw>
                </a:effectLst>
              </a:rPr>
              <a:t>out of </a:t>
            </a:r>
            <a:r>
              <a:rPr lang="en-US" sz="3600" b="1" dirty="0">
                <a:effectLst>
                  <a:outerShdw blurRad="38100" dist="38100" dir="2700000" algn="tl">
                    <a:srgbClr val="000000">
                      <a:alpha val="43137"/>
                    </a:srgbClr>
                  </a:outerShdw>
                </a:effectLst>
              </a:rPr>
              <a:t>a cell.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011613"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839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p:cNvSpPr>
          <p:nvPr>
            <p:ph type="body" idx="1"/>
          </p:nvPr>
        </p:nvSpPr>
        <p:spPr>
          <a:xfrm>
            <a:off x="457200" y="1447800"/>
            <a:ext cx="8229600" cy="4678363"/>
          </a:xfrm>
        </p:spPr>
        <p:txBody>
          <a:bodyPr/>
          <a:lstStyle/>
          <a:p>
            <a:r>
              <a:rPr lang="en-US" sz="3600" dirty="0" smtClean="0"/>
              <a:t>Small non-polar molecules such as carbon dioxide and oxygen easily diffuse across the cell membrane.</a:t>
            </a:r>
          </a:p>
        </p:txBody>
      </p:sp>
      <p:sp>
        <p:nvSpPr>
          <p:cNvPr id="76804" name="Rectangle 2"/>
          <p:cNvSpPr>
            <a:spLocks noGrp="1" noChangeArrowheads="1"/>
          </p:cNvSpPr>
          <p:nvPr>
            <p:ph type="title"/>
          </p:nvPr>
        </p:nvSpPr>
        <p:spPr>
          <a:ln/>
        </p:spPr>
        <p:txBody>
          <a:bodyPr/>
          <a:lstStyle/>
          <a:p>
            <a:pPr eaLnBrk="1" hangingPunct="1"/>
            <a:r>
              <a:rPr lang="en-US" dirty="0" smtClean="0"/>
              <a:t>Diffusion</a:t>
            </a:r>
          </a:p>
        </p:txBody>
      </p:sp>
      <p:pic>
        <p:nvPicPr>
          <p:cNvPr id="76806" name="Picture 6" descr="diffusion"/>
          <p:cNvPicPr>
            <a:picLocks noChangeAspect="1" noChangeArrowheads="1" noCrop="1"/>
          </p:cNvPicPr>
          <p:nvPr/>
        </p:nvPicPr>
        <p:blipFill>
          <a:blip r:embed="rId2" cstate="print"/>
          <a:srcRect/>
          <a:stretch>
            <a:fillRect/>
          </a:stretch>
        </p:blipFill>
        <p:spPr bwMode="auto">
          <a:xfrm>
            <a:off x="2133600" y="3352800"/>
            <a:ext cx="4343400" cy="325755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body" sz="half" idx="2"/>
          </p:nvPr>
        </p:nvSpPr>
        <p:spPr>
          <a:xfrm>
            <a:off x="228600" y="1143000"/>
            <a:ext cx="8915400" cy="1600200"/>
          </a:xfrm>
        </p:spPr>
        <p:txBody>
          <a:bodyPr/>
          <a:lstStyle/>
          <a:p>
            <a:pPr>
              <a:buFontTx/>
              <a:buNone/>
            </a:pPr>
            <a:r>
              <a:rPr lang="en-US" b="1" dirty="0"/>
              <a:t>   </a:t>
            </a:r>
            <a:r>
              <a:rPr lang="en-US" sz="2800" b="1" dirty="0">
                <a:latin typeface="Comic Sans MS" pitchFamily="66" charset="0"/>
              </a:rPr>
              <a:t>DIFFUSION </a:t>
            </a:r>
            <a:r>
              <a:rPr lang="en-US" sz="2800" b="1" dirty="0" smtClean="0">
                <a:latin typeface="Comic Sans MS" pitchFamily="66" charset="0"/>
              </a:rPr>
              <a:t>exchanges carbon dioxide and oxygen in your lungs.</a:t>
            </a:r>
            <a:endParaRPr lang="en-US" sz="2800" b="1" dirty="0"/>
          </a:p>
        </p:txBody>
      </p:sp>
      <p:sp>
        <p:nvSpPr>
          <p:cNvPr id="340996" name="Rectangle 4"/>
          <p:cNvSpPr>
            <a:spLocks noChangeArrowheads="1"/>
          </p:cNvSpPr>
          <p:nvPr/>
        </p:nvSpPr>
        <p:spPr bwMode="auto">
          <a:xfrm>
            <a:off x="228600" y="236538"/>
            <a:ext cx="4318811" cy="707886"/>
          </a:xfrm>
          <a:prstGeom prst="rect">
            <a:avLst/>
          </a:prstGeom>
          <a:noFill/>
          <a:ln w="9525">
            <a:noFill/>
            <a:miter lim="800000"/>
            <a:headEnd/>
            <a:tailEnd/>
          </a:ln>
          <a:effectLst/>
        </p:spPr>
        <p:txBody>
          <a:bodyPr wrap="none">
            <a:spAutoFit/>
          </a:bodyPr>
          <a:lstStyle/>
          <a:p>
            <a:r>
              <a:rPr lang="en-US" sz="4000" dirty="0" smtClean="0"/>
              <a:t>Cell Life Example </a:t>
            </a:r>
            <a:endParaRPr lang="en-US" sz="4000" dirty="0"/>
          </a:p>
        </p:txBody>
      </p:sp>
      <p:pic>
        <p:nvPicPr>
          <p:cNvPr id="78852" name="Picture 4" descr="https://encrypted-tbn0.google.com/images?q=tbn:ANd9GcRAZdaqiMyrnfDe7gdzGBLm9i9N1AXt9ZXCCUxMjAhNCjXM5KSU"/>
          <p:cNvPicPr>
            <a:picLocks noChangeAspect="1" noChangeArrowheads="1"/>
          </p:cNvPicPr>
          <p:nvPr/>
        </p:nvPicPr>
        <p:blipFill>
          <a:blip r:embed="rId2" cstate="print"/>
          <a:srcRect/>
          <a:stretch>
            <a:fillRect/>
          </a:stretch>
        </p:blipFill>
        <p:spPr bwMode="auto">
          <a:xfrm>
            <a:off x="4038600" y="3035300"/>
            <a:ext cx="4576481" cy="3241676"/>
          </a:xfrm>
          <a:prstGeom prst="rect">
            <a:avLst/>
          </a:prstGeom>
          <a:noFill/>
        </p:spPr>
      </p:pic>
      <p:pic>
        <p:nvPicPr>
          <p:cNvPr id="78854" name="Picture 6" descr="https://encrypted-tbn3.google.com/images?q=tbn:ANd9GcRjlmB9ieeRfYSt-rmwfeuWEhf5rxqygmN0JJEGFuRnMf8NsMOQKw"/>
          <p:cNvPicPr>
            <a:picLocks noChangeAspect="1" noChangeArrowheads="1"/>
          </p:cNvPicPr>
          <p:nvPr/>
        </p:nvPicPr>
        <p:blipFill>
          <a:blip r:embed="rId3" cstate="print"/>
          <a:srcRect/>
          <a:stretch>
            <a:fillRect/>
          </a:stretch>
        </p:blipFill>
        <p:spPr bwMode="auto">
          <a:xfrm>
            <a:off x="457200" y="2209800"/>
            <a:ext cx="2885334" cy="2133600"/>
          </a:xfrm>
          <a:prstGeom prst="rect">
            <a:avLst/>
          </a:prstGeom>
          <a:noFill/>
        </p:spPr>
      </p:pic>
      <p:sp>
        <p:nvSpPr>
          <p:cNvPr id="78856" name="AutoShape 8" descr="data:image/jpeg;base64,/9j/4AAQSkZJRgABAQAAAQABAAD/2wCEAAkGBhQREBQUEhMWFBMTFxoXGBUYGBYeFxobFxgXHhoZGB0ZGyYiGBwlJRcdHy8gIycpLC0sGSMxNTAqNSYrLCkBCQoKDgwOGg8PGiolHyUyNDUtKSo2KSw1NiosNCowLCwsLCosLCk1KSwsLC8qLCoxKSwwNCosLCksKiosNDUsLP/AABEIAGQAcwMBIgACEQEDEQH/xAAbAAEAAwEBAQEAAAAAAAAAAAAABAYHBQMCCP/EADoQAAEDAQUFBgQFAgcAAAAAAAEAAhEDBAUSITEGQVFhcQcTIoGRsTJiocEUQlLR4SPxJDQ1coKy8P/EABoBAAIDAQEAAAAAAAAAAAAAAAAEAwUGAQL/xAAtEQACAgEDAgQFBAMAAAAAAAAAAQIDEQQhMQUSQYHB8BNRYXGhIjJikRQjM//aAAwDAQACEQMRAD8A3FERABEUS870p2amalZ4Yxu8+wG88gjg6k5PCJaLNKnbSzvsLbM40p+IuAeRxDYjyJ9Fod329lekyrTdiY8S08vsd0LxGcZcE9umtpSc1jJIRV3bW/atkosqUQ0+OHBwMRhJ3EcFJ2RvZ9psjKtSMbi6YEDImI8oXe9d3acenmqld4ZwdlEVAvLtgs9KuabaT6jGmDUaWjTUtB+Ic5EolJR5OVUWW5UFnBf0XPuW/aNrp95QeHDeNHNPBw1BXQXU8kcouLxJbhERdPIREQAREQBFvO8W0KTqj9GjTeTuA5lYbtTfta01i6qZwnJv5W8gPvvWh7bXjjqtpahmokCSeZ5ZeZVJii57QaRLoyBd4SQDGLLOYSV0svBpemUKuHxGt3+EU23w1xjXXpvWu9kl7ksfQJyjvWeeTx6kH/kVl9ts5qPc9xzJnln7BXLs7Jp2igRoXOYejmH7gLxXLEkN6yrvomn9/wCjQdubJ3ljqD9LXOHVrXFNgqcWClzBKm7S/wCVqmJhj/8Ao4fdR9if9Ps/+wJvH+zyM73P/Ex/L0ZE7Qr3NCyFrDD6xwA7w2CXkeQjzWCNOJ5zjOBw5Ba12n1S6q1u6nSnzqPz+lP6rLW3fmTzS10szLzp1XbQmuXu/Q6ty3xUs1bHRcWkZZaEDiN43rcdnr6Fqoh8YXjJ7eB5cjqP4WOWWz0mim5zXF5EloIwkAkAzE5wrZsbeAoVm5nC8Q7FGhORy4H3KKZuLx4B1HTxtr7kv1Lx9DS0RE8ZUIiIALztFbA1zjuBK9Fx9qLZgoxvcY9P/Bck8LJJXDvmolAvVxNbHiwuc4yZHU66clxbXVZTe04Q/LNweRmZ8URAP0XRtt8BojA1wOZxicxwiMI6ZqNbqVnwMccbHPbiLAZjMxqNDEjkq6W5sak4pJp+XvJwrWwMEg4mvHhkZjrGSsOyLz39nkAf1Wrmfgm2hzKdFwbGmM6k+SuV3XVSswpiq+ajnBoIGkkDwg9cyiEd8nNRalBxfL8CzX1eYqh1npeJ7wW8vEDmTuaNSf3Ua5bRUsYp2euAGwGseD4TGsGNeLTnvC79iu2nSHgbBOrvzHqV6WuyMqtLXtDmncfccDzT3a+fEy/xoKPw8fp/OfmZt2gO/wAU+M/6bPPVUWzt7w4QADPutSve6KdWo+ljHfMAhx1wkZB/6uqzwXf3FZ4qmBJaY65wk7Fvk0misi61Bcpe2e1nNNz2MwuIaMJfjwggTnEZAdZK6VkpuL24iDhEy3DpMajUdeKjXXYKD3x3rtCYgSYBMDiclIsV604LRSDWujxSTUy0zOXlAXlfUnsecqKfv7+hq902jHRYd8Qeoy/lTFWtjreHNc2Z0I9v2VlVhF5WTH6iv4djiERF6IAqrtnUJNMAuESZbqDuj0VqVC2yt7jXDAcI0Jy3anMhRWvER7QwcrkVq9rTUaQe6pgxlLGku5k75VdvSu41XE7zIjPI8Dv4Ls228abYpuLnlhd/UbEQ7MYQdeKj221UqJIowam+oc8vk3Nn1SLNVXskktyPc7TSqtc8bwY3wDOfAmF2fxjq1ZtR2uMEcgHZD6KHdtob3NVzoxuhjTwxHM9YBXeuVtGWF2cECOa7FZ2I7pKOZY34NQREVkYsy/auu5tvqvaYc3DB6NCr20r++q4mj4wHjniAxDrIV02qoUu/e6YcIxegVOrUx3bjIJpEwPldp9Z9VX2cs1+kknCLxwkjhUKzg4ROIHLjKstC04quVnpuM6QZfzOE5zy4rnWe106hiuB8r25PngT+YdfVTadrp0XvYHnEGuYHtbDWuIjjJGcEheEN2b7Y38y37J2h/wCJ8UwRhggCBuGW4aK9rMtnrfUp12B8RO6CDHAhaanaXsZfqMO2xP6BERTFaFlW2VQOtDyZwhx01gaxzWqrJ9pHYqjup9yl7/2lv0r/AKtlVtNGnjye4giQI0+UnjzAUIMmTkN5kqc1gEzrmAZyHPmubaGyRwSRqHsTKdWXsYM2gT1J3+ytlyWYmpTbGZcPqVXLusgFUuJluQBG/If2laTsTdLnu/EPENE4Bx3T0CkrjliWsuVdbb9suqIisTGmcbZ0YtL/AJo+o/hUS1VSyoBoHy13Q/tqta21udz2CrTEuYPEN8DMHy9llt92cPIc3qRw4+SQtjiRren2qdSS94OW6mYnUTEg71Ip0mnCceFzjmCDAz1kcVDfTio4AggE5jQqcGDCOPlEE+6hLJbnbuJwbUBE5Hfr5wtnY6QCNCsauRsFq2Cwumkw/K32Cb0/DM51j90We6IiaKMLKts6WCs8fMT6mfutVWfdoVxVnP7ymxz2EZ4RJBHEDPzUF6zEtOlzUbsN8mb1XarysVF9ao2nSpl5Jz1nyA3/AGVruHs/tFoIc9ppM/U4QeobqT9Fp9x7OUbIzDSYAd7j8R6lLV0uXJdavqNdO0d38l6lV2Y7OcMPtRnSKQOQj9RGvQK+U6YaAAAAMgBoF9InYQUFhGZ1Gps1Eu6b8giIvYuFStp+z4VMT7McDzmaZ+Fx5fpP06K6ovMoKSwyejUWUS7oM/O16WR9Crgq0iz3npvB1BC+aLslvl8XHRtTMFZgcNx3jodyy/aLs8rWcl1EGrTGcj4gODgOHEJKylx4NNpOpV3bS2fvgi3D4nAccls1GnhaBwAHoFk2xF01X1m+B2AEFxIyHHM+y1xTadbZKzrE07FFBERMlKEREAEREAEREAEREAEREAEREAEREAEREAf/2Q=="/>
          <p:cNvSpPr>
            <a:spLocks noChangeAspect="1" noChangeArrowheads="1"/>
          </p:cNvSpPr>
          <p:nvPr/>
        </p:nvSpPr>
        <p:spPr bwMode="auto">
          <a:xfrm>
            <a:off x="63500" y="-469900"/>
            <a:ext cx="1095375" cy="952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8858" name="AutoShape 10" descr="data:image/jpeg;base64,/9j/4AAQSkZJRgABAQAAAQABAAD/2wCEAAkGBhQREBQUEhMWFBMTFxoXGBUYGBYeFxobFxgXHhoZGB0ZGyYiGBwlJRcdHy8gIycpLC0sGSMxNTAqNSYrLCkBCQoKDgwOGg8PGiolHyUyNDUtKSo2KSw1NiosNCowLCwsLCosLCk1KSwsLC8qLCoxKSwwNCosLCksKiosNDUsLP/AABEIAGQAcwMBIgACEQEDEQH/xAAbAAEAAwEBAQEAAAAAAAAAAAAABAYHBQMCCP/EADoQAAEDAQUFBgQFAgcAAAAAAAEAAhEDBAUSITEGQVFhcQcTIoGRsTJiocEUQlLR4SPxJDQ1coKy8P/EABoBAAIDAQEAAAAAAAAAAAAAAAAEAwUGAQL/xAAtEQACAgEDAgQFBAMAAAAAAAAAAQIDEQQhMQUSQYHB8BNRYXGhIjJikRQjM//aAAwDAQACEQMRAD8A3FERABEUS870p2amalZ4Yxu8+wG88gjg6k5PCJaLNKnbSzvsLbM40p+IuAeRxDYjyJ9Fod329lekyrTdiY8S08vsd0LxGcZcE9umtpSc1jJIRV3bW/atkosqUQ0+OHBwMRhJ3EcFJ2RvZ9psjKtSMbi6YEDImI8oXe9d3acenmqld4ZwdlEVAvLtgs9KuabaT6jGmDUaWjTUtB+Ic5EolJR5OVUWW5UFnBf0XPuW/aNrp95QeHDeNHNPBw1BXQXU8kcouLxJbhERdPIREQAREQBFvO8W0KTqj9GjTeTuA5lYbtTfta01i6qZwnJv5W8gPvvWh7bXjjqtpahmokCSeZ5ZeZVJii57QaRLoyBd4SQDGLLOYSV0svBpemUKuHxGt3+EU23w1xjXXpvWu9kl7ksfQJyjvWeeTx6kH/kVl9ts5qPc9xzJnln7BXLs7Jp2igRoXOYejmH7gLxXLEkN6yrvomn9/wCjQdubJ3ljqD9LXOHVrXFNgqcWClzBKm7S/wCVqmJhj/8Ao4fdR9if9Ps/+wJvH+zyM73P/Ex/L0ZE7Qr3NCyFrDD6xwA7w2CXkeQjzWCNOJ5zjOBw5Ba12n1S6q1u6nSnzqPz+lP6rLW3fmTzS10szLzp1XbQmuXu/Q6ty3xUs1bHRcWkZZaEDiN43rcdnr6Fqoh8YXjJ7eB5cjqP4WOWWz0mim5zXF5EloIwkAkAzE5wrZsbeAoVm5nC8Q7FGhORy4H3KKZuLx4B1HTxtr7kv1Lx9DS0RE8ZUIiIALztFbA1zjuBK9Fx9qLZgoxvcY9P/Bck8LJJXDvmolAvVxNbHiwuc4yZHU66clxbXVZTe04Q/LNweRmZ8URAP0XRtt8BojA1wOZxicxwiMI6ZqNbqVnwMccbHPbiLAZjMxqNDEjkq6W5sak4pJp+XvJwrWwMEg4mvHhkZjrGSsOyLz39nkAf1Wrmfgm2hzKdFwbGmM6k+SuV3XVSswpiq+ajnBoIGkkDwg9cyiEd8nNRalBxfL8CzX1eYqh1npeJ7wW8vEDmTuaNSf3Ua5bRUsYp2euAGwGseD4TGsGNeLTnvC79iu2nSHgbBOrvzHqV6WuyMqtLXtDmncfccDzT3a+fEy/xoKPw8fp/OfmZt2gO/wAU+M/6bPPVUWzt7w4QADPutSve6KdWo+ljHfMAhx1wkZB/6uqzwXf3FZ4qmBJaY65wk7Fvk0misi61Bcpe2e1nNNz2MwuIaMJfjwggTnEZAdZK6VkpuL24iDhEy3DpMajUdeKjXXYKD3x3rtCYgSYBMDiclIsV604LRSDWujxSTUy0zOXlAXlfUnsecqKfv7+hq902jHRYd8Qeoy/lTFWtjreHNc2Z0I9v2VlVhF5WTH6iv4djiERF6IAqrtnUJNMAuESZbqDuj0VqVC2yt7jXDAcI0Jy3anMhRWvER7QwcrkVq9rTUaQe6pgxlLGku5k75VdvSu41XE7zIjPI8Dv4Ls228abYpuLnlhd/UbEQ7MYQdeKj221UqJIowam+oc8vk3Nn1SLNVXskktyPc7TSqtc8bwY3wDOfAmF2fxjq1ZtR2uMEcgHZD6KHdtob3NVzoxuhjTwxHM9YBXeuVtGWF2cECOa7FZ2I7pKOZY34NQREVkYsy/auu5tvqvaYc3DB6NCr20r++q4mj4wHjniAxDrIV02qoUu/e6YcIxegVOrUx3bjIJpEwPldp9Z9VX2cs1+kknCLxwkjhUKzg4ROIHLjKstC04quVnpuM6QZfzOE5zy4rnWe106hiuB8r25PngT+YdfVTadrp0XvYHnEGuYHtbDWuIjjJGcEheEN2b7Y38y37J2h/wCJ8UwRhggCBuGW4aK9rMtnrfUp12B8RO6CDHAhaanaXsZfqMO2xP6BERTFaFlW2VQOtDyZwhx01gaxzWqrJ9pHYqjup9yl7/2lv0r/AKtlVtNGnjye4giQI0+UnjzAUIMmTkN5kqc1gEzrmAZyHPmubaGyRwSRqHsTKdWXsYM2gT1J3+ytlyWYmpTbGZcPqVXLusgFUuJluQBG/If2laTsTdLnu/EPENE4Bx3T0CkrjliWsuVdbb9suqIisTGmcbZ0YtL/AJo+o/hUS1VSyoBoHy13Q/tqta21udz2CrTEuYPEN8DMHy9llt92cPIc3qRw4+SQtjiRren2qdSS94OW6mYnUTEg71Ip0mnCceFzjmCDAz1kcVDfTio4AggE5jQqcGDCOPlEE+6hLJbnbuJwbUBE5Hfr5wtnY6QCNCsauRsFq2Cwumkw/K32Cb0/DM51j90We6IiaKMLKts6WCs8fMT6mfutVWfdoVxVnP7ymxz2EZ4RJBHEDPzUF6zEtOlzUbsN8mb1XarysVF9ao2nSpl5Jz1nyA3/AGVruHs/tFoIc9ppM/U4QeobqT9Fp9x7OUbIzDSYAd7j8R6lLV0uXJdavqNdO0d38l6lV2Y7OcMPtRnSKQOQj9RGvQK+U6YaAAAAMgBoF9InYQUFhGZ1Gps1Eu6b8giIvYuFStp+z4VMT7McDzmaZ+Fx5fpP06K6ovMoKSwyejUWUS7oM/O16WR9Crgq0iz3npvB1BC+aLslvl8XHRtTMFZgcNx3jodyy/aLs8rWcl1EGrTGcj4gODgOHEJKylx4NNpOpV3bS2fvgi3D4nAccls1GnhaBwAHoFk2xF01X1m+B2AEFxIyHHM+y1xTadbZKzrE07FFBERMlKEREAEREAEREAEREAEREAEREAEREAEREAf/2Q=="/>
          <p:cNvSpPr>
            <a:spLocks noChangeAspect="1" noChangeArrowheads="1"/>
          </p:cNvSpPr>
          <p:nvPr/>
        </p:nvSpPr>
        <p:spPr bwMode="auto">
          <a:xfrm>
            <a:off x="63500" y="-469900"/>
            <a:ext cx="1095375" cy="952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8860" name="AutoShape 12" descr="data:image/jpeg;base64,/9j/4AAQSkZJRgABAQAAAQABAAD/2wCEAAkGBhQREBQUEhMWFBMTFxoXGBUYGBYeFxobFxgXHhoZGB0ZGyYiGBwlJRcdHy8gIycpLC0sGSMxNTAqNSYrLCkBCQoKDgwOGg8PGiolHyUyNDUtKSo2KSw1NiosNCowLCwsLCosLCk1KSwsLC8qLCoxKSwwNCosLCksKiosNDUsLP/AABEIAGQAcwMBIgACEQEDEQH/xAAbAAEAAwEBAQEAAAAAAAAAAAAABAYHBQMCCP/EADoQAAEDAQUFBgQFAgcAAAAAAAEAAhEDBAUSITEGQVFhcQcTIoGRsTJiocEUQlLR4SPxJDQ1coKy8P/EABoBAAIDAQEAAAAAAAAAAAAAAAAEAwUGAQL/xAAtEQACAgEDAgQFBAMAAAAAAAAAAQIDEQQhMQUSQYHB8BNRYXGhIjJikRQjM//aAAwDAQACEQMRAD8A3FERABEUS870p2amalZ4Yxu8+wG88gjg6k5PCJaLNKnbSzvsLbM40p+IuAeRxDYjyJ9Fod329lekyrTdiY8S08vsd0LxGcZcE9umtpSc1jJIRV3bW/atkosqUQ0+OHBwMRhJ3EcFJ2RvZ9psjKtSMbi6YEDImI8oXe9d3acenmqld4ZwdlEVAvLtgs9KuabaT6jGmDUaWjTUtB+Ic5EolJR5OVUWW5UFnBf0XPuW/aNrp95QeHDeNHNPBw1BXQXU8kcouLxJbhERdPIREQAREQBFvO8W0KTqj9GjTeTuA5lYbtTfta01i6qZwnJv5W8gPvvWh7bXjjqtpahmokCSeZ5ZeZVJii57QaRLoyBd4SQDGLLOYSV0svBpemUKuHxGt3+EU23w1xjXXpvWu9kl7ksfQJyjvWeeTx6kH/kVl9ts5qPc9xzJnln7BXLs7Jp2igRoXOYejmH7gLxXLEkN6yrvomn9/wCjQdubJ3ljqD9LXOHVrXFNgqcWClzBKm7S/wCVqmJhj/8Ao4fdR9if9Ps/+wJvH+zyM73P/Ex/L0ZE7Qr3NCyFrDD6xwA7w2CXkeQjzWCNOJ5zjOBw5Ba12n1S6q1u6nSnzqPz+lP6rLW3fmTzS10szLzp1XbQmuXu/Q6ty3xUs1bHRcWkZZaEDiN43rcdnr6Fqoh8YXjJ7eB5cjqP4WOWWz0mim5zXF5EloIwkAkAzE5wrZsbeAoVm5nC8Q7FGhORy4H3KKZuLx4B1HTxtr7kv1Lx9DS0RE8ZUIiIALztFbA1zjuBK9Fx9qLZgoxvcY9P/Bck8LJJXDvmolAvVxNbHiwuc4yZHU66clxbXVZTe04Q/LNweRmZ8URAP0XRtt8BojA1wOZxicxwiMI6ZqNbqVnwMccbHPbiLAZjMxqNDEjkq6W5sak4pJp+XvJwrWwMEg4mvHhkZjrGSsOyLz39nkAf1Wrmfgm2hzKdFwbGmM6k+SuV3XVSswpiq+ajnBoIGkkDwg9cyiEd8nNRalBxfL8CzX1eYqh1npeJ7wW8vEDmTuaNSf3Ua5bRUsYp2euAGwGseD4TGsGNeLTnvC79iu2nSHgbBOrvzHqV6WuyMqtLXtDmncfccDzT3a+fEy/xoKPw8fp/OfmZt2gO/wAU+M/6bPPVUWzt7w4QADPutSve6KdWo+ljHfMAhx1wkZB/6uqzwXf3FZ4qmBJaY65wk7Fvk0misi61Bcpe2e1nNNz2MwuIaMJfjwggTnEZAdZK6VkpuL24iDhEy3DpMajUdeKjXXYKD3x3rtCYgSYBMDiclIsV604LRSDWujxSTUy0zOXlAXlfUnsecqKfv7+hq902jHRYd8Qeoy/lTFWtjreHNc2Z0I9v2VlVhF5WTH6iv4djiERF6IAqrtnUJNMAuESZbqDuj0VqVC2yt7jXDAcI0Jy3anMhRWvER7QwcrkVq9rTUaQe6pgxlLGku5k75VdvSu41XE7zIjPI8Dv4Ls228abYpuLnlhd/UbEQ7MYQdeKj221UqJIowam+oc8vk3Nn1SLNVXskktyPc7TSqtc8bwY3wDOfAmF2fxjq1ZtR2uMEcgHZD6KHdtob3NVzoxuhjTwxHM9YBXeuVtGWF2cECOa7FZ2I7pKOZY34NQREVkYsy/auu5tvqvaYc3DB6NCr20r++q4mj4wHjniAxDrIV02qoUu/e6YcIxegVOrUx3bjIJpEwPldp9Z9VX2cs1+kknCLxwkjhUKzg4ROIHLjKstC04quVnpuM6QZfzOE5zy4rnWe106hiuB8r25PngT+YdfVTadrp0XvYHnEGuYHtbDWuIjjJGcEheEN2b7Y38y37J2h/wCJ8UwRhggCBuGW4aK9rMtnrfUp12B8RO6CDHAhaanaXsZfqMO2xP6BERTFaFlW2VQOtDyZwhx01gaxzWqrJ9pHYqjup9yl7/2lv0r/AKtlVtNGnjye4giQI0+UnjzAUIMmTkN5kqc1gEzrmAZyHPmubaGyRwSRqHsTKdWXsYM2gT1J3+ytlyWYmpTbGZcPqVXLusgFUuJluQBG/If2laTsTdLnu/EPENE4Bx3T0CkrjliWsuVdbb9suqIisTGmcbZ0YtL/AJo+o/hUS1VSyoBoHy13Q/tqta21udz2CrTEuYPEN8DMHy9llt92cPIc3qRw4+SQtjiRren2qdSS94OW6mYnUTEg71Ip0mnCceFzjmCDAz1kcVDfTio4AggE5jQqcGDCOPlEE+6hLJbnbuJwbUBE5Hfr5wtnY6QCNCsauRsFq2Cwumkw/K32Cb0/DM51j90We6IiaKMLKts6WCs8fMT6mfutVWfdoVxVnP7ymxz2EZ4RJBHEDPzUF6zEtOlzUbsN8mb1XarysVF9ao2nSpl5Jz1nyA3/AGVruHs/tFoIc9ppM/U4QeobqT9Fp9x7OUbIzDSYAd7j8R6lLV0uXJdavqNdO0d38l6lV2Y7OcMPtRnSKQOQj9RGvQK+U6YaAAAAMgBoF9InYQUFhGZ1Gps1Eu6b8giIvYuFStp+z4VMT7McDzmaZ+Fx5fpP06K6ovMoKSwyejUWUS7oM/O16WR9Crgq0iz3npvB1BC+aLslvl8XHRtTMFZgcNx3jodyy/aLs8rWcl1EGrTGcj4gODgOHEJKylx4NNpOpV3bS2fvgi3D4nAccls1GnhaBwAHoFk2xF01X1m+B2AEFxIyHHM+y1xTadbZKzrE07FFBERMlKEREAEREAEREAEREAEREAEREAEREAEREAf/2Q=="/>
          <p:cNvSpPr>
            <a:spLocks noChangeAspect="1" noChangeArrowheads="1"/>
          </p:cNvSpPr>
          <p:nvPr/>
        </p:nvSpPr>
        <p:spPr bwMode="auto">
          <a:xfrm>
            <a:off x="63500" y="-469900"/>
            <a:ext cx="1095375" cy="952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8862" name="AutoShape 14" descr="data:image/jpeg;base64,/9j/4AAQSkZJRgABAQAAAQABAAD/2wCEAAkGBhQREBQUEhMWFBMTFxoXGBUYGBYeFxobFxgXHhoZGB0ZGyYiGBwlJRcdHy8gIycpLC0sGSMxNTAqNSYrLCkBCQoKDgwOGg8PGiolHyUyNDUtKSo2KSw1NiosNCowLCwsLCosLCk1KSwsLC8qLCoxKSwwNCosLCksKiosNDUsLP/AABEIAGQAcwMBIgACEQEDEQH/xAAbAAEAAwEBAQEAAAAAAAAAAAAABAYHBQMCCP/EADoQAAEDAQUFBgQFAgcAAAAAAAEAAhEDBAUSITEGQVFhcQcTIoGRsTJiocEUQlLR4SPxJDQ1coKy8P/EABoBAAIDAQEAAAAAAAAAAAAAAAAEAwUGAQL/xAAtEQACAgEDAgQFBAMAAAAAAAAAAQIDEQQhMQUSQYHB8BNRYXGhIjJikRQjM//aAAwDAQACEQMRAD8A3FERABEUS870p2amalZ4Yxu8+wG88gjg6k5PCJaLNKnbSzvsLbM40p+IuAeRxDYjyJ9Fod329lekyrTdiY8S08vsd0LxGcZcE9umtpSc1jJIRV3bW/atkosqUQ0+OHBwMRhJ3EcFJ2RvZ9psjKtSMbi6YEDImI8oXe9d3acenmqld4ZwdlEVAvLtgs9KuabaT6jGmDUaWjTUtB+Ic5EolJR5OVUWW5UFnBf0XPuW/aNrp95QeHDeNHNPBw1BXQXU8kcouLxJbhERdPIREQAREQBFvO8W0KTqj9GjTeTuA5lYbtTfta01i6qZwnJv5W8gPvvWh7bXjjqtpahmokCSeZ5ZeZVJii57QaRLoyBd4SQDGLLOYSV0svBpemUKuHxGt3+EU23w1xjXXpvWu9kl7ksfQJyjvWeeTx6kH/kVl9ts5qPc9xzJnln7BXLs7Jp2igRoXOYejmH7gLxXLEkN6yrvomn9/wCjQdubJ3ljqD9LXOHVrXFNgqcWClzBKm7S/wCVqmJhj/8Ao4fdR9if9Ps/+wJvH+zyM73P/Ex/L0ZE7Qr3NCyFrDD6xwA7w2CXkeQjzWCNOJ5zjOBw5Ba12n1S6q1u6nSnzqPz+lP6rLW3fmTzS10szLzp1XbQmuXu/Q6ty3xUs1bHRcWkZZaEDiN43rcdnr6Fqoh8YXjJ7eB5cjqP4WOWWz0mim5zXF5EloIwkAkAzE5wrZsbeAoVm5nC8Q7FGhORy4H3KKZuLx4B1HTxtr7kv1Lx9DS0RE8ZUIiIALztFbA1zjuBK9Fx9qLZgoxvcY9P/Bck8LJJXDvmolAvVxNbHiwuc4yZHU66clxbXVZTe04Q/LNweRmZ8URAP0XRtt8BojA1wOZxicxwiMI6ZqNbqVnwMccbHPbiLAZjMxqNDEjkq6W5sak4pJp+XvJwrWwMEg4mvHhkZjrGSsOyLz39nkAf1Wrmfgm2hzKdFwbGmM6k+SuV3XVSswpiq+ajnBoIGkkDwg9cyiEd8nNRalBxfL8CzX1eYqh1npeJ7wW8vEDmTuaNSf3Ua5bRUsYp2euAGwGseD4TGsGNeLTnvC79iu2nSHgbBOrvzHqV6WuyMqtLXtDmncfccDzT3a+fEy/xoKPw8fp/OfmZt2gO/wAU+M/6bPPVUWzt7w4QADPutSve6KdWo+ljHfMAhx1wkZB/6uqzwXf3FZ4qmBJaY65wk7Fvk0misi61Bcpe2e1nNNz2MwuIaMJfjwggTnEZAdZK6VkpuL24iDhEy3DpMajUdeKjXXYKD3x3rtCYgSYBMDiclIsV604LRSDWujxSTUy0zOXlAXlfUnsecqKfv7+hq902jHRYd8Qeoy/lTFWtjreHNc2Z0I9v2VlVhF5WTH6iv4djiERF6IAqrtnUJNMAuESZbqDuj0VqVC2yt7jXDAcI0Jy3anMhRWvER7QwcrkVq9rTUaQe6pgxlLGku5k75VdvSu41XE7zIjPI8Dv4Ls228abYpuLnlhd/UbEQ7MYQdeKj221UqJIowam+oc8vk3Nn1SLNVXskktyPc7TSqtc8bwY3wDOfAmF2fxjq1ZtR2uMEcgHZD6KHdtob3NVzoxuhjTwxHM9YBXeuVtGWF2cECOa7FZ2I7pKOZY34NQREVkYsy/auu5tvqvaYc3DB6NCr20r++q4mj4wHjniAxDrIV02qoUu/e6YcIxegVOrUx3bjIJpEwPldp9Z9VX2cs1+kknCLxwkjhUKzg4ROIHLjKstC04quVnpuM6QZfzOE5zy4rnWe106hiuB8r25PngT+YdfVTadrp0XvYHnEGuYHtbDWuIjjJGcEheEN2b7Y38y37J2h/wCJ8UwRhggCBuGW4aK9rMtnrfUp12B8RO6CDHAhaanaXsZfqMO2xP6BERTFaFlW2VQOtDyZwhx01gaxzWqrJ9pHYqjup9yl7/2lv0r/AKtlVtNGnjye4giQI0+UnjzAUIMmTkN5kqc1gEzrmAZyHPmubaGyRwSRqHsTKdWXsYM2gT1J3+ytlyWYmpTbGZcPqVXLusgFUuJluQBG/If2laTsTdLnu/EPENE4Bx3T0CkrjliWsuVdbb9suqIisTGmcbZ0YtL/AJo+o/hUS1VSyoBoHy13Q/tqta21udz2CrTEuYPEN8DMHy9llt92cPIc3qRw4+SQtjiRren2qdSS94OW6mYnUTEg71Ip0mnCceFzjmCDAz1kcVDfTio4AggE5jQqcGDCOPlEE+6hLJbnbuJwbUBE5Hfr5wtnY6QCNCsauRsFq2Cwumkw/K32Cb0/DM51j90We6IiaKMLKts6WCs8fMT6mfutVWfdoVxVnP7ymxz2EZ4RJBHEDPzUF6zEtOlzUbsN8mb1XarysVF9ao2nSpl5Jz1nyA3/AGVruHs/tFoIc9ppM/U4QeobqT9Fp9x7OUbIzDSYAd7j8R6lLV0uXJdavqNdO0d38l6lV2Y7OcMPtRnSKQOQj9RGvQK+U6YaAAAAMgBoF9InYQUFhGZ1Gps1Eu6b8giIvYuFStp+z4VMT7McDzmaZ+Fx5fpP06K6ovMoKSwyejUWUS7oM/O16WR9Crgq0iz3npvB1BC+aLslvl8XHRtTMFZgcNx3jodyy/aLs8rWcl1EGrTGcj4gODgOHEJKylx4NNpOpV3bS2fvgi3D4nAccls1GnhaBwAHoFk2xF01X1m+B2AEFxIyHHM+y1xTadbZKzrE07FFBERMlKEREAEREAEREAEREAEREAEREAEREAEREAf/2Q=="/>
          <p:cNvSpPr>
            <a:spLocks noChangeAspect="1" noChangeArrowheads="1"/>
          </p:cNvSpPr>
          <p:nvPr/>
        </p:nvSpPr>
        <p:spPr bwMode="auto">
          <a:xfrm>
            <a:off x="63500" y="-469900"/>
            <a:ext cx="1095375" cy="952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8864" name="AutoShape 16" descr="data:image/jpeg;base64,/9j/4AAQSkZJRgABAQAAAQABAAD/2wCEAAkGBhMSEBITEhQTFBMVFhcaGRgWGBgVHBogIRgYIBYcGR4eHScgGxkkHSAdIC8sIycpLS0sFR4xNTIqNSYrOCkBCQoKDgwOGg8PGiwlHiQsNDU0LCosKTQsNCksLCwsKTApLTUwLCkuNTQsKiksLDQqLC0vLCwpLCwsLCwsLTQsKv/AABEIAHAAeAMBIgACEQEDEQH/xAAcAAACAwEBAQEAAAAAAAAAAAAABgQFBwMCAQj/xAA7EAABAwIDBQYEAgkFAAAAAAABAgMRAAQSITEFQVFhcQYHEyKBkRQyobFC0SMkcoKSssHh8FJjorPC/8QAGgEAAQUBAAAAAAAAAAAAAAAAAAECAwQGBf/EAC0RAAICAQIEBAQHAAAAAAAAAAABAgMRBDEFIVFxEjJB8CKBsdETMzRhocHh/9oADAMBAAIRAxEAPwDcaKKKACiiigAooooAqtv9o27RLancRC1YRhEn5SZjfpGXGoi+2rARjAcIick57/fQzGkZxXnt1s/xLQqiVMqS4OIAyX/xJ9qphfMG1lE41hSUqwrwqVvSgnKSqNIkxrT1FNJjl2G/ZG0Q+w26BAWJgGd5BzgTnyFTKj2FqG2m2wAAhKU5chFSKYIwooooECiiigAooooAKKKKACiiqXtL2nRaIT5S48uQ20nIqjUk/hSN5PHeaG8DoQlOXhissuSaVNqd4TSCU2za7op+ZTZCW08sZyUf2Z5xSzdvXF0FG7cyBH6u2cLcZZK/E5OmZjlXtNuMZSEwDl4eSAIA8xA/pyqvK3odqjhsVztfyX399xose1KLy3uUeEpLzbasbDhAJBQrDCgYKFaSNOVKOyrpr4e1hxpSlPMjL5l/pEZRPlO+d8V12Ef112cRUmyuA5GRUAtuAn3y6142d44tLZS0s+EHmpKfExkY0fLPlxabqsVybjkp6miFNritjQNudpGLRKS8ogryShIK1qjXClIJIG86Cq6x7wrJxYQXFMrVoH0KZnoVCD70nuXfxN1cXEziWW2uTaCRlwClYleors5bJUMKwFI0wqE7uG8VXldh8i5Xw2DrTm34maaDX2s02RtZzZ5RmtyzUYLcFamRuU3vKOKc4mRWiWV6h5tLjSkrQsSlSTIIqaM1JcjmajTypeHt1O9FFFOKwUUUUAFFFFAEHbe2EWrC3nJwoGgzKiTCUpG9RJAHWs2S+4+6q5f8ry4SlIMpbR+FA46yTvJPKrbt9tYPPt2qc0skOOndig+EjqAcZ4eTjVW2rWq1svRGj4dplCv8Vrm/p/pOSiZKgkmQMW5OkexrqtY1U4QcZIIAEiIy1kVxQd/0OnWh1wxAiEgxOuY/pUBbayyCLoW90FKJQXre4aUs5eYjG2rLeSmOpFV9qy2m0aUi1W26laVYz4cIIggphRUeGQr12uXNuomFFJbKTG7GJnrVlti5+F2W07iWXELGFtaiUlWUYk7889d1XKfI8+hzdcmrY43l39+pW9mEgpQQIwMMpnXMypRPQEe9MjaDIIKSSrh6egqs7P2QYZQ2nIhAxTxjM+8/4KtGP9MAYwDOWgA/z1qmzpWvmefBjDhT5sxmcjrMetRNibYNjcpE/qlwuFpiA06rIKTwSo5HnB41OWAIJyRMAaweI+vvVVe2geZUysjCsKGeo/vOdLGXheSN1q2DjL19/wAGp0UudhduKuLUJdMvsnw3eZAyV0UmFeppjq8nnmZicHCTjLdBRRRSjArw66EpKlEBIBJJMAAakncIr3Sz3j3YRs54EkeJgbEb8S0hQ/hxUjeB9cPHNR6szuzuvExOkyXlKcJ/aMj2EJ/dqe25Vc6kNqy+RWaeHMflXZDtVGb1VrwpIsku19W7kedQg7XzxdPtTcEf4ZF7Rqm2dCYzCf5hTJ237PtpZsgsDxFvgLUnLFCHF58YKQAToBzpX2sZYdABlQAA4qJASAOse9aJ3jWalWiXUgqNu6l0gZnCApLnslRP7tTQ8rOXrsQvqz1+wttrzOLTPPSeM13DisKTOmkDfunlFVyHwQkgjCc+XKuofg66Zgbqr4L0qyZ4klMHPMkEnXfUe5ckE4c5y39a8OPDOcjxE1xW5OmnAfelSCNfqdNkbSNrtBt3Rp/Cy7uEk/oVxyV5ei61WsS275rd1OZUUwOsjDHOYrYdkbRTcMNPI+VxCVCdRI0PMaelWqnywcTi9KjKM16/0TKKKKlOIFI/emn9HZz8nxEK9WnI+tPFJXeUsqFm0I8z5WZ3hCFH7kU2Wxc0H6iHcVNmW4WjAkJUCkYsXGd1dVbAWcZbIwp3KPvCvzFeWFBClgpjH5kxwmFAdD/MKtSoZiCmRoDr1qm2a2yycXmJQKsX05FpR6EGfrXz4Z3/AER+0oAfST9KYzcEgeYkxGm6oby/7UqeRY3ze6RTYFIWyqQpaX2SkDSfFSIjfkTr1rVe1JV8Dd4JxeA7EazgVpzrLri5wuMLI+W4YUegdTNat2hCzZ3Ib+fwXcPXArD9anr2ZxOL/mwfvcwLZe11tJSEnEiB5T/5O4+4psausSQoaKAPpSmbcBtsgykoTn6DduNS9i35B8M5pMlPLUx0/KosGj8Ix+NuFeFrrgXa8+JSDlWDy5KBxUD7Z/eK0vsA2U7MtAd7QPuSR9DWZWycRUdcsI+6j6ZD0rTOwFzj2bazkUths9UEoP2qWrc4XG18Ee4w0UUVOZgKSe8rI2Kpg+OpM8iy5P2FO1IvemqE2R/3l/8AS5TZ+Uu6BZ1MF+5R3LAUAE5lOYn6joZ9K8W1z5TnBB03g8DUVq9yANcL25AleIAjXFkDHE7jzqng2KqezLb4nnuqM8/UBm+UsAht/MZAMumZ0KSEwQeIqzZ7KbQcCSLdKAd7riUkdUgKI+9PUWROyirnOSXzK5DJeeYZT8zjzfslQWs9AlJ+lbJeW/iNrRMY0qTPCQRS52S7FC1UXnVBy4KcMgQhCdSlAOeZ1UczG4U01YhHCMzxLVx1FqcNkYZedmrthAbctXTgGHG0nxUqgQFDD5s9YIqn2cSH8JCkqAVKVJKSMt4InfX6LpN7x+zrj7bT7KCt1kqlAjEtCh5wnioEBQHI8aa6+h0NLxiUpxhaljqIM5TXJ10jIanIdePQa+leHXCkhKkOoUqYDiFNTGsYgJI5TXZlITJV5lERPDkOVRGmUlJZi8kpI8NIRIGEHPXFOs8/zrQu7dnDs1gn8eNz+JaiPoazK6fhCpM+U5+hrW+xzeHZ9mCIPw7X8gqStczPcb+GuEer9/UuKKKKmMuFLnbrs8u7tgGo8ZpYcQCYCoBCkk7pSSJ4xTHRSNZH12Srkpx3Rkey+xd4+vCptVsgfMtzCSOSEhRxHmYHWnjZ3d9ZNEKLXirH4niXT1g+UegpkopFFIu6niN+ofxPC6LYIooopxzwooooAKKKKAI20NnNPoLbzaHEH8KwFDkc99LV33YWaiS14tvO5pflnjhUFCabqKRpMlrusq5wk12M1T3UOqcCXbhCrefNhQUOLG9PzFKZ0JHsK0lKQAAMgNBX2ihJLYffqbdQ07HnAUUUUpXP/9k="/>
          <p:cNvSpPr>
            <a:spLocks noChangeAspect="1" noChangeArrowheads="1"/>
          </p:cNvSpPr>
          <p:nvPr/>
        </p:nvSpPr>
        <p:spPr bwMode="auto">
          <a:xfrm>
            <a:off x="63500" y="-523875"/>
            <a:ext cx="1143000" cy="1066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66" name="Picture 18" descr="http://leavingbio.net/Respiratory%20System/THE%20RESPIRATORY%20SYSTEM_files/image001.gif"/>
          <p:cNvPicPr>
            <a:picLocks noChangeAspect="1" noChangeArrowheads="1" noCrop="1"/>
          </p:cNvPicPr>
          <p:nvPr/>
        </p:nvPicPr>
        <p:blipFill>
          <a:blip r:embed="rId4" cstate="print"/>
          <a:srcRect/>
          <a:stretch>
            <a:fillRect/>
          </a:stretch>
        </p:blipFill>
        <p:spPr bwMode="auto">
          <a:xfrm>
            <a:off x="966107" y="4572000"/>
            <a:ext cx="2081893" cy="194310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r>
              <a:rPr lang="en-US" sz="1600" dirty="0" smtClean="0"/>
              <a:t>an example of passive transport, which is basically diffusion</a:t>
            </a:r>
            <a:br>
              <a:rPr lang="en-US" sz="1600" dirty="0" smtClean="0"/>
            </a:br>
            <a:endParaRPr lang="en-US" sz="1600" dirty="0" smtClean="0"/>
          </a:p>
        </p:txBody>
      </p:sp>
      <p:sp>
        <p:nvSpPr>
          <p:cNvPr id="82947" name="Rectangle 3"/>
          <p:cNvSpPr>
            <a:spLocks noGrp="1"/>
          </p:cNvSpPr>
          <p:nvPr>
            <p:ph type="body" idx="1"/>
          </p:nvPr>
        </p:nvSpPr>
        <p:spPr/>
        <p:txBody>
          <a:bodyPr/>
          <a:lstStyle/>
          <a:p>
            <a:r>
              <a:rPr lang="en-US" dirty="0" smtClean="0">
                <a:hlinkClick r:id="rId2"/>
              </a:rPr>
              <a:t>Transport</a:t>
            </a: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a:solidFill>
            <a:schemeClr val="bg1"/>
          </a:solidFill>
        </p:spPr>
        <p:txBody>
          <a:bodyPr/>
          <a:lstStyle/>
          <a:p>
            <a:r>
              <a:rPr lang="en-US" dirty="0" smtClean="0">
                <a:solidFill>
                  <a:srgbClr val="0070C0"/>
                </a:solidFill>
              </a:rPr>
              <a:t>Osmosis</a:t>
            </a:r>
          </a:p>
        </p:txBody>
      </p:sp>
      <p:sp>
        <p:nvSpPr>
          <p:cNvPr id="80899" name="Rectangle 3"/>
          <p:cNvSpPr>
            <a:spLocks noGrp="1"/>
          </p:cNvSpPr>
          <p:nvPr>
            <p:ph type="body" idx="1"/>
          </p:nvPr>
        </p:nvSpPr>
        <p:spPr>
          <a:xfrm>
            <a:off x="685800" y="1600200"/>
            <a:ext cx="8229600" cy="2590800"/>
          </a:xfrm>
          <a:solidFill>
            <a:schemeClr val="bg1"/>
          </a:solidFill>
        </p:spPr>
        <p:txBody>
          <a:bodyPr/>
          <a:lstStyle/>
          <a:p>
            <a:r>
              <a:rPr lang="en-US" b="1" dirty="0" smtClean="0"/>
              <a:t>Osmosis is the </a:t>
            </a:r>
            <a:r>
              <a:rPr lang="en-US" b="1" u="sng" dirty="0" smtClean="0">
                <a:solidFill>
                  <a:srgbClr val="FF0000"/>
                </a:solidFill>
              </a:rPr>
              <a:t>diffusion </a:t>
            </a:r>
            <a:r>
              <a:rPr lang="en-US" b="1" dirty="0" smtClean="0"/>
              <a:t>of </a:t>
            </a:r>
            <a:r>
              <a:rPr lang="en-US" b="1" u="sng" dirty="0" smtClean="0">
                <a:solidFill>
                  <a:srgbClr val="FF0000"/>
                </a:solidFill>
              </a:rPr>
              <a:t>water</a:t>
            </a:r>
            <a:r>
              <a:rPr lang="en-US" b="1" dirty="0" smtClean="0"/>
              <a:t> across a semi-permeable membrane from an area of higher water concentration to an area of lower</a:t>
            </a:r>
            <a:r>
              <a:rPr lang="en-US" b="1" dirty="0" smtClean="0">
                <a:solidFill>
                  <a:srgbClr val="FF0000"/>
                </a:solidFill>
              </a:rPr>
              <a:t> </a:t>
            </a:r>
            <a:r>
              <a:rPr lang="en-US" b="1" dirty="0" smtClean="0"/>
              <a:t>water concentration</a:t>
            </a:r>
            <a:r>
              <a:rPr lang="en-US" dirty="0" smtClean="0"/>
              <a:t>.</a:t>
            </a:r>
          </a:p>
        </p:txBody>
      </p:sp>
      <p:pic>
        <p:nvPicPr>
          <p:cNvPr id="80903" name="Picture 7" descr="06%20Osmosis"/>
          <p:cNvPicPr>
            <a:picLocks noChangeAspect="1" noChangeArrowheads="1"/>
          </p:cNvPicPr>
          <p:nvPr/>
        </p:nvPicPr>
        <p:blipFill>
          <a:blip r:embed="rId2" cstate="print"/>
          <a:srcRect/>
          <a:stretch>
            <a:fillRect/>
          </a:stretch>
        </p:blipFill>
        <p:spPr bwMode="auto">
          <a:xfrm>
            <a:off x="1981200" y="4191000"/>
            <a:ext cx="4933950" cy="239913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p:cNvSpPr>
          <p:nvPr>
            <p:ph type="body" idx="1"/>
          </p:nvPr>
        </p:nvSpPr>
        <p:spPr>
          <a:xfrm>
            <a:off x="457200" y="685800"/>
            <a:ext cx="8229600" cy="5440363"/>
          </a:xfrm>
        </p:spPr>
        <p:txBody>
          <a:bodyPr/>
          <a:lstStyle/>
          <a:p>
            <a:r>
              <a:rPr lang="en-US" sz="3600" b="1" dirty="0" smtClean="0"/>
              <a:t>The higher the concentration of </a:t>
            </a:r>
            <a:r>
              <a:rPr lang="en-US" sz="3600" b="1" u="sng" dirty="0" smtClean="0">
                <a:solidFill>
                  <a:srgbClr val="FF0000"/>
                </a:solidFill>
              </a:rPr>
              <a:t>solutes</a:t>
            </a:r>
            <a:r>
              <a:rPr lang="en-US" sz="3600" b="1" dirty="0" smtClean="0"/>
              <a:t> in a solution, the lower the concentration of </a:t>
            </a:r>
            <a:r>
              <a:rPr lang="en-US" sz="3600" b="1" u="sng" dirty="0" smtClean="0">
                <a:solidFill>
                  <a:srgbClr val="FF0000"/>
                </a:solidFill>
              </a:rPr>
              <a:t>water</a:t>
            </a:r>
            <a:r>
              <a:rPr lang="en-US" sz="3600" b="1" dirty="0" smtClean="0"/>
              <a:t> in the same solution.</a:t>
            </a:r>
          </a:p>
        </p:txBody>
      </p:sp>
      <p:pic>
        <p:nvPicPr>
          <p:cNvPr id="81924" name="Picture 4" descr="06%20Osmosis"/>
          <p:cNvPicPr>
            <a:picLocks noChangeAspect="1" noChangeArrowheads="1"/>
          </p:cNvPicPr>
          <p:nvPr/>
        </p:nvPicPr>
        <p:blipFill>
          <a:blip r:embed="rId2" cstate="print"/>
          <a:srcRect/>
          <a:stretch>
            <a:fillRect/>
          </a:stretch>
        </p:blipFill>
        <p:spPr bwMode="auto">
          <a:xfrm>
            <a:off x="1600200" y="4038600"/>
            <a:ext cx="5029200" cy="222068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5" descr="09%20Water%20going%20IN"/>
          <p:cNvPicPr>
            <a:picLocks noChangeAspect="1" noChangeArrowheads="1" noCrop="1"/>
          </p:cNvPicPr>
          <p:nvPr/>
        </p:nvPicPr>
        <p:blipFill>
          <a:blip r:embed="rId2" cstate="print"/>
          <a:srcRect/>
          <a:stretch>
            <a:fillRect/>
          </a:stretch>
        </p:blipFill>
        <p:spPr bwMode="auto">
          <a:xfrm>
            <a:off x="533400" y="1590675"/>
            <a:ext cx="7848600" cy="4967288"/>
          </a:xfrm>
          <a:prstGeom prst="rect">
            <a:avLst/>
          </a:prstGeom>
          <a:noFill/>
        </p:spPr>
      </p:pic>
      <p:sp>
        <p:nvSpPr>
          <p:cNvPr id="83974" name="Rectangle 6"/>
          <p:cNvSpPr>
            <a:spLocks/>
          </p:cNvSpPr>
          <p:nvPr/>
        </p:nvSpPr>
        <p:spPr bwMode="auto">
          <a:xfrm>
            <a:off x="457200" y="274638"/>
            <a:ext cx="8229600" cy="1143000"/>
          </a:xfrm>
          <a:prstGeom prst="rect">
            <a:avLst/>
          </a:prstGeom>
          <a:solidFill>
            <a:schemeClr val="bg1"/>
          </a:solidFill>
          <a:ln w="9525">
            <a:noFill/>
            <a:miter lim="800000"/>
            <a:headEnd/>
            <a:tailEnd/>
          </a:ln>
        </p:spPr>
        <p:txBody>
          <a:bodyPr anchor="ctr"/>
          <a:lstStyle/>
          <a:p>
            <a:pPr algn="ctr" eaLnBrk="0" hangingPunct="0"/>
            <a:r>
              <a:rPr lang="en-US" sz="4400" dirty="0">
                <a:latin typeface="Comic Sans MS" pitchFamily="66" charset="0"/>
              </a:rPr>
              <a:t>Osmosis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descr="osmosis3"/>
          <p:cNvPicPr>
            <a:picLocks noChangeAspect="1" noChangeArrowheads="1" noCrop="1"/>
          </p:cNvPicPr>
          <p:nvPr/>
        </p:nvPicPr>
        <p:blipFill>
          <a:blip r:embed="rId2" cstate="print"/>
          <a:srcRect/>
          <a:stretch>
            <a:fillRect/>
          </a:stretch>
        </p:blipFill>
        <p:spPr bwMode="auto">
          <a:xfrm>
            <a:off x="0" y="0"/>
            <a:ext cx="9372600" cy="6858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r>
              <a:rPr lang="en-US" sz="3600" dirty="0" smtClean="0"/>
              <a:t>The diffusion of molecules across the membrane through transport proteins is called </a:t>
            </a:r>
            <a:r>
              <a:rPr lang="en-US" sz="3600" b="1" dirty="0" smtClean="0"/>
              <a:t>facilitated diffusion</a:t>
            </a:r>
            <a:r>
              <a:rPr lang="en-US" sz="3600" dirty="0" smtClean="0"/>
              <a:t>.</a:t>
            </a:r>
          </a:p>
          <a:p>
            <a:endParaRPr lang="en-US" dirty="0"/>
          </a:p>
        </p:txBody>
      </p:sp>
      <p:pic>
        <p:nvPicPr>
          <p:cNvPr id="117762" name="Picture 2" descr="http://bio1151b.nicerweb.net/Locked/media/ch07/07_15FacilitatedDiffusionB.jpg"/>
          <p:cNvPicPr>
            <a:picLocks noChangeAspect="1" noChangeArrowheads="1"/>
          </p:cNvPicPr>
          <p:nvPr/>
        </p:nvPicPr>
        <p:blipFill>
          <a:blip r:embed="rId2" cstate="print"/>
          <a:srcRect/>
          <a:stretch>
            <a:fillRect/>
          </a:stretch>
        </p:blipFill>
        <p:spPr bwMode="auto">
          <a:xfrm>
            <a:off x="3711021" y="4191000"/>
            <a:ext cx="5432979" cy="2352675"/>
          </a:xfrm>
          <a:prstGeom prst="rect">
            <a:avLst/>
          </a:prstGeom>
          <a:noFill/>
        </p:spPr>
      </p:pic>
      <p:sp>
        <p:nvSpPr>
          <p:cNvPr id="5" name="TextBox 4"/>
          <p:cNvSpPr txBox="1"/>
          <p:nvPr/>
        </p:nvSpPr>
        <p:spPr>
          <a:xfrm>
            <a:off x="3124200" y="5867400"/>
            <a:ext cx="1932965" cy="369332"/>
          </a:xfrm>
          <a:prstGeom prst="rect">
            <a:avLst/>
          </a:prstGeom>
          <a:solidFill>
            <a:schemeClr val="accent6">
              <a:lumMod val="40000"/>
              <a:lumOff val="60000"/>
            </a:schemeClr>
          </a:solidFill>
        </p:spPr>
        <p:txBody>
          <a:bodyPr wrap="square" rtlCol="0">
            <a:spAutoFit/>
          </a:bodyPr>
          <a:lstStyle/>
          <a:p>
            <a:r>
              <a:rPr lang="en-US" dirty="0" smtClean="0">
                <a:effectLst>
                  <a:outerShdw blurRad="38100" dist="38100" dir="2700000" algn="tl">
                    <a:srgbClr val="000000">
                      <a:alpha val="43137"/>
                    </a:srgbClr>
                  </a:outerShdw>
                </a:effectLst>
              </a:rPr>
              <a:t>Transport protein</a:t>
            </a:r>
            <a:endParaRPr lang="en-US" dirty="0">
              <a:effectLst>
                <a:outerShdw blurRad="38100" dist="38100" dir="2700000" algn="tl">
                  <a:srgbClr val="000000">
                    <a:alpha val="43137"/>
                  </a:srgbClr>
                </a:outerShdw>
              </a:effectLst>
            </a:endParaRPr>
          </a:p>
        </p:txBody>
      </p:sp>
      <p:sp>
        <p:nvSpPr>
          <p:cNvPr id="6" name="Title 5"/>
          <p:cNvSpPr txBox="1">
            <a:spLocks/>
          </p:cNvSpPr>
          <p:nvPr/>
        </p:nvSpPr>
        <p:spPr>
          <a:xfrm>
            <a:off x="457200" y="274638"/>
            <a:ext cx="8229600" cy="1143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rmAutofit fontScale="97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Movement across the Cell Membrane:</a:t>
            </a:r>
            <a:b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b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Facilitated Diffusion 3.4</a:t>
            </a:r>
            <a:r>
              <a:rPr kumimoji="0" lang="en-US" sz="44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This happens because some molecules cannot easily diffuse across the </a:t>
            </a:r>
            <a:r>
              <a:rPr lang="en-US" b="1" u="sng" dirty="0" smtClean="0">
                <a:solidFill>
                  <a:srgbClr val="FF0000"/>
                </a:solidFill>
              </a:rPr>
              <a:t>cell membrane</a:t>
            </a:r>
            <a:r>
              <a:rPr lang="en-US" b="1" dirty="0" smtClean="0"/>
              <a:t>.</a:t>
            </a:r>
          </a:p>
          <a:p>
            <a:r>
              <a:rPr lang="en-US" b="1" dirty="0" smtClean="0"/>
              <a:t>They need help by way of transport</a:t>
            </a:r>
            <a:r>
              <a:rPr lang="en-US" b="1" u="sng" dirty="0" smtClean="0"/>
              <a:t> </a:t>
            </a:r>
            <a:r>
              <a:rPr lang="en-US" b="1" dirty="0" smtClean="0"/>
              <a:t>proteins.</a:t>
            </a:r>
          </a:p>
        </p:txBody>
      </p:sp>
      <p:sp>
        <p:nvSpPr>
          <p:cNvPr id="4" name="Title 5"/>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eaLnBrk="1" hangingPunct="1"/>
            <a:r>
              <a:rPr lang="en-US" sz="3200" b="1" dirty="0" smtClean="0">
                <a:solidFill>
                  <a:schemeClr val="tx1"/>
                </a:solidFill>
                <a:latin typeface="Comic Sans MS" pitchFamily="66" charset="0"/>
              </a:rPr>
              <a:t>Movement across the Cell Membrane:</a:t>
            </a:r>
            <a:br>
              <a:rPr lang="en-US" sz="3200" b="1" dirty="0" smtClean="0">
                <a:solidFill>
                  <a:schemeClr val="tx1"/>
                </a:solidFill>
                <a:latin typeface="Comic Sans MS" pitchFamily="66" charset="0"/>
              </a:rPr>
            </a:br>
            <a:r>
              <a:rPr lang="en-US" sz="3200" b="1" dirty="0" smtClean="0">
                <a:solidFill>
                  <a:schemeClr val="tx1"/>
                </a:solidFill>
                <a:latin typeface="Comic Sans MS" pitchFamily="66" charset="0"/>
              </a:rPr>
              <a:t>Facilitated Diffusion 3.4</a:t>
            </a:r>
            <a:r>
              <a:rPr lang="en-US" b="1" dirty="0" smtClean="0">
                <a:solidFill>
                  <a:schemeClr val="tx1"/>
                </a:solidFill>
                <a:latin typeface="Comic Sans MS" pitchFamily="66" charset="0"/>
              </a:rPr>
              <a:t> </a:t>
            </a:r>
          </a:p>
        </p:txBody>
      </p:sp>
      <p:pic>
        <p:nvPicPr>
          <p:cNvPr id="119810" name="Picture 2" descr="http://www.mhhe.com/biosci/genbio/enger/student/olc/art_quizzes/genbiomedia/0086.jpg"/>
          <p:cNvPicPr>
            <a:picLocks noChangeAspect="1" noChangeArrowheads="1"/>
          </p:cNvPicPr>
          <p:nvPr/>
        </p:nvPicPr>
        <p:blipFill>
          <a:blip r:embed="rId3" cstate="print"/>
          <a:srcRect/>
          <a:stretch>
            <a:fillRect/>
          </a:stretch>
        </p:blipFill>
        <p:spPr bwMode="auto">
          <a:xfrm>
            <a:off x="3733800" y="3826740"/>
            <a:ext cx="4038600" cy="3028951"/>
          </a:xfrm>
          <a:prstGeom prst="rect">
            <a:avLst/>
          </a:prstGeom>
          <a:noFill/>
        </p:spPr>
      </p:pic>
    </p:spTree>
  </p:cSld>
  <p:clrMapOvr>
    <a:masterClrMapping/>
  </p:clrMapOvr>
  <p:transition>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267200" cy="4952999"/>
          </a:xfrm>
        </p:spPr>
        <p:txBody>
          <a:bodyPr/>
          <a:lstStyle/>
          <a:p>
            <a:r>
              <a:rPr lang="en-US" sz="3600" b="1" dirty="0" smtClean="0"/>
              <a:t>Facilitated diffusion is a form of passive transport.</a:t>
            </a:r>
          </a:p>
          <a:p>
            <a:r>
              <a:rPr lang="en-US" sz="3600" b="1" dirty="0" smtClean="0">
                <a:solidFill>
                  <a:schemeClr val="accent6">
                    <a:lumMod val="75000"/>
                  </a:schemeClr>
                </a:solidFill>
              </a:rPr>
              <a:t>The cell does</a:t>
            </a:r>
            <a:r>
              <a:rPr lang="en-US" sz="3600" b="1" u="sng" dirty="0" smtClean="0">
                <a:solidFill>
                  <a:schemeClr val="accent6">
                    <a:lumMod val="75000"/>
                  </a:schemeClr>
                </a:solidFill>
              </a:rPr>
              <a:t> </a:t>
            </a:r>
            <a:r>
              <a:rPr lang="en-US" sz="3600" b="1" dirty="0" smtClean="0">
                <a:solidFill>
                  <a:schemeClr val="accent6">
                    <a:lumMod val="75000"/>
                  </a:schemeClr>
                </a:solidFill>
              </a:rPr>
              <a:t>not have to expend energy in facilitated diffusion.</a:t>
            </a:r>
            <a:endParaRPr lang="en-US" sz="3600" b="1" dirty="0">
              <a:solidFill>
                <a:schemeClr val="accent6">
                  <a:lumMod val="75000"/>
                </a:schemeClr>
              </a:solidFill>
            </a:endParaRPr>
          </a:p>
        </p:txBody>
      </p:sp>
      <p:sp>
        <p:nvSpPr>
          <p:cNvPr id="4" name="Title 5"/>
          <p:cNvSpPr txBox="1">
            <a:spLocks noGrp="1"/>
          </p:cNvSpPr>
          <p:nvPr>
            <p:ph type="title"/>
          </p:nvPr>
        </p:nvSpPr>
        <p:spPr>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Movement across the Cell Membrane:</a:t>
            </a:r>
            <a:b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b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Facilitated Diffusion 3.4</a:t>
            </a:r>
            <a:r>
              <a:rPr kumimoji="0" lang="en-US" sz="44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p>
        </p:txBody>
      </p:sp>
      <p:pic>
        <p:nvPicPr>
          <p:cNvPr id="118786" name="Picture 2" descr="Illustration of facilitated diffusion"/>
          <p:cNvPicPr>
            <a:picLocks noChangeAspect="1" noChangeArrowheads="1" noCrop="1"/>
          </p:cNvPicPr>
          <p:nvPr/>
        </p:nvPicPr>
        <p:blipFill>
          <a:blip r:embed="rId3" cstate="print"/>
          <a:srcRect/>
          <a:stretch>
            <a:fillRect/>
          </a:stretch>
        </p:blipFill>
        <p:spPr bwMode="auto">
          <a:xfrm>
            <a:off x="5105400" y="2476500"/>
            <a:ext cx="3810000" cy="2857501"/>
          </a:xfrm>
          <a:prstGeom prst="rect">
            <a:avLst/>
          </a:prstGeom>
          <a:noFill/>
        </p:spPr>
      </p:pic>
    </p:spTree>
  </p:cSld>
  <p:clrMapOvr>
    <a:masterClrMapping/>
  </p:clrMapOvr>
  <p:transition>
    <p:sndAc>
      <p:stSnd>
        <p:snd r:embed="rId2" name="Pencil Check"/>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63405" y="609600"/>
            <a:ext cx="8229600" cy="2057400"/>
          </a:xfrm>
        </p:spPr>
        <p:txBody>
          <a:bodyPr>
            <a:noAutofit/>
          </a:bodyPr>
          <a:lstStyle/>
          <a:p>
            <a:pPr eaLnBrk="1" hangingPunct="1">
              <a:defRPr/>
            </a:pPr>
            <a:endParaRPr lang="en-US" sz="3600" b="1" dirty="0" smtClean="0">
              <a:effectLst>
                <a:outerShdw blurRad="38100" dist="38100" dir="2700000" algn="tl">
                  <a:srgbClr val="C0C0C0"/>
                </a:outerShdw>
              </a:effectLst>
            </a:endParaRPr>
          </a:p>
          <a:p>
            <a:pPr marL="0" indent="0" eaLnBrk="1" hangingPunct="1">
              <a:buNone/>
              <a:defRPr/>
            </a:pPr>
            <a:r>
              <a:rPr lang="en-US" sz="3600" b="1" dirty="0" smtClean="0">
                <a:effectLst>
                  <a:outerShdw blurRad="38100" dist="38100" dir="2700000" algn="tl">
                    <a:srgbClr val="C0C0C0"/>
                  </a:outerShdw>
                </a:effectLst>
              </a:rPr>
              <a:t>- The cell membrane is made up of a </a:t>
            </a:r>
            <a:r>
              <a:rPr lang="en-US" sz="3600" b="1" u="sng" dirty="0" smtClean="0">
                <a:solidFill>
                  <a:srgbClr val="FF0000"/>
                </a:solidFill>
                <a:effectLst>
                  <a:outerShdw blurRad="38100" dist="38100" dir="2700000" algn="tl">
                    <a:srgbClr val="C0C0C0"/>
                  </a:outerShdw>
                </a:effectLst>
              </a:rPr>
              <a:t>double layer </a:t>
            </a:r>
            <a:r>
              <a:rPr lang="en-US" sz="3600" b="1" dirty="0" smtClean="0">
                <a:effectLst>
                  <a:outerShdw blurRad="38100" dist="38100" dir="2700000" algn="tl">
                    <a:srgbClr val="C0C0C0"/>
                  </a:outerShdw>
                </a:effectLst>
              </a:rPr>
              <a:t>of molecules called </a:t>
            </a:r>
            <a:r>
              <a:rPr lang="en-US" sz="3600" b="1" u="sng" dirty="0" smtClean="0">
                <a:solidFill>
                  <a:srgbClr val="FF0000"/>
                </a:solidFill>
                <a:effectLst>
                  <a:outerShdw blurRad="38100" dist="38100" dir="2700000" algn="tl">
                    <a:srgbClr val="C0C0C0"/>
                  </a:outerShdw>
                </a:effectLst>
              </a:rPr>
              <a:t>phospholipids </a:t>
            </a:r>
            <a:r>
              <a:rPr lang="en-US" sz="3600" b="1" dirty="0" smtClean="0">
                <a:effectLst>
                  <a:outerShdw blurRad="38100" dist="38100" dir="2700000" algn="tl">
                    <a:srgbClr val="C0C0C0"/>
                  </a:outerShdw>
                </a:effectLst>
              </a:rPr>
              <a:t>mixed in with a variety of other molecules.</a:t>
            </a:r>
          </a:p>
        </p:txBody>
      </p:sp>
      <p:pic>
        <p:nvPicPr>
          <p:cNvPr id="124934" name="Picture 6" descr="https://encrypted-tbn3.google.com/images?q=tbn:ANd9GcR4dmEZkyCavQ05t2V8XH9p68Z3prIXeIfA63Z_4Ax7kdVxzgVHYw"/>
          <p:cNvPicPr>
            <a:picLocks noChangeAspect="1" noChangeArrowheads="1"/>
          </p:cNvPicPr>
          <p:nvPr/>
        </p:nvPicPr>
        <p:blipFill>
          <a:blip r:embed="rId2" cstate="print"/>
          <a:srcRect/>
          <a:stretch>
            <a:fillRect/>
          </a:stretch>
        </p:blipFill>
        <p:spPr bwMode="auto">
          <a:xfrm>
            <a:off x="3657600" y="3657600"/>
            <a:ext cx="4287981" cy="2947989"/>
          </a:xfrm>
          <a:prstGeom prst="rect">
            <a:avLst/>
          </a:prstGeom>
          <a:noFill/>
        </p:spPr>
      </p:pic>
      <p:sp>
        <p:nvSpPr>
          <p:cNvPr id="5" name="Title 1"/>
          <p:cNvSpPr txBox="1">
            <a:spLocks/>
          </p:cNvSpPr>
          <p:nvPr/>
        </p:nvSpPr>
        <p:spPr>
          <a:xfrm>
            <a:off x="457200" y="274638"/>
            <a:ext cx="8229600" cy="944562"/>
          </a:xfrm>
          <a:prstGeom prst="rect">
            <a:avLst/>
          </a:prstGeom>
        </p:spPr>
        <p:style>
          <a:lnRef idx="3">
            <a:schemeClr val="lt1"/>
          </a:lnRef>
          <a:fillRef idx="1">
            <a:schemeClr val="accent4"/>
          </a:fillRef>
          <a:effectRef idx="1">
            <a:schemeClr val="accent4"/>
          </a:effectRef>
          <a:fontRef idx="minor">
            <a:schemeClr val="lt1"/>
          </a:fontRef>
        </p:style>
        <p:txBody>
          <a:bodyPr anchor="ctr">
            <a:normAutofit/>
          </a:bodyPr>
          <a:lstStyle/>
          <a:p>
            <a:pPr algn="ctr" fontAlgn="auto">
              <a:spcAft>
                <a:spcPts val="0"/>
              </a:spcAft>
              <a:defRPr/>
            </a:pPr>
            <a:r>
              <a:rPr lang="en-US" sz="4400" dirty="0" smtClean="0">
                <a:solidFill>
                  <a:schemeClr val="bg1"/>
                </a:solidFill>
                <a:latin typeface="+mj-lt"/>
                <a:ea typeface="+mj-ea"/>
                <a:cs typeface="+mj-cs"/>
              </a:rPr>
              <a:t>Cell Membrane: Characteristics</a:t>
            </a:r>
            <a:endParaRPr lang="en-US" sz="440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0" y="0"/>
            <a:ext cx="9144000" cy="4724400"/>
          </a:xfrm>
        </p:spPr>
        <p:txBody>
          <a:bodyPr/>
          <a:lstStyle/>
          <a:p>
            <a:pPr algn="l"/>
            <a:r>
              <a:rPr lang="en-US" sz="4000" b="1" dirty="0">
                <a:latin typeface="Comic Sans MS" pitchFamily="66" charset="0"/>
              </a:rPr>
              <a:t/>
            </a:r>
            <a:br>
              <a:rPr lang="en-US" sz="4000" b="1" dirty="0">
                <a:latin typeface="Comic Sans MS" pitchFamily="66" charset="0"/>
              </a:rPr>
            </a:br>
            <a:r>
              <a:rPr lang="en-US" sz="4000" b="1" dirty="0">
                <a:latin typeface="Comic Sans MS" pitchFamily="66" charset="0"/>
              </a:rPr>
              <a:t/>
            </a:r>
            <a:br>
              <a:rPr lang="en-US" sz="4000" b="1" dirty="0">
                <a:latin typeface="Comic Sans MS" pitchFamily="66" charset="0"/>
              </a:rPr>
            </a:br>
            <a:r>
              <a:rPr lang="en-US" sz="4000" b="1" dirty="0">
                <a:latin typeface="Comic Sans MS" pitchFamily="66" charset="0"/>
              </a:rPr>
              <a:t>2 kinds of proteins </a:t>
            </a:r>
            <a:r>
              <a:rPr lang="en-US" sz="4000" b="1" dirty="0" smtClean="0">
                <a:latin typeface="Comic Sans MS" pitchFamily="66" charset="0"/>
              </a:rPr>
              <a:t>involved in facilitated diffusion are:</a:t>
            </a:r>
            <a:r>
              <a:rPr lang="en-US" sz="4000" b="1" dirty="0">
                <a:latin typeface="Comic Sans MS" pitchFamily="66" charset="0"/>
              </a:rPr>
              <a:t/>
            </a:r>
            <a:br>
              <a:rPr lang="en-US" sz="4000" b="1" dirty="0">
                <a:latin typeface="Comic Sans MS" pitchFamily="66" charset="0"/>
              </a:rPr>
            </a:br>
            <a:r>
              <a:rPr lang="en-US" sz="4000" b="1" dirty="0">
                <a:latin typeface="Comic Sans MS" pitchFamily="66" charset="0"/>
              </a:rPr>
              <a:t>  </a:t>
            </a:r>
            <a:br>
              <a:rPr lang="en-US" sz="4000" b="1" dirty="0">
                <a:latin typeface="Comic Sans MS" pitchFamily="66" charset="0"/>
              </a:rPr>
            </a:br>
            <a:r>
              <a:rPr lang="en-US" sz="4000" b="1" dirty="0">
                <a:solidFill>
                  <a:srgbClr val="FF0000"/>
                </a:solidFill>
                <a:latin typeface="Comic Sans MS" pitchFamily="66" charset="0"/>
              </a:rPr>
              <a:t>   _________  &amp;  ____________</a:t>
            </a:r>
          </a:p>
        </p:txBody>
      </p:sp>
      <p:sp>
        <p:nvSpPr>
          <p:cNvPr id="397316" name="Rectangle 4"/>
          <p:cNvSpPr>
            <a:spLocks noChangeArrowheads="1"/>
          </p:cNvSpPr>
          <p:nvPr/>
        </p:nvSpPr>
        <p:spPr bwMode="auto">
          <a:xfrm>
            <a:off x="1066800" y="3352800"/>
            <a:ext cx="2189163" cy="701675"/>
          </a:xfrm>
          <a:prstGeom prst="rect">
            <a:avLst/>
          </a:prstGeom>
          <a:noFill/>
          <a:ln w="9525">
            <a:noFill/>
            <a:miter lim="800000"/>
            <a:headEnd/>
            <a:tailEnd/>
          </a:ln>
          <a:effectLst/>
        </p:spPr>
        <p:txBody>
          <a:bodyPr wrap="none">
            <a:spAutoFit/>
          </a:bodyPr>
          <a:lstStyle/>
          <a:p>
            <a:r>
              <a:rPr lang="en-US" sz="4000" dirty="0">
                <a:solidFill>
                  <a:schemeClr val="accent2"/>
                </a:solidFill>
              </a:rPr>
              <a:t>Carriers</a:t>
            </a:r>
          </a:p>
        </p:txBody>
      </p:sp>
      <p:sp>
        <p:nvSpPr>
          <p:cNvPr id="397317" name="Rectangle 5"/>
          <p:cNvSpPr>
            <a:spLocks noChangeArrowheads="1"/>
          </p:cNvSpPr>
          <p:nvPr/>
        </p:nvSpPr>
        <p:spPr bwMode="auto">
          <a:xfrm>
            <a:off x="5334000" y="3276600"/>
            <a:ext cx="2484438" cy="762000"/>
          </a:xfrm>
          <a:prstGeom prst="rect">
            <a:avLst/>
          </a:prstGeom>
          <a:noFill/>
          <a:ln w="9525">
            <a:noFill/>
            <a:miter lim="800000"/>
            <a:headEnd/>
            <a:tailEnd/>
          </a:ln>
          <a:effectLst/>
        </p:spPr>
        <p:txBody>
          <a:bodyPr wrap="none">
            <a:spAutoFit/>
          </a:bodyPr>
          <a:lstStyle/>
          <a:p>
            <a:r>
              <a:rPr lang="en-US" sz="4400" dirty="0">
                <a:solidFill>
                  <a:schemeClr val="accent2"/>
                </a:solidFill>
              </a:rPr>
              <a:t>Channels</a:t>
            </a:r>
          </a:p>
        </p:txBody>
      </p:sp>
      <p:pic>
        <p:nvPicPr>
          <p:cNvPr id="397322" name="Picture 10" descr="channel"/>
          <p:cNvPicPr>
            <a:picLocks noChangeAspect="1" noChangeArrowheads="1" noCrop="1"/>
          </p:cNvPicPr>
          <p:nvPr/>
        </p:nvPicPr>
        <p:blipFill>
          <a:blip r:embed="rId2" cstate="print"/>
          <a:srcRect/>
          <a:stretch>
            <a:fillRect/>
          </a:stretch>
        </p:blipFill>
        <p:spPr bwMode="auto">
          <a:xfrm>
            <a:off x="5334000" y="5181600"/>
            <a:ext cx="2819400" cy="1363663"/>
          </a:xfrm>
          <a:prstGeom prst="rect">
            <a:avLst/>
          </a:prstGeom>
          <a:noFill/>
        </p:spPr>
      </p:pic>
      <p:pic>
        <p:nvPicPr>
          <p:cNvPr id="397327" name="Picture 15" descr="facdifan"/>
          <p:cNvPicPr>
            <a:picLocks noChangeAspect="1" noChangeArrowheads="1" noCrop="1"/>
          </p:cNvPicPr>
          <p:nvPr/>
        </p:nvPicPr>
        <p:blipFill>
          <a:blip r:embed="rId3" cstate="print"/>
          <a:srcRect/>
          <a:stretch>
            <a:fillRect/>
          </a:stretch>
        </p:blipFill>
        <p:spPr bwMode="auto">
          <a:xfrm>
            <a:off x="914400" y="4876800"/>
            <a:ext cx="2743200" cy="1716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97317"/>
                                        </p:tgtEl>
                                        <p:attrNameLst>
                                          <p:attrName>style.visibility</p:attrName>
                                        </p:attrNameLst>
                                      </p:cBhvr>
                                      <p:to>
                                        <p:strVal val="visible"/>
                                      </p:to>
                                    </p:set>
                                    <p:animEffect transition="in" filter="blinds(horizontal)">
                                      <p:cBhvr>
                                        <p:cTn id="11" dur="500"/>
                                        <p:tgtEl>
                                          <p:spTgt spid="397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p:bldP spid="3973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685800" y="0"/>
            <a:ext cx="7772400" cy="1371600"/>
          </a:xfrm>
        </p:spPr>
        <p:txBody>
          <a:bodyPr/>
          <a:lstStyle/>
          <a:p>
            <a:r>
              <a:rPr lang="en-US" sz="4000" b="1" dirty="0">
                <a:latin typeface="Comic Sans MS" pitchFamily="66" charset="0"/>
              </a:rPr>
              <a:t>Facilitated Diffusion with CARRIER PROTEINS</a:t>
            </a:r>
          </a:p>
        </p:txBody>
      </p:sp>
      <p:pic>
        <p:nvPicPr>
          <p:cNvPr id="352262" name="Picture 6" descr="facdifan"/>
          <p:cNvPicPr>
            <a:picLocks noChangeAspect="1" noChangeArrowheads="1" noCrop="1"/>
          </p:cNvPicPr>
          <p:nvPr/>
        </p:nvPicPr>
        <p:blipFill>
          <a:blip r:embed="rId2" cstate="print"/>
          <a:srcRect/>
          <a:stretch>
            <a:fillRect/>
          </a:stretch>
        </p:blipFill>
        <p:spPr bwMode="auto">
          <a:xfrm>
            <a:off x="457200" y="1295400"/>
            <a:ext cx="3886200" cy="2863850"/>
          </a:xfrm>
          <a:prstGeom prst="rect">
            <a:avLst/>
          </a:prstGeom>
          <a:noFill/>
          <a:ln w="9525">
            <a:noFill/>
            <a:miter lim="800000"/>
            <a:headEnd/>
            <a:tailEnd/>
          </a:ln>
        </p:spPr>
      </p:pic>
      <p:sp>
        <p:nvSpPr>
          <p:cNvPr id="352263" name="Text Box 7"/>
          <p:cNvSpPr txBox="1">
            <a:spLocks noChangeArrowheads="1"/>
          </p:cNvSpPr>
          <p:nvPr/>
        </p:nvSpPr>
        <p:spPr bwMode="auto">
          <a:xfrm>
            <a:off x="4267199" y="1463964"/>
            <a:ext cx="4650103" cy="3970318"/>
          </a:xfrm>
          <a:prstGeom prst="rect">
            <a:avLst/>
          </a:prstGeom>
          <a:noFill/>
          <a:ln w="9525">
            <a:noFill/>
            <a:miter lim="800000"/>
            <a:headEnd/>
            <a:tailEnd/>
          </a:ln>
          <a:effectLst/>
        </p:spPr>
        <p:txBody>
          <a:bodyPr wrap="square">
            <a:spAutoFit/>
          </a:bodyPr>
          <a:lstStyle/>
          <a:p>
            <a:r>
              <a:rPr lang="en-US" sz="3600" b="1" dirty="0">
                <a:latin typeface="Comic Sans MS" pitchFamily="66" charset="0"/>
              </a:rPr>
              <a:t>Carrier </a:t>
            </a:r>
            <a:r>
              <a:rPr lang="en-US" sz="3600" b="1" dirty="0" smtClean="0">
                <a:latin typeface="Comic Sans MS" pitchFamily="66" charset="0"/>
              </a:rPr>
              <a:t>proteins</a:t>
            </a:r>
            <a:endParaRPr lang="en-US" sz="3600" b="1" dirty="0">
              <a:latin typeface="Comic Sans MS" pitchFamily="66" charset="0"/>
            </a:endParaRPr>
          </a:p>
          <a:p>
            <a:r>
              <a:rPr lang="en-US" sz="3600" b="1" dirty="0" smtClean="0">
                <a:latin typeface="Comic Sans MS" pitchFamily="66" charset="0"/>
              </a:rPr>
              <a:t>grabs molecule, </a:t>
            </a:r>
            <a:endParaRPr lang="en-US" sz="3600" b="1" dirty="0">
              <a:latin typeface="Comic Sans MS" pitchFamily="66" charset="0"/>
            </a:endParaRPr>
          </a:p>
          <a:p>
            <a:r>
              <a:rPr lang="en-US" sz="3600" b="1" dirty="0" smtClean="0">
                <a:latin typeface="Comic Sans MS" pitchFamily="66" charset="0"/>
              </a:rPr>
              <a:t>changes its shape</a:t>
            </a:r>
            <a:r>
              <a:rPr lang="en-US" sz="3600" b="1" dirty="0">
                <a:latin typeface="Comic Sans MS" pitchFamily="66" charset="0"/>
              </a:rPr>
              <a:t>, and</a:t>
            </a:r>
          </a:p>
          <a:p>
            <a:r>
              <a:rPr lang="en-US" sz="3600" b="1" dirty="0" smtClean="0">
                <a:latin typeface="Comic Sans MS" pitchFamily="66" charset="0"/>
              </a:rPr>
              <a:t>Flips it across </a:t>
            </a:r>
            <a:r>
              <a:rPr lang="en-US" sz="3600" b="1" dirty="0">
                <a:latin typeface="Comic Sans MS" pitchFamily="66" charset="0"/>
              </a:rPr>
              <a:t>to</a:t>
            </a:r>
          </a:p>
          <a:p>
            <a:r>
              <a:rPr lang="en-US" sz="3600" b="1" dirty="0">
                <a:latin typeface="Comic Sans MS" pitchFamily="66" charset="0"/>
              </a:rPr>
              <a:t>other side like a</a:t>
            </a:r>
          </a:p>
          <a:p>
            <a:r>
              <a:rPr lang="en-US" sz="3600" b="1" dirty="0">
                <a:latin typeface="Comic Sans MS" pitchFamily="66" charset="0"/>
              </a:rPr>
              <a:t>revolving door</a:t>
            </a:r>
          </a:p>
        </p:txBody>
      </p:sp>
      <p:pic>
        <p:nvPicPr>
          <p:cNvPr id="70658" name="Picture 2" descr="http://www.ibiblio.org/virtualcell/textbook/chapter3/movies/pro5.gif"/>
          <p:cNvPicPr>
            <a:picLocks noChangeAspect="1" noChangeArrowheads="1" noCrop="1"/>
          </p:cNvPicPr>
          <p:nvPr/>
        </p:nvPicPr>
        <p:blipFill>
          <a:blip r:embed="rId3" cstate="print"/>
          <a:srcRect/>
          <a:stretch>
            <a:fillRect/>
          </a:stretch>
        </p:blipFill>
        <p:spPr bwMode="auto">
          <a:xfrm>
            <a:off x="609600" y="4267200"/>
            <a:ext cx="3048000" cy="228600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http://www.ibiblio.org/virtualcell/textbook/chapter3/movies/pro5.gif"/>
          <p:cNvPicPr>
            <a:picLocks noChangeAspect="1" noChangeArrowheads="1" noCrop="1"/>
          </p:cNvPicPr>
          <p:nvPr/>
        </p:nvPicPr>
        <p:blipFill>
          <a:blip r:embed="rId2" cstate="print"/>
          <a:srcRect/>
          <a:stretch>
            <a:fillRect/>
          </a:stretch>
        </p:blipFill>
        <p:spPr bwMode="auto">
          <a:xfrm>
            <a:off x="1524000" y="2057400"/>
            <a:ext cx="5892797" cy="4419600"/>
          </a:xfrm>
          <a:prstGeom prst="rect">
            <a:avLst/>
          </a:prstGeom>
          <a:noFill/>
        </p:spPr>
      </p:pic>
      <p:sp>
        <p:nvSpPr>
          <p:cNvPr id="5" name="Title 4"/>
          <p:cNvSpPr>
            <a:spLocks noGrp="1"/>
          </p:cNvSpPr>
          <p:nvPr>
            <p:ph type="title"/>
          </p:nvPr>
        </p:nvSpPr>
        <p:spPr/>
        <p:txBody>
          <a:bodyPr/>
          <a:lstStyle/>
          <a:p>
            <a:r>
              <a:rPr lang="en-US" sz="4000" b="1" dirty="0" smtClean="0">
                <a:solidFill>
                  <a:srgbClr val="7030A0"/>
                </a:solidFill>
              </a:rPr>
              <a:t>Facilitative Diffusion:</a:t>
            </a:r>
            <a:br>
              <a:rPr lang="en-US" sz="4000" b="1" dirty="0" smtClean="0">
                <a:solidFill>
                  <a:srgbClr val="7030A0"/>
                </a:solidFill>
              </a:rPr>
            </a:br>
            <a:r>
              <a:rPr lang="en-US" sz="4000" b="1" dirty="0" smtClean="0">
                <a:solidFill>
                  <a:srgbClr val="7030A0"/>
                </a:solidFill>
              </a:rPr>
              <a:t>Carrier Protein</a:t>
            </a:r>
            <a:endParaRPr lang="en-US" sz="4000" b="1" dirty="0">
              <a:solidFill>
                <a:srgbClr val="7030A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685800" y="304800"/>
            <a:ext cx="7772400" cy="1143000"/>
          </a:xfrm>
        </p:spPr>
        <p:txBody>
          <a:bodyPr/>
          <a:lstStyle/>
          <a:p>
            <a:r>
              <a:rPr lang="en-US" sz="3600" b="1" dirty="0" smtClean="0">
                <a:latin typeface="Comic Sans MS" pitchFamily="66" charset="0"/>
              </a:rPr>
              <a:t>FACILITATIVE DIFFUSION</a:t>
            </a:r>
            <a:br>
              <a:rPr lang="en-US" sz="3600" b="1" dirty="0" smtClean="0">
                <a:latin typeface="Comic Sans MS" pitchFamily="66" charset="0"/>
              </a:rPr>
            </a:br>
            <a:r>
              <a:rPr lang="en-US" sz="3600" b="1" dirty="0" smtClean="0">
                <a:latin typeface="Comic Sans MS" pitchFamily="66" charset="0"/>
              </a:rPr>
              <a:t>C</a:t>
            </a:r>
            <a:r>
              <a:rPr lang="en-US" sz="3600" b="1" dirty="0" smtClean="0"/>
              <a:t>hannel Protein</a:t>
            </a:r>
            <a:endParaRPr lang="en-US" sz="3600" b="1" dirty="0">
              <a:latin typeface="Comic Sans MS" pitchFamily="66" charset="0"/>
            </a:endParaRPr>
          </a:p>
        </p:txBody>
      </p:sp>
      <p:sp>
        <p:nvSpPr>
          <p:cNvPr id="353285" name="Text Box 5"/>
          <p:cNvSpPr txBox="1">
            <a:spLocks noChangeArrowheads="1"/>
          </p:cNvSpPr>
          <p:nvPr/>
        </p:nvSpPr>
        <p:spPr bwMode="auto">
          <a:xfrm>
            <a:off x="5029200" y="1676400"/>
            <a:ext cx="3581400" cy="3416320"/>
          </a:xfrm>
          <a:prstGeom prst="rect">
            <a:avLst/>
          </a:prstGeom>
          <a:noFill/>
          <a:ln w="9525">
            <a:noFill/>
            <a:miter lim="800000"/>
            <a:headEnd/>
            <a:tailEnd/>
          </a:ln>
          <a:effectLst/>
        </p:spPr>
        <p:txBody>
          <a:bodyPr wrap="square">
            <a:spAutoFit/>
          </a:bodyPr>
          <a:lstStyle/>
          <a:p>
            <a:r>
              <a:rPr lang="en-US" sz="3600" dirty="0" smtClean="0">
                <a:latin typeface="Comic Sans MS" pitchFamily="66" charset="0"/>
              </a:rPr>
              <a:t>Channel </a:t>
            </a:r>
            <a:endParaRPr lang="en-US" sz="3600" dirty="0">
              <a:latin typeface="Comic Sans MS" pitchFamily="66" charset="0"/>
            </a:endParaRPr>
          </a:p>
          <a:p>
            <a:r>
              <a:rPr lang="en-US" sz="3600" dirty="0">
                <a:latin typeface="Comic Sans MS" pitchFamily="66" charset="0"/>
              </a:rPr>
              <a:t>proteins </a:t>
            </a:r>
          </a:p>
          <a:p>
            <a:r>
              <a:rPr lang="en-US" sz="3600" dirty="0">
                <a:latin typeface="Comic Sans MS" pitchFamily="66" charset="0"/>
              </a:rPr>
              <a:t>create a </a:t>
            </a:r>
          </a:p>
          <a:p>
            <a:r>
              <a:rPr lang="en-US" sz="3600" u="sng" dirty="0">
                <a:solidFill>
                  <a:srgbClr val="FF0000"/>
                </a:solidFill>
                <a:latin typeface="Comic Sans MS" pitchFamily="66" charset="0"/>
              </a:rPr>
              <a:t>tunnel</a:t>
            </a:r>
            <a:r>
              <a:rPr lang="en-US" sz="3600" dirty="0">
                <a:latin typeface="Comic Sans MS" pitchFamily="66" charset="0"/>
              </a:rPr>
              <a:t> through</a:t>
            </a:r>
          </a:p>
          <a:p>
            <a:r>
              <a:rPr lang="en-US" sz="3600" dirty="0">
                <a:latin typeface="Comic Sans MS" pitchFamily="66" charset="0"/>
              </a:rPr>
              <a:t>which molecules</a:t>
            </a:r>
          </a:p>
          <a:p>
            <a:r>
              <a:rPr lang="en-US" sz="3600" dirty="0">
                <a:latin typeface="Comic Sans MS" pitchFamily="66" charset="0"/>
              </a:rPr>
              <a:t>can pass</a:t>
            </a:r>
          </a:p>
        </p:txBody>
      </p:sp>
      <p:pic>
        <p:nvPicPr>
          <p:cNvPr id="33794" name="Picture 2" descr="Illustration of facilitated diffusion"/>
          <p:cNvPicPr>
            <a:picLocks noChangeAspect="1" noChangeArrowheads="1" noCrop="1"/>
          </p:cNvPicPr>
          <p:nvPr/>
        </p:nvPicPr>
        <p:blipFill>
          <a:blip r:embed="rId2" cstate="print"/>
          <a:srcRect/>
          <a:stretch>
            <a:fillRect/>
          </a:stretch>
        </p:blipFill>
        <p:spPr bwMode="auto">
          <a:xfrm>
            <a:off x="990600" y="2362200"/>
            <a:ext cx="3048000" cy="2286001"/>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3400" smtClean="0"/>
              <a:t>Facilitated Diffusion</a:t>
            </a:r>
          </a:p>
        </p:txBody>
      </p:sp>
      <p:sp>
        <p:nvSpPr>
          <p:cNvPr id="493571" name="Rectangle 3" descr="Rectangle: Click to edit Master text styles&#10;Second level&#10;Third level&#10;Fourth level&#10;Fifth level"/>
          <p:cNvSpPr>
            <a:spLocks noGrp="1" noChangeArrowheads="1"/>
          </p:cNvSpPr>
          <p:nvPr>
            <p:ph type="body" idx="1"/>
          </p:nvPr>
        </p:nvSpPr>
        <p:spPr>
          <a:xfrm>
            <a:off x="774700" y="1363663"/>
            <a:ext cx="8077200" cy="1828800"/>
          </a:xfrm>
        </p:spPr>
        <p:txBody>
          <a:bodyPr/>
          <a:lstStyle/>
          <a:p>
            <a:pPr eaLnBrk="1" hangingPunct="1"/>
            <a:r>
              <a:rPr lang="en-US" sz="2800" dirty="0" smtClean="0"/>
              <a:t>Diffusion through protein channels</a:t>
            </a:r>
          </a:p>
          <a:p>
            <a:pPr lvl="1" eaLnBrk="1" hangingPunct="1">
              <a:buNone/>
            </a:pPr>
            <a:endParaRPr lang="en-US" sz="2400" dirty="0" smtClean="0"/>
          </a:p>
        </p:txBody>
      </p:sp>
      <p:pic>
        <p:nvPicPr>
          <p:cNvPr id="48132" name="Picture 5"/>
          <p:cNvPicPr>
            <a:picLocks noChangeAspect="1" noChangeArrowheads="1"/>
          </p:cNvPicPr>
          <p:nvPr/>
        </p:nvPicPr>
        <p:blipFill>
          <a:blip r:embed="rId6" cstate="print"/>
          <a:srcRect r="51660" b="14122"/>
          <a:stretch>
            <a:fillRect/>
          </a:stretch>
        </p:blipFill>
        <p:spPr bwMode="auto">
          <a:xfrm>
            <a:off x="1752600" y="2971800"/>
            <a:ext cx="5369002" cy="3708402"/>
          </a:xfrm>
          <a:prstGeom prst="rect">
            <a:avLst/>
          </a:prstGeom>
          <a:noFill/>
          <a:ln w="9525">
            <a:noFill/>
            <a:miter lim="800000"/>
            <a:headEnd/>
            <a:tailEnd/>
          </a:ln>
        </p:spPr>
      </p:pic>
      <p:sp>
        <p:nvSpPr>
          <p:cNvPr id="48133" name="AutoShape 6"/>
          <p:cNvSpPr>
            <a:spLocks noChangeArrowheads="1"/>
          </p:cNvSpPr>
          <p:nvPr/>
        </p:nvSpPr>
        <p:spPr bwMode="auto">
          <a:xfrm>
            <a:off x="3657600" y="4762500"/>
            <a:ext cx="1066800" cy="381000"/>
          </a:xfrm>
          <a:prstGeom prst="chevron">
            <a:avLst>
              <a:gd name="adj" fmla="val 70000"/>
            </a:avLst>
          </a:prstGeom>
          <a:solidFill>
            <a:srgbClr val="CC0000"/>
          </a:solidFill>
          <a:ln w="9525">
            <a:solidFill>
              <a:srgbClr val="CC0000"/>
            </a:solidFill>
            <a:miter lim="800000"/>
            <a:headEnd/>
            <a:tailEnd/>
          </a:ln>
        </p:spPr>
        <p:txBody>
          <a:bodyPr wrap="none" anchor="ctr"/>
          <a:lstStyle/>
          <a:p>
            <a:endParaRPr lang="en-US">
              <a:latin typeface="Calibri" pitchFamily="34" charset="0"/>
            </a:endParaRPr>
          </a:p>
        </p:txBody>
      </p:sp>
      <p:sp>
        <p:nvSpPr>
          <p:cNvPr id="493579" name="Rectangle 11"/>
          <p:cNvSpPr>
            <a:spLocks noChangeArrowheads="1"/>
          </p:cNvSpPr>
          <p:nvPr/>
        </p:nvSpPr>
        <p:spPr bwMode="auto">
          <a:xfrm>
            <a:off x="4800600" y="2401679"/>
            <a:ext cx="4191000" cy="338554"/>
          </a:xfrm>
          <a:prstGeom prst="rect">
            <a:avLst/>
          </a:prstGeom>
          <a:solidFill>
            <a:srgbClr val="FFEA18"/>
          </a:solidFill>
          <a:ln w="9525">
            <a:noFill/>
            <a:miter lim="800000"/>
            <a:headEnd/>
            <a:tailEnd/>
          </a:ln>
        </p:spPr>
        <p:txBody>
          <a:bodyPr wrap="square" anchor="ctr">
            <a:spAutoFit/>
          </a:bodyPr>
          <a:lstStyle/>
          <a:p>
            <a:pPr>
              <a:lnSpc>
                <a:spcPct val="80000"/>
              </a:lnSpc>
            </a:pPr>
            <a:r>
              <a:rPr lang="en-US" sz="2000" b="1" dirty="0">
                <a:solidFill>
                  <a:srgbClr val="000000"/>
                </a:solidFill>
                <a:latin typeface="Calibri" pitchFamily="34" charset="0"/>
              </a:rPr>
              <a:t>facilitated = with help</a:t>
            </a:r>
            <a:endParaRPr lang="en-US" sz="2800" b="1" dirty="0">
              <a:solidFill>
                <a:srgbClr val="0F116A"/>
              </a:solidFill>
              <a:latin typeface="Calibri" pitchFamily="34" charset="0"/>
            </a:endParaRPr>
          </a:p>
        </p:txBody>
      </p:sp>
      <p:grpSp>
        <p:nvGrpSpPr>
          <p:cNvPr id="2" name="Group 13"/>
          <p:cNvGrpSpPr>
            <a:grpSpLocks/>
          </p:cNvGrpSpPr>
          <p:nvPr/>
        </p:nvGrpSpPr>
        <p:grpSpPr bwMode="auto">
          <a:xfrm>
            <a:off x="4800600" y="3390900"/>
            <a:ext cx="720725" cy="3003550"/>
            <a:chOff x="3024" y="2136"/>
            <a:chExt cx="454" cy="1892"/>
          </a:xfrm>
        </p:grpSpPr>
        <p:sp>
          <p:nvSpPr>
            <p:cNvPr id="48138" name="Rectangle 9"/>
            <p:cNvSpPr>
              <a:spLocks noChangeArrowheads="1"/>
            </p:cNvSpPr>
            <p:nvPr/>
          </p:nvSpPr>
          <p:spPr bwMode="auto">
            <a:xfrm>
              <a:off x="3024" y="2136"/>
              <a:ext cx="454" cy="212"/>
            </a:xfrm>
            <a:prstGeom prst="rect">
              <a:avLst/>
            </a:prstGeom>
            <a:solidFill>
              <a:srgbClr val="FFEA18"/>
            </a:solidFill>
            <a:ln w="9525">
              <a:noFill/>
              <a:miter lim="800000"/>
              <a:headEnd/>
              <a:tailEnd/>
            </a:ln>
          </p:spPr>
          <p:txBody>
            <a:bodyPr wrap="none" anchor="ctr">
              <a:spAutoFit/>
            </a:bodyPr>
            <a:lstStyle/>
            <a:p>
              <a:pPr>
                <a:lnSpc>
                  <a:spcPct val="80000"/>
                </a:lnSpc>
              </a:pPr>
              <a:r>
                <a:rPr lang="en-US" sz="2000" b="1">
                  <a:solidFill>
                    <a:srgbClr val="CC0000"/>
                  </a:solidFill>
                  <a:latin typeface="Calibri" pitchFamily="34" charset="0"/>
                </a:rPr>
                <a:t>high</a:t>
              </a:r>
              <a:endParaRPr lang="en-US" sz="2800" b="1">
                <a:solidFill>
                  <a:srgbClr val="CC0000"/>
                </a:solidFill>
                <a:latin typeface="Calibri" pitchFamily="34" charset="0"/>
              </a:endParaRPr>
            </a:p>
          </p:txBody>
        </p:sp>
        <p:sp>
          <p:nvSpPr>
            <p:cNvPr id="48139" name="Rectangle 10"/>
            <p:cNvSpPr>
              <a:spLocks noChangeArrowheads="1"/>
            </p:cNvSpPr>
            <p:nvPr/>
          </p:nvSpPr>
          <p:spPr bwMode="auto">
            <a:xfrm>
              <a:off x="3060" y="3816"/>
              <a:ext cx="383" cy="212"/>
            </a:xfrm>
            <a:prstGeom prst="rect">
              <a:avLst/>
            </a:prstGeom>
            <a:solidFill>
              <a:srgbClr val="FFEA18"/>
            </a:solidFill>
            <a:ln w="9525">
              <a:noFill/>
              <a:miter lim="800000"/>
              <a:headEnd/>
              <a:tailEnd/>
            </a:ln>
          </p:spPr>
          <p:txBody>
            <a:bodyPr wrap="none" anchor="ctr">
              <a:spAutoFit/>
            </a:bodyPr>
            <a:lstStyle/>
            <a:p>
              <a:pPr>
                <a:lnSpc>
                  <a:spcPct val="80000"/>
                </a:lnSpc>
              </a:pPr>
              <a:r>
                <a:rPr lang="en-US" sz="2000" b="1" dirty="0">
                  <a:solidFill>
                    <a:srgbClr val="CC0000"/>
                  </a:solidFill>
                  <a:latin typeface="Calibri" pitchFamily="34" charset="0"/>
                </a:rPr>
                <a:t>low</a:t>
              </a:r>
              <a:endParaRPr lang="en-US" sz="2800" b="1" dirty="0">
                <a:solidFill>
                  <a:srgbClr val="CC0000"/>
                </a:solidFill>
                <a:latin typeface="Calibri" pitchFamily="34" charset="0"/>
              </a:endParaRPr>
            </a:p>
          </p:txBody>
        </p:sp>
        <p:sp>
          <p:nvSpPr>
            <p:cNvPr id="48140" name="AutoShape 12"/>
            <p:cNvSpPr>
              <a:spLocks noChangeArrowheads="1"/>
            </p:cNvSpPr>
            <p:nvPr/>
          </p:nvSpPr>
          <p:spPr bwMode="auto">
            <a:xfrm>
              <a:off x="3158" y="2391"/>
              <a:ext cx="184" cy="1359"/>
            </a:xfrm>
            <a:prstGeom prst="downArrow">
              <a:avLst>
                <a:gd name="adj1" fmla="val 35870"/>
                <a:gd name="adj2" fmla="val 139682"/>
              </a:avLst>
            </a:prstGeom>
            <a:solidFill>
              <a:srgbClr val="CC0000"/>
            </a:solidFill>
            <a:ln w="9525">
              <a:solidFill>
                <a:schemeClr val="tx1"/>
              </a:solidFill>
              <a:miter lim="800000"/>
              <a:headEnd/>
              <a:tailEnd/>
            </a:ln>
          </p:spPr>
          <p:txBody>
            <a:bodyPr wrap="none" anchor="ctr"/>
            <a:lstStyle/>
            <a:p>
              <a:endParaRPr 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anim calcmode="lin" valueType="num">
                                      <p:cBhvr additive="base">
                                        <p:cTn id="7" dur="500" fill="hold"/>
                                        <p:tgtEl>
                                          <p:spTgt spid="493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35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93579"/>
                                        </p:tgtEl>
                                        <p:attrNameLst>
                                          <p:attrName>style.visibility</p:attrName>
                                        </p:attrNameLst>
                                      </p:cBhvr>
                                      <p:to>
                                        <p:strVal val="visible"/>
                                      </p:to>
                                    </p:set>
                                    <p:animEffect transition="in" filter="wipe(left)">
                                      <p:cBhvr>
                                        <p:cTn id="13" dur="500"/>
                                        <p:tgtEl>
                                          <p:spTgt spid="493579"/>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autoUpdateAnimBg="0"/>
      <p:bldP spid="493579"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Some substance cannot get into or out of the cell membrane by </a:t>
            </a:r>
            <a:r>
              <a:rPr lang="en-US" b="1" dirty="0" smtClean="0">
                <a:solidFill>
                  <a:schemeClr val="tx2"/>
                </a:solidFill>
              </a:rPr>
              <a:t>passive </a:t>
            </a:r>
            <a:r>
              <a:rPr lang="en-US" b="1" dirty="0" smtClean="0"/>
              <a:t>transport.</a:t>
            </a:r>
          </a:p>
          <a:p>
            <a:r>
              <a:rPr lang="en-US" b="1" dirty="0" smtClean="0"/>
              <a:t>The cell has three ways to handle these substances.  They are:</a:t>
            </a:r>
          </a:p>
          <a:p>
            <a:r>
              <a:rPr lang="en-US" b="1" u="sng" dirty="0" smtClean="0">
                <a:solidFill>
                  <a:schemeClr val="accent6">
                    <a:lumMod val="75000"/>
                  </a:schemeClr>
                </a:solidFill>
              </a:rPr>
              <a:t>Active transport</a:t>
            </a:r>
          </a:p>
          <a:p>
            <a:r>
              <a:rPr lang="en-US" b="1" u="sng" dirty="0" err="1" smtClean="0">
                <a:solidFill>
                  <a:schemeClr val="accent6">
                    <a:lumMod val="75000"/>
                  </a:schemeClr>
                </a:solidFill>
              </a:rPr>
              <a:t>Endocytosis</a:t>
            </a:r>
            <a:r>
              <a:rPr lang="en-US" b="1" u="sng" dirty="0" smtClean="0">
                <a:solidFill>
                  <a:schemeClr val="accent6">
                    <a:lumMod val="75000"/>
                  </a:schemeClr>
                </a:solidFill>
              </a:rPr>
              <a:t> and </a:t>
            </a:r>
            <a:r>
              <a:rPr lang="en-US" b="1" u="sng" dirty="0" err="1" smtClean="0">
                <a:solidFill>
                  <a:schemeClr val="accent6">
                    <a:lumMod val="75000"/>
                  </a:schemeClr>
                </a:solidFill>
              </a:rPr>
              <a:t>Exocytosis</a:t>
            </a:r>
            <a:endParaRPr lang="en-US" b="1" u="sng" dirty="0">
              <a:solidFill>
                <a:schemeClr val="accent6">
                  <a:lumMod val="75000"/>
                </a:schemeClr>
              </a:solidFill>
            </a:endParaRPr>
          </a:p>
        </p:txBody>
      </p:sp>
      <p:sp>
        <p:nvSpPr>
          <p:cNvPr id="4" name="Title 5"/>
          <p:cNvSpPr txBox="1">
            <a:spLocks noGrp="1"/>
          </p:cNvSpPr>
          <p:nvPr>
            <p:ph type="title"/>
          </p:nvPr>
        </p:nvSpPr>
        <p:spPr>
          <a:xfrm>
            <a:off x="457200" y="0"/>
            <a:ext cx="8229600" cy="15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Movement across the Cell Membrane:</a:t>
            </a:r>
            <a:b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b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Active</a:t>
            </a:r>
            <a:r>
              <a:rPr kumimoji="0" lang="en-US" sz="3200" b="0" i="0" u="none" strike="noStrike" kern="1200" cap="none" spc="0" normalizeH="0" noProof="0" dirty="0" smtClean="0">
                <a:ln>
                  <a:noFill/>
                </a:ln>
                <a:solidFill>
                  <a:schemeClr val="tx1"/>
                </a:solidFill>
                <a:effectLst/>
                <a:uLnTx/>
                <a:uFillTx/>
                <a:latin typeface="Comic Sans MS" pitchFamily="66" charset="0"/>
                <a:ea typeface="+mn-ea"/>
                <a:cs typeface="+mn-cs"/>
              </a:rPr>
              <a:t> Transport</a:t>
            </a:r>
            <a:br>
              <a:rPr kumimoji="0" lang="en-US" sz="3200" b="0" i="0" u="none" strike="noStrike" kern="1200" cap="none" spc="0" normalizeH="0" noProof="0" dirty="0" smtClean="0">
                <a:ln>
                  <a:noFill/>
                </a:ln>
                <a:solidFill>
                  <a:schemeClr val="tx1"/>
                </a:solidFill>
                <a:effectLst/>
                <a:uLnTx/>
                <a:uFillTx/>
                <a:latin typeface="Comic Sans MS" pitchFamily="66" charset="0"/>
                <a:ea typeface="+mn-ea"/>
                <a:cs typeface="+mn-cs"/>
              </a:rPr>
            </a:br>
            <a:r>
              <a:rPr lang="en-US" sz="3200" dirty="0" smtClean="0">
                <a:solidFill>
                  <a:schemeClr val="tx1"/>
                </a:solidFill>
                <a:latin typeface="Comic Sans MS" pitchFamily="66" charset="0"/>
              </a:rPr>
              <a:t> </a:t>
            </a:r>
            <a:r>
              <a:rPr lang="en-US" sz="3200" dirty="0" err="1" smtClean="0">
                <a:solidFill>
                  <a:schemeClr val="tx1"/>
                </a:solidFill>
                <a:latin typeface="Comic Sans MS" pitchFamily="66" charset="0"/>
              </a:rPr>
              <a:t>Endocytosis</a:t>
            </a:r>
            <a:r>
              <a:rPr lang="en-US" sz="3200" dirty="0" smtClean="0">
                <a:solidFill>
                  <a:schemeClr val="tx1"/>
                </a:solidFill>
                <a:latin typeface="Comic Sans MS" pitchFamily="66" charset="0"/>
              </a:rPr>
              <a:t> &amp;  </a:t>
            </a:r>
            <a:r>
              <a:rPr lang="en-US" sz="3200" dirty="0" err="1" smtClean="0">
                <a:solidFill>
                  <a:schemeClr val="tx1"/>
                </a:solidFill>
                <a:latin typeface="Comic Sans MS" pitchFamily="66" charset="0"/>
              </a:rPr>
              <a:t>Exocytosis</a:t>
            </a:r>
            <a:r>
              <a:rPr lang="en-US" sz="3200" dirty="0" smtClean="0">
                <a:solidFill>
                  <a:schemeClr val="tx1"/>
                </a:solidFill>
                <a:latin typeface="Comic Sans MS" pitchFamily="66" charset="0"/>
              </a:rPr>
              <a:t> </a:t>
            </a: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3.5</a:t>
            </a:r>
            <a:r>
              <a:rPr kumimoji="0" lang="en-US" sz="44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p>
        </p:txBody>
      </p:sp>
    </p:spTree>
  </p:cSld>
  <p:clrMapOvr>
    <a:masterClrMapping/>
  </p:clrMapOvr>
  <p:transition>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Scale>
                                      <p:cBhvr>
                                        <p:cTn id="1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xEl>
                                              <p:pRg st="3" end="3"/>
                                            </p:txEl>
                                          </p:spTgt>
                                        </p:tgtEl>
                                        <p:attrNameLst>
                                          <p:attrName>ppt_x</p:attrName>
                                          <p:attrName>ppt_y</p:attrName>
                                        </p:attrNameLst>
                                      </p:cBhvr>
                                    </p:animMotion>
                                    <p:animEffect transition="in" filter="fade">
                                      <p:cBhvr>
                                        <p:cTn id="1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b="1" dirty="0" smtClean="0">
                <a:solidFill>
                  <a:schemeClr val="tx2"/>
                </a:solidFill>
              </a:rPr>
              <a:t>Active transport  </a:t>
            </a:r>
            <a:r>
              <a:rPr lang="en-US" sz="3600" b="1" dirty="0" smtClean="0"/>
              <a:t>describe what happens when a cell uses </a:t>
            </a:r>
            <a:r>
              <a:rPr lang="en-US" sz="3600" b="1" u="sng" dirty="0" smtClean="0">
                <a:solidFill>
                  <a:srgbClr val="FF0000"/>
                </a:solidFill>
              </a:rPr>
              <a:t>energy</a:t>
            </a:r>
            <a:r>
              <a:rPr lang="en-US" sz="3600" b="1" dirty="0" smtClean="0"/>
              <a:t> to transport molecules from a region of </a:t>
            </a:r>
            <a:r>
              <a:rPr lang="en-US" sz="3600" b="1" u="sng" dirty="0" smtClean="0">
                <a:solidFill>
                  <a:srgbClr val="FF0000"/>
                </a:solidFill>
              </a:rPr>
              <a:t>lower </a:t>
            </a:r>
            <a:r>
              <a:rPr lang="en-US" sz="3600" b="1" dirty="0" smtClean="0"/>
              <a:t>concentration to a region of </a:t>
            </a:r>
            <a:r>
              <a:rPr lang="en-US" sz="3600" b="1" u="sng" dirty="0" smtClean="0">
                <a:solidFill>
                  <a:srgbClr val="FF0000"/>
                </a:solidFill>
              </a:rPr>
              <a:t>higher </a:t>
            </a:r>
            <a:r>
              <a:rPr lang="en-US" sz="3600" b="1" dirty="0" smtClean="0"/>
              <a:t>concentration.</a:t>
            </a:r>
            <a:endParaRPr lang="en-US" sz="3600" b="1" dirty="0"/>
          </a:p>
        </p:txBody>
      </p:sp>
      <p:sp>
        <p:nvSpPr>
          <p:cNvPr id="4" name="Title 5"/>
          <p:cNvSpPr txBox="1">
            <a:spLocks noGrp="1"/>
          </p:cNvSpPr>
          <p:nvPr>
            <p:ph type="title"/>
          </p:nvPr>
        </p:nvSpPr>
        <p:spPr>
          <a:xfrm>
            <a:off x="457200" y="0"/>
            <a:ext cx="8229600" cy="14176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Movement across the Cell Membrane:</a:t>
            </a:r>
            <a:b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b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Active</a:t>
            </a:r>
            <a:r>
              <a:rPr kumimoji="0" lang="en-US" sz="3200" b="0" i="0" u="none" strike="noStrike" kern="1200" cap="none" spc="0" normalizeH="0" noProof="0" dirty="0" smtClean="0">
                <a:ln>
                  <a:noFill/>
                </a:ln>
                <a:solidFill>
                  <a:schemeClr val="tx1"/>
                </a:solidFill>
                <a:effectLst/>
                <a:uLnTx/>
                <a:uFillTx/>
                <a:latin typeface="Comic Sans MS" pitchFamily="66" charset="0"/>
                <a:ea typeface="+mn-ea"/>
                <a:cs typeface="+mn-cs"/>
              </a:rPr>
              <a:t> Transport</a:t>
            </a:r>
            <a:r>
              <a:rPr lang="en-US" sz="3200" dirty="0" smtClean="0">
                <a:solidFill>
                  <a:schemeClr val="tx1"/>
                </a:solidFill>
                <a:latin typeface="Comic Sans MS" pitchFamily="66" charset="0"/>
              </a:rPr>
              <a:t>, </a:t>
            </a:r>
            <a:r>
              <a:rPr lang="en-US" sz="3200" dirty="0" err="1" smtClean="0">
                <a:solidFill>
                  <a:schemeClr val="tx1"/>
                </a:solidFill>
                <a:latin typeface="Comic Sans MS" pitchFamily="66" charset="0"/>
              </a:rPr>
              <a:t>Endocytosis</a:t>
            </a:r>
            <a:r>
              <a:rPr lang="en-US" sz="3200" dirty="0" smtClean="0">
                <a:solidFill>
                  <a:schemeClr val="tx1"/>
                </a:solidFill>
                <a:latin typeface="Comic Sans MS" pitchFamily="66" charset="0"/>
              </a:rPr>
              <a:t> &amp;  </a:t>
            </a:r>
            <a:r>
              <a:rPr lang="en-US" sz="3200" dirty="0" err="1" smtClean="0">
                <a:solidFill>
                  <a:schemeClr val="tx1"/>
                </a:solidFill>
                <a:latin typeface="Comic Sans MS" pitchFamily="66" charset="0"/>
              </a:rPr>
              <a:t>Exocytosis</a:t>
            </a:r>
            <a:r>
              <a:rPr lang="en-US" sz="3200" dirty="0" smtClean="0">
                <a:solidFill>
                  <a:schemeClr val="tx1"/>
                </a:solidFill>
                <a:latin typeface="Comic Sans MS" pitchFamily="66" charset="0"/>
              </a:rPr>
              <a:t> </a:t>
            </a: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3.5</a:t>
            </a:r>
            <a:r>
              <a:rPr kumimoji="0" lang="en-US" sz="44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p>
        </p:txBody>
      </p:sp>
      <p:pic>
        <p:nvPicPr>
          <p:cNvPr id="17410" name="Picture 2" descr="http://www.google.com/url?source=imgres&amp;ct=img&amp;q=http://click4biology.info/c4b/2/Pic2.4/activeT.gif&amp;sa=X&amp;ei=qrzRTO3tFMO88gbQo627DA&amp;ved=0CAQQ8wc4SQ&amp;usg=AFQjCNGZgEaQwM2xB3D5B3DpB7iKcmYi4w"/>
          <p:cNvPicPr>
            <a:picLocks noChangeAspect="1" noChangeArrowheads="1"/>
          </p:cNvPicPr>
          <p:nvPr/>
        </p:nvPicPr>
        <p:blipFill>
          <a:blip r:embed="rId2" cstate="print"/>
          <a:srcRect/>
          <a:stretch>
            <a:fillRect/>
          </a:stretch>
        </p:blipFill>
        <p:spPr bwMode="auto">
          <a:xfrm>
            <a:off x="3200400" y="4536768"/>
            <a:ext cx="3238500" cy="2054533"/>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oogle.com/url?source=imgres&amp;ct=img&amp;q=http://www.biology4kids.com/files/art/cell2_active1_240x180.gif&amp;sa=X&amp;ei=SxDPTIirJMT58Ab_wN2VAQ&amp;ved=0CAQQ8wc4Dg&amp;usg=AFQjCNFNqXaIGJHWokvhi4i8v-ZWiGy4tg"/>
          <p:cNvPicPr>
            <a:picLocks noChangeAspect="1" noChangeArrowheads="1"/>
          </p:cNvPicPr>
          <p:nvPr/>
        </p:nvPicPr>
        <p:blipFill>
          <a:blip r:embed="rId2" cstate="print"/>
          <a:srcRect/>
          <a:stretch>
            <a:fillRect/>
          </a:stretch>
        </p:blipFill>
        <p:spPr bwMode="auto">
          <a:xfrm>
            <a:off x="4521200" y="3429000"/>
            <a:ext cx="4013200" cy="3009900"/>
          </a:xfrm>
          <a:prstGeom prst="rect">
            <a:avLst/>
          </a:prstGeom>
          <a:noFill/>
        </p:spPr>
      </p:pic>
      <p:sp>
        <p:nvSpPr>
          <p:cNvPr id="3" name="Rectangle 2"/>
          <p:cNvSpPr/>
          <p:nvPr/>
        </p:nvSpPr>
        <p:spPr>
          <a:xfrm>
            <a:off x="533400" y="304800"/>
            <a:ext cx="6096000" cy="2800767"/>
          </a:xfrm>
          <a:prstGeom prst="rect">
            <a:avLst/>
          </a:prstGeom>
        </p:spPr>
        <p:txBody>
          <a:bodyPr wrap="square">
            <a:spAutoFit/>
          </a:bodyPr>
          <a:lstStyle/>
          <a:p>
            <a:r>
              <a:rPr lang="en-US" sz="3600" dirty="0" smtClean="0">
                <a:latin typeface="Comic Sans MS" pitchFamily="66" charset="0"/>
              </a:rPr>
              <a:t>In other words, the cell has to work </a:t>
            </a:r>
            <a:r>
              <a:rPr lang="en-US" sz="3600" b="1" dirty="0" smtClean="0">
                <a:latin typeface="Comic Sans MS" pitchFamily="66" charset="0"/>
              </a:rPr>
              <a:t>against a </a:t>
            </a:r>
            <a:r>
              <a:rPr lang="en-US" sz="3600" b="1" u="sng" dirty="0" smtClean="0">
                <a:solidFill>
                  <a:srgbClr val="FF0000"/>
                </a:solidFill>
                <a:latin typeface="Comic Sans MS" pitchFamily="66" charset="0"/>
              </a:rPr>
              <a:t>concentration gradient</a:t>
            </a:r>
            <a:r>
              <a:rPr lang="en-US" sz="3600" dirty="0" smtClean="0">
                <a:latin typeface="Comic Sans MS" pitchFamily="66" charset="0"/>
              </a:rPr>
              <a:t>. </a:t>
            </a:r>
          </a:p>
          <a:p>
            <a:r>
              <a:rPr lang="en-US" sz="3200" dirty="0" smtClean="0"/>
              <a:t/>
            </a:r>
            <a:br>
              <a:rPr lang="en-US" sz="320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Active Transport</a:t>
            </a:r>
            <a:endParaRPr lang="en-US" dirty="0"/>
          </a:p>
        </p:txBody>
      </p:sp>
      <p:sp>
        <p:nvSpPr>
          <p:cNvPr id="5" name="Text Placeholder 4"/>
          <p:cNvSpPr>
            <a:spLocks noGrp="1"/>
          </p:cNvSpPr>
          <p:nvPr>
            <p:ph idx="1"/>
          </p:nvPr>
        </p:nvSpPr>
        <p:spPr>
          <a:xfrm>
            <a:off x="457200" y="1600200"/>
            <a:ext cx="4343400" cy="4525963"/>
          </a:xfrm>
        </p:spPr>
        <p:txBody>
          <a:bodyPr/>
          <a:lstStyle/>
          <a:p>
            <a:r>
              <a:rPr lang="en-US" sz="3600" b="1" dirty="0" smtClean="0"/>
              <a:t>Active transport is performed by  thousands of transport protein </a:t>
            </a:r>
            <a:r>
              <a:rPr lang="en-US" sz="3600" b="1" u="sng" dirty="0" smtClean="0"/>
              <a:t>“</a:t>
            </a:r>
            <a:r>
              <a:rPr lang="en-US" sz="3600" b="1" u="sng" dirty="0" smtClean="0">
                <a:solidFill>
                  <a:srgbClr val="FF0000"/>
                </a:solidFill>
              </a:rPr>
              <a:t>pumps</a:t>
            </a:r>
            <a:r>
              <a:rPr lang="en-US" sz="3600" b="1" dirty="0" smtClean="0"/>
              <a:t>” embedded in the cell's </a:t>
            </a:r>
            <a:r>
              <a:rPr lang="en-US" sz="3600" b="1" u="sng" dirty="0" smtClean="0">
                <a:solidFill>
                  <a:srgbClr val="FF0000"/>
                </a:solidFill>
              </a:rPr>
              <a:t>lipid </a:t>
            </a:r>
            <a:r>
              <a:rPr lang="en-US" sz="3600" b="1" u="sng" dirty="0" err="1" smtClean="0">
                <a:solidFill>
                  <a:srgbClr val="FF0000"/>
                </a:solidFill>
              </a:rPr>
              <a:t>bilayer</a:t>
            </a:r>
            <a:r>
              <a:rPr lang="en-US" sz="3600" b="1" u="sng" dirty="0" smtClean="0">
                <a:solidFill>
                  <a:srgbClr val="FF0000"/>
                </a:solidFill>
              </a:rPr>
              <a:t>.</a:t>
            </a:r>
            <a:r>
              <a:rPr lang="en-US" sz="3600" b="1" dirty="0" smtClean="0"/>
              <a:t> </a:t>
            </a:r>
          </a:p>
          <a:p>
            <a:pPr>
              <a:buNone/>
            </a:pPr>
            <a:r>
              <a:rPr lang="en-US" sz="3200" dirty="0" smtClean="0"/>
              <a:t/>
            </a:r>
            <a:br>
              <a:rPr lang="en-US" sz="3200" dirty="0" smtClean="0"/>
            </a:br>
            <a:endParaRPr lang="en-US" sz="3200" dirty="0"/>
          </a:p>
        </p:txBody>
      </p:sp>
      <p:pic>
        <p:nvPicPr>
          <p:cNvPr id="18434" name="Picture 2" descr="http://www.google.com/url?source=imgres&amp;ct=img&amp;q=http://www.solvobiotech.com/Literature/Scienceletter/3/active_transport.jpg&amp;sa=X&amp;ei=mHHRTInkDMT38AbL5aC8DA&amp;ved=0CAQQ8wc&amp;usg=AFQjCNHXZ0b6Hq8LWVglJcVTI6NILUxPUQ"/>
          <p:cNvPicPr>
            <a:picLocks noChangeAspect="1" noChangeArrowheads="1"/>
          </p:cNvPicPr>
          <p:nvPr/>
        </p:nvPicPr>
        <p:blipFill>
          <a:blip r:embed="rId2" cstate="print"/>
          <a:srcRect/>
          <a:stretch>
            <a:fillRect/>
          </a:stretch>
        </p:blipFill>
        <p:spPr bwMode="auto">
          <a:xfrm>
            <a:off x="4876800" y="1458068"/>
            <a:ext cx="3886200" cy="476817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Sodium-Potassium Pump Animation</a:t>
            </a:r>
          </a:p>
          <a:p>
            <a:endParaRPr lang="en-US" dirty="0"/>
          </a:p>
          <a:p>
            <a:endParaRPr lang="en-US" dirty="0"/>
          </a:p>
        </p:txBody>
      </p:sp>
      <p:pic>
        <p:nvPicPr>
          <p:cNvPr id="5" name="Picture 4">
            <a:hlinkClick r:id="rId2"/>
          </p:cNvPr>
          <p:cNvPicPr>
            <a:picLocks noChangeAspect="1"/>
          </p:cNvPicPr>
          <p:nvPr/>
        </p:nvPicPr>
        <p:blipFill>
          <a:blip r:embed="rId3"/>
          <a:stretch>
            <a:fillRect/>
          </a:stretch>
        </p:blipFill>
        <p:spPr>
          <a:xfrm>
            <a:off x="1676400" y="2463006"/>
            <a:ext cx="5610225" cy="28003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8040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457200" y="1447800"/>
            <a:ext cx="7315200" cy="2057400"/>
          </a:xfrm>
        </p:spPr>
        <p:txBody>
          <a:bodyPr/>
          <a:lstStyle/>
          <a:p>
            <a:pPr eaLnBrk="1" hangingPunct="1"/>
            <a:r>
              <a:rPr lang="en-US" sz="3600" b="1" dirty="0" smtClean="0">
                <a:solidFill>
                  <a:srgbClr val="0070C0"/>
                </a:solidFill>
              </a:rPr>
              <a:t>The cell membrane is fluid and </a:t>
            </a:r>
            <a:r>
              <a:rPr lang="en-US" sz="3600" b="1" u="sng" dirty="0" smtClean="0">
                <a:solidFill>
                  <a:srgbClr val="FF0000"/>
                </a:solidFill>
              </a:rPr>
              <a:t>flexible</a:t>
            </a:r>
          </a:p>
          <a:p>
            <a:pPr eaLnBrk="1" hangingPunct="1"/>
            <a:r>
              <a:rPr lang="en-US" sz="3600" b="1" dirty="0" smtClean="0">
                <a:solidFill>
                  <a:srgbClr val="0070C0"/>
                </a:solidFill>
              </a:rPr>
              <a:t>The </a:t>
            </a:r>
            <a:r>
              <a:rPr lang="en-US" sz="3600" b="1" u="sng" dirty="0" err="1" smtClean="0">
                <a:solidFill>
                  <a:srgbClr val="FF0000"/>
                </a:solidFill>
              </a:rPr>
              <a:t>phospholipid</a:t>
            </a:r>
            <a:r>
              <a:rPr lang="en-US" sz="3600" b="1" dirty="0" smtClean="0">
                <a:solidFill>
                  <a:srgbClr val="0070C0"/>
                </a:solidFill>
              </a:rPr>
              <a:t> molecules can move around in a fluid-like manner.</a:t>
            </a:r>
          </a:p>
        </p:txBody>
      </p:sp>
      <p:pic>
        <p:nvPicPr>
          <p:cNvPr id="94210" name="Picture 2" descr="http://www.doctortee.com/dsu/tiftickjian/cse-img/cell-biol/membranes/fluid-mosaic-model.jpg"/>
          <p:cNvPicPr>
            <a:picLocks noChangeAspect="1" noChangeArrowheads="1"/>
          </p:cNvPicPr>
          <p:nvPr/>
        </p:nvPicPr>
        <p:blipFill>
          <a:blip r:embed="rId2" cstate="print"/>
          <a:srcRect/>
          <a:stretch>
            <a:fillRect/>
          </a:stretch>
        </p:blipFill>
        <p:spPr bwMode="auto">
          <a:xfrm>
            <a:off x="3352800" y="4495800"/>
            <a:ext cx="5524500" cy="2190750"/>
          </a:xfrm>
          <a:prstGeom prst="rect">
            <a:avLst/>
          </a:prstGeom>
          <a:noFill/>
        </p:spPr>
      </p:pic>
      <p:sp>
        <p:nvSpPr>
          <p:cNvPr id="6" name="Title 1"/>
          <p:cNvSpPr txBox="1">
            <a:spLocks noGrp="1"/>
          </p:cNvSpPr>
          <p:nvPr>
            <p:ph type="title"/>
          </p:nvPr>
        </p:nvSpPr>
        <p:spPr>
          <a:prstGeom prst="rect">
            <a:avLst/>
          </a:prstGeom>
        </p:spPr>
        <p:style>
          <a:lnRef idx="3">
            <a:schemeClr val="lt1"/>
          </a:lnRef>
          <a:fillRef idx="1">
            <a:schemeClr val="accent4"/>
          </a:fillRef>
          <a:effectRef idx="1">
            <a:schemeClr val="accent4"/>
          </a:effectRef>
          <a:fontRef idx="minor">
            <a:schemeClr val="lt1"/>
          </a:fontRef>
        </p:style>
        <p:txBody>
          <a:bodyPr anchor="ctr">
            <a:normAutofit/>
          </a:bodyPr>
          <a:lstStyle/>
          <a:p>
            <a:pPr algn="ctr" fontAlgn="auto">
              <a:spcAft>
                <a:spcPts val="0"/>
              </a:spcAft>
              <a:defRPr/>
            </a:pPr>
            <a:r>
              <a:rPr lang="en-US" sz="4400" dirty="0" smtClean="0">
                <a:solidFill>
                  <a:schemeClr val="bg1"/>
                </a:solidFill>
                <a:latin typeface="+mj-lt"/>
                <a:ea typeface="+mj-ea"/>
                <a:cs typeface="+mj-cs"/>
              </a:rPr>
              <a:t>Cell Membrane: Characteristics</a:t>
            </a:r>
            <a:endParaRPr lang="en-US" sz="440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smtClean="0">
                <a:solidFill>
                  <a:schemeClr val="tx2">
                    <a:lumMod val="75000"/>
                  </a:schemeClr>
                </a:solidFill>
              </a:rPr>
              <a:t>Transfer protein “pumps” are positioned to cross the cell membrane  so one part is on the  inside of the cell and one part is on the outside.</a:t>
            </a:r>
            <a:endParaRPr lang="en-US" b="1" i="1" dirty="0">
              <a:solidFill>
                <a:schemeClr val="tx2">
                  <a:lumMod val="75000"/>
                </a:schemeClr>
              </a:solidFill>
            </a:endParaRPr>
          </a:p>
        </p:txBody>
      </p:sp>
      <p:pic>
        <p:nvPicPr>
          <p:cNvPr id="17410" name="Picture 2" descr="http://www.google.com/url?source=imgres&amp;ct=img&amp;q=http://student.ccbcmd.edu/courses/bio141/lecguide/unit1/prostruct/images/protonantip.jpg&amp;sa=X&amp;ei=3HHRTMS2KIqr8AakvrTADA&amp;ved=0CAQQ8wc4Dg&amp;usg=AFQjCNF7TBk6_pGcfmRgRysG9hQuKMmUCw"/>
          <p:cNvPicPr>
            <a:picLocks noChangeAspect="1" noChangeArrowheads="1"/>
          </p:cNvPicPr>
          <p:nvPr/>
        </p:nvPicPr>
        <p:blipFill>
          <a:blip r:embed="rId2" cstate="print"/>
          <a:srcRect/>
          <a:stretch>
            <a:fillRect/>
          </a:stretch>
        </p:blipFill>
        <p:spPr bwMode="auto">
          <a:xfrm>
            <a:off x="4648200" y="3733800"/>
            <a:ext cx="3448050" cy="2762251"/>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6" cstate="print"/>
          <a:srcRect l="51660" b="14122"/>
          <a:stretch>
            <a:fillRect/>
          </a:stretch>
        </p:blipFill>
        <p:spPr bwMode="auto">
          <a:xfrm>
            <a:off x="3886200" y="2797786"/>
            <a:ext cx="5257800" cy="3629482"/>
          </a:xfrm>
          <a:prstGeom prst="rect">
            <a:avLst/>
          </a:prstGeom>
          <a:noFill/>
          <a:ln w="9525">
            <a:noFill/>
            <a:miter lim="800000"/>
            <a:headEnd/>
            <a:tailEnd/>
          </a:ln>
        </p:spPr>
      </p:pic>
      <p:sp>
        <p:nvSpPr>
          <p:cNvPr id="46082" name="Rectangle 3"/>
          <p:cNvSpPr>
            <a:spLocks noGrp="1" noChangeArrowheads="1"/>
          </p:cNvSpPr>
          <p:nvPr>
            <p:ph type="title"/>
          </p:nvPr>
        </p:nvSpPr>
        <p:spPr>
          <a:xfrm>
            <a:off x="457200" y="274638"/>
            <a:ext cx="8229600" cy="792162"/>
          </a:xfrm>
        </p:spPr>
        <p:txBody>
          <a:bodyPr/>
          <a:lstStyle/>
          <a:p>
            <a:pPr eaLnBrk="1" hangingPunct="1"/>
            <a:r>
              <a:rPr lang="en-US" sz="3400" dirty="0" smtClean="0"/>
              <a:t>Active Transport</a:t>
            </a:r>
          </a:p>
        </p:txBody>
      </p:sp>
      <p:sp>
        <p:nvSpPr>
          <p:cNvPr id="46084" name="AutoShape 5"/>
          <p:cNvSpPr>
            <a:spLocks noChangeArrowheads="1"/>
          </p:cNvSpPr>
          <p:nvPr/>
        </p:nvSpPr>
        <p:spPr bwMode="auto">
          <a:xfrm>
            <a:off x="1143000" y="4800600"/>
            <a:ext cx="2362200" cy="381000"/>
          </a:xfrm>
          <a:prstGeom prst="chevron">
            <a:avLst>
              <a:gd name="adj" fmla="val 70000"/>
            </a:avLst>
          </a:prstGeom>
          <a:solidFill>
            <a:srgbClr val="CC0000"/>
          </a:solidFill>
          <a:ln w="9525">
            <a:solidFill>
              <a:srgbClr val="CC0000"/>
            </a:solidFill>
            <a:miter lim="800000"/>
            <a:headEnd/>
            <a:tailEnd/>
          </a:ln>
        </p:spPr>
        <p:txBody>
          <a:bodyPr wrap="none" anchor="ctr"/>
          <a:lstStyle/>
          <a:p>
            <a:endParaRPr lang="en-US">
              <a:latin typeface="Calibri" pitchFamily="34" charset="0"/>
            </a:endParaRPr>
          </a:p>
        </p:txBody>
      </p:sp>
      <p:sp>
        <p:nvSpPr>
          <p:cNvPr id="495626" name="Rectangle 10" descr="Rectangle: Click to edit Master text styles&#10;Second level&#10;Third level&#10;Fourth level&#10;Fifth level"/>
          <p:cNvSpPr>
            <a:spLocks noGrp="1" noChangeArrowheads="1"/>
          </p:cNvSpPr>
          <p:nvPr>
            <p:ph type="body" idx="1"/>
          </p:nvPr>
        </p:nvSpPr>
        <p:spPr>
          <a:xfrm>
            <a:off x="685800" y="1295400"/>
            <a:ext cx="8264525" cy="990600"/>
          </a:xfrm>
        </p:spPr>
        <p:txBody>
          <a:bodyPr/>
          <a:lstStyle/>
          <a:p>
            <a:pPr eaLnBrk="1" hangingPunct="1">
              <a:lnSpc>
                <a:spcPct val="90000"/>
              </a:lnSpc>
            </a:pPr>
            <a:r>
              <a:rPr lang="en-US" b="1" i="1" dirty="0" smtClean="0">
                <a:solidFill>
                  <a:schemeClr val="tx2">
                    <a:lumMod val="75000"/>
                  </a:schemeClr>
                </a:solidFill>
                <a:effectLst>
                  <a:outerShdw blurRad="38100" dist="38100" dir="2700000" algn="tl">
                    <a:srgbClr val="000000">
                      <a:alpha val="43137"/>
                    </a:srgbClr>
                  </a:outerShdw>
                </a:effectLst>
              </a:rPr>
              <a:t>Protein “pumps” move molecules across or against the concentration gradient.</a:t>
            </a:r>
          </a:p>
          <a:p>
            <a:pPr eaLnBrk="1" hangingPunct="1">
              <a:lnSpc>
                <a:spcPct val="90000"/>
              </a:lnSpc>
              <a:buNone/>
            </a:pPr>
            <a:endParaRPr lang="en-US" sz="2400" dirty="0" smtClean="0">
              <a:solidFill>
                <a:srgbClr val="CC0000"/>
              </a:solidFill>
              <a:effectLst>
                <a:outerShdw blurRad="38100" dist="38100" dir="2700000" algn="tl">
                  <a:srgbClr val="000000">
                    <a:alpha val="43137"/>
                  </a:srgbClr>
                </a:outerShdw>
              </a:effectLst>
            </a:endParaRPr>
          </a:p>
        </p:txBody>
      </p:sp>
      <p:sp>
        <p:nvSpPr>
          <p:cNvPr id="495627" name="AutoShape 11"/>
          <p:cNvSpPr>
            <a:spLocks noChangeArrowheads="1"/>
          </p:cNvSpPr>
          <p:nvPr/>
        </p:nvSpPr>
        <p:spPr bwMode="auto">
          <a:xfrm>
            <a:off x="6629400" y="4379913"/>
            <a:ext cx="1295400" cy="1295400"/>
          </a:xfrm>
          <a:prstGeom prst="irregularSeal1">
            <a:avLst/>
          </a:prstGeom>
          <a:solidFill>
            <a:srgbClr val="ED001D"/>
          </a:solidFill>
          <a:ln w="38100">
            <a:solidFill>
              <a:srgbClr val="FF6404"/>
            </a:solidFill>
            <a:miter lim="800000"/>
            <a:headEnd/>
            <a:tailEnd/>
          </a:ln>
        </p:spPr>
        <p:txBody>
          <a:bodyPr wrap="none" anchor="ctr"/>
          <a:lstStyle/>
          <a:p>
            <a:r>
              <a:rPr lang="en-US" b="1" dirty="0" smtClean="0">
                <a:solidFill>
                  <a:schemeClr val="bg1"/>
                </a:solidFill>
                <a:latin typeface="Calibri" pitchFamily="34" charset="0"/>
              </a:rPr>
              <a:t>energy</a:t>
            </a:r>
            <a:endParaRPr lang="en-US" b="1" dirty="0">
              <a:solidFill>
                <a:schemeClr val="bg1"/>
              </a:solidFill>
              <a:latin typeface="Calibri" pitchFamily="34" charset="0"/>
            </a:endParaRPr>
          </a:p>
        </p:txBody>
      </p:sp>
      <p:grpSp>
        <p:nvGrpSpPr>
          <p:cNvPr id="2" name="Group 13"/>
          <p:cNvGrpSpPr>
            <a:grpSpLocks/>
          </p:cNvGrpSpPr>
          <p:nvPr/>
        </p:nvGrpSpPr>
        <p:grpSpPr bwMode="auto">
          <a:xfrm rot="10800000">
            <a:off x="4427537" y="3055937"/>
            <a:ext cx="1509713" cy="3397251"/>
            <a:chOff x="3052" y="2075"/>
            <a:chExt cx="951" cy="2140"/>
          </a:xfrm>
        </p:grpSpPr>
        <p:sp>
          <p:nvSpPr>
            <p:cNvPr id="46090" name="Rectangle 8"/>
            <p:cNvSpPr>
              <a:spLocks noChangeArrowheads="1"/>
            </p:cNvSpPr>
            <p:nvPr/>
          </p:nvSpPr>
          <p:spPr bwMode="auto">
            <a:xfrm rot="10965093">
              <a:off x="3052" y="2075"/>
              <a:ext cx="535" cy="275"/>
            </a:xfrm>
            <a:prstGeom prst="rect">
              <a:avLst/>
            </a:prstGeom>
            <a:solidFill>
              <a:srgbClr val="FFEA18"/>
            </a:solidFill>
            <a:ln w="9525">
              <a:noFill/>
              <a:miter lim="800000"/>
              <a:headEnd/>
              <a:tailEnd/>
            </a:ln>
          </p:spPr>
          <p:txBody>
            <a:bodyPr wrap="square" anchor="ctr">
              <a:spAutoFit/>
            </a:bodyPr>
            <a:lstStyle/>
            <a:p>
              <a:pPr>
                <a:lnSpc>
                  <a:spcPct val="80000"/>
                </a:lnSpc>
              </a:pPr>
              <a:r>
                <a:rPr lang="en-US" sz="2800" b="1" dirty="0" smtClean="0">
                  <a:solidFill>
                    <a:srgbClr val="CC0000"/>
                  </a:solidFill>
                  <a:latin typeface="Calibri" pitchFamily="34" charset="0"/>
                </a:rPr>
                <a:t>low</a:t>
              </a:r>
              <a:endParaRPr lang="en-US" sz="2800" b="1" dirty="0">
                <a:solidFill>
                  <a:srgbClr val="CC0000"/>
                </a:solidFill>
                <a:latin typeface="Calibri" pitchFamily="34" charset="0"/>
              </a:endParaRPr>
            </a:p>
          </p:txBody>
        </p:sp>
        <p:sp>
          <p:nvSpPr>
            <p:cNvPr id="46091" name="Rectangle 9"/>
            <p:cNvSpPr>
              <a:spLocks noChangeArrowheads="1"/>
            </p:cNvSpPr>
            <p:nvPr/>
          </p:nvSpPr>
          <p:spPr bwMode="auto">
            <a:xfrm rot="11158973">
              <a:off x="3162" y="3971"/>
              <a:ext cx="841" cy="244"/>
            </a:xfrm>
            <a:prstGeom prst="rect">
              <a:avLst/>
            </a:prstGeom>
            <a:solidFill>
              <a:srgbClr val="FFEA18"/>
            </a:solidFill>
            <a:ln w="9525">
              <a:noFill/>
              <a:miter lim="800000"/>
              <a:headEnd/>
              <a:tailEnd/>
            </a:ln>
          </p:spPr>
          <p:txBody>
            <a:bodyPr wrap="square" anchor="ctr">
              <a:spAutoFit/>
            </a:bodyPr>
            <a:lstStyle/>
            <a:p>
              <a:pPr>
                <a:lnSpc>
                  <a:spcPct val="80000"/>
                </a:lnSpc>
              </a:pPr>
              <a:r>
                <a:rPr lang="en-US" sz="2400" b="1" dirty="0">
                  <a:solidFill>
                    <a:srgbClr val="CC0000"/>
                  </a:solidFill>
                  <a:latin typeface="Calibri" pitchFamily="34" charset="0"/>
                </a:rPr>
                <a:t>high</a:t>
              </a:r>
            </a:p>
          </p:txBody>
        </p:sp>
        <p:sp>
          <p:nvSpPr>
            <p:cNvPr id="46092" name="AutoShape 12"/>
            <p:cNvSpPr>
              <a:spLocks noChangeArrowheads="1"/>
            </p:cNvSpPr>
            <p:nvPr/>
          </p:nvSpPr>
          <p:spPr bwMode="auto">
            <a:xfrm>
              <a:off x="3312" y="2400"/>
              <a:ext cx="184" cy="1359"/>
            </a:xfrm>
            <a:prstGeom prst="downArrow">
              <a:avLst>
                <a:gd name="adj1" fmla="val 35870"/>
                <a:gd name="adj2" fmla="val 139682"/>
              </a:avLst>
            </a:prstGeom>
            <a:solidFill>
              <a:srgbClr val="CC0000"/>
            </a:solidFill>
            <a:ln w="9525">
              <a:solidFill>
                <a:schemeClr val="tx1"/>
              </a:solidFill>
              <a:miter lim="800000"/>
              <a:headEnd/>
              <a:tailEnd/>
            </a:ln>
          </p:spPr>
          <p:txBody>
            <a:bodyPr wrap="none" anchor="ctr"/>
            <a:lstStyle/>
            <a:p>
              <a:endParaRPr 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95626">
                                            <p:txEl>
                                              <p:pRg st="0" end="0"/>
                                            </p:txEl>
                                          </p:spTgt>
                                        </p:tgtEl>
                                        <p:attrNameLst>
                                          <p:attrName>style.visibility</p:attrName>
                                        </p:attrNameLst>
                                      </p:cBhvr>
                                      <p:to>
                                        <p:strVal val="visible"/>
                                      </p:to>
                                    </p:set>
                                    <p:anim calcmode="lin" valueType="num">
                                      <p:cBhvr additive="base">
                                        <p:cTn id="7" dur="500" fill="hold"/>
                                        <p:tgtEl>
                                          <p:spTgt spid="4956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56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495627"/>
                                        </p:tgtEl>
                                        <p:attrNameLst>
                                          <p:attrName>style.visibility</p:attrName>
                                        </p:attrNameLst>
                                      </p:cBhvr>
                                      <p:to>
                                        <p:strVal val="visible"/>
                                      </p:to>
                                    </p:set>
                                    <p:animEffect transition="in" filter="circle(out)">
                                      <p:cBhvr>
                                        <p:cTn id="18" dur="500"/>
                                        <p:tgtEl>
                                          <p:spTgt spid="495627"/>
                                        </p:tgtEl>
                                      </p:cBhvr>
                                    </p:animEffect>
                                  </p:childTnLst>
                                  <p:subTnLst>
                                    <p:audio>
                                      <p:cMediaNode>
                                        <p:cTn display="0" masterRel="sameClick">
                                          <p:stCondLst>
                                            <p:cond evt="begin" delay="0">
                                              <p:tn val="16"/>
                                            </p:cond>
                                          </p:stCondLst>
                                          <p:endCondLst>
                                            <p:cond evt="onStopAudio" delay="0">
                                              <p:tgtEl>
                                                <p:sldTgt/>
                                              </p:tgtEl>
                                            </p:cond>
                                          </p:endCondLst>
                                        </p:cTn>
                                        <p:tgtEl>
                                          <p:sndTgt r:embed="rId5" name="Explosion"/>
                                        </p:tgtEl>
                                      </p:cMediaNode>
                                    </p:audio>
                                  </p:sub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495627"/>
                                        </p:tgtEl>
                                      </p:cBhvr>
                                    </p:animEffect>
                                    <p:set>
                                      <p:cBhvr>
                                        <p:cTn id="23" dur="1" fill="hold">
                                          <p:stCondLst>
                                            <p:cond delay="499"/>
                                          </p:stCondLst>
                                        </p:cTn>
                                        <p:tgtEl>
                                          <p:spTgt spid="4956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6" grpId="0" build="p" autoUpdateAnimBg="0"/>
      <p:bldP spid="495627" grpId="0" animBg="1" autoUpdateAnimBg="0"/>
      <p:bldP spid="495627"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http://www.biochem.arizona.edu/classes/bioc462/462a/NOTES/LIPIDS/MICELLES/Na_K_ATPase.gif"/>
          <p:cNvPicPr>
            <a:picLocks noChangeAspect="1" noChangeArrowheads="1" noCrop="1"/>
          </p:cNvPicPr>
          <p:nvPr/>
        </p:nvPicPr>
        <p:blipFill>
          <a:blip r:embed="rId2" cstate="print"/>
          <a:srcRect/>
          <a:stretch>
            <a:fillRect/>
          </a:stretch>
        </p:blipFill>
        <p:spPr bwMode="auto">
          <a:xfrm>
            <a:off x="990600" y="1314450"/>
            <a:ext cx="6578598" cy="4933950"/>
          </a:xfrm>
          <a:prstGeom prst="rect">
            <a:avLst/>
          </a:prstGeom>
          <a:noFill/>
        </p:spPr>
      </p:pic>
      <p:sp>
        <p:nvSpPr>
          <p:cNvPr id="8" name="Title 7"/>
          <p:cNvSpPr>
            <a:spLocks noGrp="1"/>
          </p:cNvSpPr>
          <p:nvPr>
            <p:ph type="title"/>
          </p:nvPr>
        </p:nvSpPr>
        <p:spPr/>
        <p:txBody>
          <a:bodyPr/>
          <a:lstStyle/>
          <a:p>
            <a:r>
              <a:rPr lang="en-US" sz="2400" dirty="0" smtClean="0"/>
              <a:t>Protein pumping sodium and potassium ions in and out of cell.</a:t>
            </a:r>
            <a:endParaRPr lang="en-US"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895600"/>
          </a:xfrm>
        </p:spPr>
        <p:txBody>
          <a:bodyPr/>
          <a:lstStyle/>
          <a:p>
            <a:r>
              <a:rPr lang="en-US" b="1" dirty="0" smtClean="0"/>
              <a:t>This happens in  </a:t>
            </a:r>
            <a:r>
              <a:rPr lang="en-US" b="1" dirty="0" smtClean="0">
                <a:solidFill>
                  <a:srgbClr val="FF0000"/>
                </a:solidFill>
                <a:hlinkClick r:id="rId2" action="ppaction://hlinkfile"/>
              </a:rPr>
              <a:t>neurons</a:t>
            </a:r>
            <a:r>
              <a:rPr lang="en-US" b="1" dirty="0" smtClean="0"/>
              <a:t> (nerve cells). The membrane proteins are constantly pumping </a:t>
            </a:r>
            <a:r>
              <a:rPr lang="en-US" b="1" dirty="0" smtClean="0">
                <a:solidFill>
                  <a:srgbClr val="002060"/>
                </a:solidFill>
              </a:rPr>
              <a:t>ions</a:t>
            </a:r>
            <a:r>
              <a:rPr lang="en-US" b="1" dirty="0" smtClean="0">
                <a:solidFill>
                  <a:srgbClr val="FF0000"/>
                </a:solidFill>
              </a:rPr>
              <a:t> </a:t>
            </a:r>
            <a:r>
              <a:rPr lang="en-US" b="1" dirty="0" smtClean="0"/>
              <a:t>in and out to get the membrane of the neuron ready to transmit </a:t>
            </a:r>
            <a:r>
              <a:rPr lang="en-US" b="1" dirty="0" smtClean="0">
                <a:solidFill>
                  <a:srgbClr val="002060"/>
                </a:solidFill>
              </a:rPr>
              <a:t>electrical </a:t>
            </a:r>
            <a:r>
              <a:rPr lang="en-US" b="1" dirty="0" smtClean="0"/>
              <a:t>impulses.</a:t>
            </a:r>
            <a:endParaRPr lang="en-US" b="1" dirty="0"/>
          </a:p>
        </p:txBody>
      </p:sp>
      <p:sp>
        <p:nvSpPr>
          <p:cNvPr id="4" name="Title 5"/>
          <p:cNvSpPr txBox="1">
            <a:spLocks noGrp="1"/>
          </p:cNvSpPr>
          <p:nvPr>
            <p:ph type="title"/>
          </p:nvPr>
        </p:nvSpPr>
        <p:spPr>
          <a:xfrm>
            <a:off x="457200" y="0"/>
            <a:ext cx="8229600" cy="14176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Movement across the Cell Membrane:</a:t>
            </a:r>
            <a:b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b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Active</a:t>
            </a:r>
            <a:r>
              <a:rPr kumimoji="0" lang="en-US" sz="3200" b="0" i="0" u="none" strike="noStrike" kern="1200" cap="none" spc="0" normalizeH="0" noProof="0" dirty="0" smtClean="0">
                <a:ln>
                  <a:noFill/>
                </a:ln>
                <a:solidFill>
                  <a:schemeClr val="tx1"/>
                </a:solidFill>
                <a:effectLst/>
                <a:uLnTx/>
                <a:uFillTx/>
                <a:latin typeface="Comic Sans MS" pitchFamily="66" charset="0"/>
                <a:ea typeface="+mn-ea"/>
                <a:cs typeface="+mn-cs"/>
              </a:rPr>
              <a:t> Transport</a:t>
            </a:r>
            <a:r>
              <a:rPr lang="en-US" sz="3200" dirty="0" smtClean="0">
                <a:solidFill>
                  <a:schemeClr val="tx1"/>
                </a:solidFill>
                <a:latin typeface="Comic Sans MS" pitchFamily="66" charset="0"/>
              </a:rPr>
              <a:t>, </a:t>
            </a:r>
            <a:r>
              <a:rPr lang="en-US" sz="3200" dirty="0" err="1" smtClean="0">
                <a:solidFill>
                  <a:schemeClr val="tx1"/>
                </a:solidFill>
                <a:latin typeface="Comic Sans MS" pitchFamily="66" charset="0"/>
              </a:rPr>
              <a:t>Endocytosis</a:t>
            </a:r>
            <a:r>
              <a:rPr lang="en-US" sz="3200" dirty="0" smtClean="0">
                <a:solidFill>
                  <a:schemeClr val="tx1"/>
                </a:solidFill>
                <a:latin typeface="Comic Sans MS" pitchFamily="66" charset="0"/>
              </a:rPr>
              <a:t> &amp;  </a:t>
            </a:r>
            <a:r>
              <a:rPr lang="en-US" sz="3200" dirty="0" err="1" smtClean="0">
                <a:solidFill>
                  <a:schemeClr val="tx1"/>
                </a:solidFill>
                <a:latin typeface="Comic Sans MS" pitchFamily="66" charset="0"/>
              </a:rPr>
              <a:t>Exocytosis</a:t>
            </a: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3.5</a:t>
            </a:r>
            <a:r>
              <a:rPr kumimoji="0" lang="en-US" sz="44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p>
        </p:txBody>
      </p:sp>
      <p:pic>
        <p:nvPicPr>
          <p:cNvPr id="15362" name="Picture 2" descr="http://www.google.com/url?source=imgres&amp;ct=img&amp;q=http://www.columbia.edu/cu/psychology/courses/1010/mangels/neuro/neurosignaling/ChannelsPump.gif&amp;sa=X&amp;ei=uXDRTIXVAsH78Aa7toS1DA&amp;ved=0CAQQ8wc&amp;usg=AFQjCNFJ83WgdHR2CYQmRfmyQGXQasw1hg"/>
          <p:cNvPicPr>
            <a:picLocks noChangeAspect="1" noChangeArrowheads="1"/>
          </p:cNvPicPr>
          <p:nvPr/>
        </p:nvPicPr>
        <p:blipFill>
          <a:blip r:embed="rId3" cstate="print"/>
          <a:srcRect/>
          <a:stretch>
            <a:fillRect/>
          </a:stretch>
        </p:blipFill>
        <p:spPr bwMode="auto">
          <a:xfrm>
            <a:off x="4876800" y="4267200"/>
            <a:ext cx="4038600" cy="2371726"/>
          </a:xfrm>
          <a:prstGeom prst="rect">
            <a:avLst/>
          </a:prstGeom>
          <a:noFill/>
        </p:spPr>
      </p:pic>
      <p:pic>
        <p:nvPicPr>
          <p:cNvPr id="15364" name="Picture 4" descr="Neuron"/>
          <p:cNvPicPr>
            <a:picLocks noChangeAspect="1" noChangeArrowheads="1"/>
          </p:cNvPicPr>
          <p:nvPr/>
        </p:nvPicPr>
        <p:blipFill>
          <a:blip r:embed="rId4" cstate="print"/>
          <a:srcRect/>
          <a:stretch>
            <a:fillRect/>
          </a:stretch>
        </p:blipFill>
        <p:spPr bwMode="auto">
          <a:xfrm>
            <a:off x="304800" y="4267200"/>
            <a:ext cx="4495800" cy="2258356"/>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t>Transport summary</a:t>
            </a:r>
          </a:p>
        </p:txBody>
      </p:sp>
      <p:pic>
        <p:nvPicPr>
          <p:cNvPr id="50178" name="Picture 4"/>
          <p:cNvPicPr>
            <a:picLocks noChangeAspect="1" noChangeArrowheads="1"/>
          </p:cNvPicPr>
          <p:nvPr/>
        </p:nvPicPr>
        <p:blipFill>
          <a:blip r:embed="rId5" cstate="print"/>
          <a:srcRect b="4539"/>
          <a:stretch>
            <a:fillRect/>
          </a:stretch>
        </p:blipFill>
        <p:spPr bwMode="auto">
          <a:xfrm>
            <a:off x="457200" y="1341438"/>
            <a:ext cx="8305800" cy="5287962"/>
          </a:xfrm>
          <a:prstGeom prst="rect">
            <a:avLst/>
          </a:prstGeom>
          <a:noFill/>
          <a:ln w="9525">
            <a:noFill/>
            <a:miter lim="800000"/>
            <a:headEnd/>
            <a:tailEnd/>
          </a:ln>
        </p:spPr>
      </p:pic>
      <p:sp>
        <p:nvSpPr>
          <p:cNvPr id="50179" name="Rectangle 5"/>
          <p:cNvSpPr>
            <a:spLocks noChangeArrowheads="1"/>
          </p:cNvSpPr>
          <p:nvPr/>
        </p:nvSpPr>
        <p:spPr bwMode="auto">
          <a:xfrm>
            <a:off x="4087813" y="1587500"/>
            <a:ext cx="2222500" cy="4987925"/>
          </a:xfrm>
          <a:prstGeom prst="rect">
            <a:avLst/>
          </a:prstGeom>
          <a:solidFill>
            <a:srgbClr val="FEF7D1"/>
          </a:solidFill>
          <a:ln w="9525">
            <a:noFill/>
            <a:miter lim="800000"/>
            <a:headEnd/>
            <a:tailEnd/>
          </a:ln>
        </p:spPr>
        <p:txBody>
          <a:bodyPr wrap="none" anchor="ctr"/>
          <a:lstStyle/>
          <a:p>
            <a:endParaRPr lang="en-US">
              <a:latin typeface="Calibri" pitchFamily="34" charset="0"/>
            </a:endParaRPr>
          </a:p>
        </p:txBody>
      </p:sp>
      <p:sp>
        <p:nvSpPr>
          <p:cNvPr id="503815" name="Rectangle 7"/>
          <p:cNvSpPr>
            <a:spLocks noChangeArrowheads="1"/>
          </p:cNvSpPr>
          <p:nvPr/>
        </p:nvSpPr>
        <p:spPr bwMode="auto">
          <a:xfrm>
            <a:off x="4264025" y="1439863"/>
            <a:ext cx="1900238" cy="968375"/>
          </a:xfrm>
          <a:prstGeom prst="rect">
            <a:avLst/>
          </a:prstGeom>
          <a:solidFill>
            <a:srgbClr val="FEF7D1"/>
          </a:solidFill>
          <a:ln w="9525">
            <a:noFill/>
            <a:miter lim="800000"/>
            <a:headEnd/>
            <a:tailEnd/>
          </a:ln>
        </p:spPr>
        <p:txBody>
          <a:bodyPr wrap="none" anchor="b">
            <a:spAutoFit/>
          </a:bodyPr>
          <a:lstStyle/>
          <a:p>
            <a:pPr>
              <a:lnSpc>
                <a:spcPct val="90000"/>
              </a:lnSpc>
            </a:pPr>
            <a:r>
              <a:rPr lang="en-US" sz="3200" b="1">
                <a:solidFill>
                  <a:srgbClr val="000000"/>
                </a:solidFill>
                <a:latin typeface="Calibri" pitchFamily="34" charset="0"/>
              </a:rPr>
              <a:t>simple</a:t>
            </a:r>
            <a:br>
              <a:rPr lang="en-US" sz="3200" b="1">
                <a:solidFill>
                  <a:srgbClr val="000000"/>
                </a:solidFill>
                <a:latin typeface="Calibri" pitchFamily="34" charset="0"/>
              </a:rPr>
            </a:br>
            <a:r>
              <a:rPr lang="en-US" sz="3200" b="1">
                <a:solidFill>
                  <a:srgbClr val="000000"/>
                </a:solidFill>
                <a:latin typeface="Calibri" pitchFamily="34" charset="0"/>
              </a:rPr>
              <a:t>diffusion</a:t>
            </a:r>
            <a:endParaRPr lang="en-US" sz="3200" b="1">
              <a:solidFill>
                <a:schemeClr val="tx2"/>
              </a:solidFill>
              <a:latin typeface="Calibri" pitchFamily="34" charset="0"/>
            </a:endParaRPr>
          </a:p>
        </p:txBody>
      </p:sp>
      <p:sp>
        <p:nvSpPr>
          <p:cNvPr id="503816" name="Rectangle 8"/>
          <p:cNvSpPr>
            <a:spLocks noChangeArrowheads="1"/>
          </p:cNvSpPr>
          <p:nvPr/>
        </p:nvSpPr>
        <p:spPr bwMode="auto">
          <a:xfrm>
            <a:off x="4264025" y="2935288"/>
            <a:ext cx="2081213" cy="1066800"/>
          </a:xfrm>
          <a:prstGeom prst="rect">
            <a:avLst/>
          </a:prstGeom>
          <a:solidFill>
            <a:srgbClr val="FEF7D1"/>
          </a:solidFill>
          <a:ln w="9525">
            <a:noFill/>
            <a:miter lim="800000"/>
            <a:headEnd/>
            <a:tailEnd/>
          </a:ln>
        </p:spPr>
        <p:txBody>
          <a:bodyPr wrap="none" anchor="ctr">
            <a:spAutoFit/>
          </a:bodyPr>
          <a:lstStyle/>
          <a:p>
            <a:r>
              <a:rPr lang="en-US" sz="3200" b="1">
                <a:solidFill>
                  <a:srgbClr val="000000"/>
                </a:solidFill>
                <a:latin typeface="Calibri" pitchFamily="34" charset="0"/>
              </a:rPr>
              <a:t>facilitated</a:t>
            </a:r>
            <a:br>
              <a:rPr lang="en-US" sz="3200" b="1">
                <a:solidFill>
                  <a:srgbClr val="000000"/>
                </a:solidFill>
                <a:latin typeface="Calibri" pitchFamily="34" charset="0"/>
              </a:rPr>
            </a:br>
            <a:r>
              <a:rPr lang="en-US" sz="3200" b="1">
                <a:solidFill>
                  <a:srgbClr val="000000"/>
                </a:solidFill>
                <a:latin typeface="Calibri" pitchFamily="34" charset="0"/>
              </a:rPr>
              <a:t>diffusion</a:t>
            </a:r>
            <a:endParaRPr lang="en-US" sz="3200" b="1">
              <a:solidFill>
                <a:schemeClr val="tx2"/>
              </a:solidFill>
              <a:latin typeface="Calibri" pitchFamily="34" charset="0"/>
            </a:endParaRPr>
          </a:p>
        </p:txBody>
      </p:sp>
      <p:sp>
        <p:nvSpPr>
          <p:cNvPr id="503817" name="Rectangle 9"/>
          <p:cNvSpPr>
            <a:spLocks noChangeArrowheads="1"/>
          </p:cNvSpPr>
          <p:nvPr/>
        </p:nvSpPr>
        <p:spPr bwMode="auto">
          <a:xfrm>
            <a:off x="4264025" y="5276850"/>
            <a:ext cx="1968500" cy="1066800"/>
          </a:xfrm>
          <a:prstGeom prst="rect">
            <a:avLst/>
          </a:prstGeom>
          <a:solidFill>
            <a:srgbClr val="FEF7D1"/>
          </a:solidFill>
          <a:ln w="9525">
            <a:noFill/>
            <a:miter lim="800000"/>
            <a:headEnd/>
            <a:tailEnd/>
          </a:ln>
        </p:spPr>
        <p:txBody>
          <a:bodyPr wrap="none" anchor="ctr">
            <a:spAutoFit/>
          </a:bodyPr>
          <a:lstStyle/>
          <a:p>
            <a:r>
              <a:rPr lang="en-US" sz="3200" b="1">
                <a:solidFill>
                  <a:srgbClr val="000000"/>
                </a:solidFill>
                <a:latin typeface="Calibri" pitchFamily="34" charset="0"/>
              </a:rPr>
              <a:t>active</a:t>
            </a:r>
            <a:br>
              <a:rPr lang="en-US" sz="3200" b="1">
                <a:solidFill>
                  <a:srgbClr val="000000"/>
                </a:solidFill>
                <a:latin typeface="Calibri" pitchFamily="34" charset="0"/>
              </a:rPr>
            </a:br>
            <a:r>
              <a:rPr lang="en-US" sz="3200" b="1">
                <a:solidFill>
                  <a:srgbClr val="000000"/>
                </a:solidFill>
                <a:latin typeface="Calibri" pitchFamily="34" charset="0"/>
              </a:rPr>
              <a:t>transport</a:t>
            </a:r>
            <a:endParaRPr lang="en-US" sz="3200" b="1">
              <a:solidFill>
                <a:schemeClr val="tx2"/>
              </a:solidFill>
              <a:latin typeface="Calibri" pitchFamily="34" charset="0"/>
            </a:endParaRPr>
          </a:p>
        </p:txBody>
      </p:sp>
      <p:sp>
        <p:nvSpPr>
          <p:cNvPr id="503818" name="AutoShape 10"/>
          <p:cNvSpPr>
            <a:spLocks noChangeArrowheads="1"/>
          </p:cNvSpPr>
          <p:nvPr/>
        </p:nvSpPr>
        <p:spPr bwMode="auto">
          <a:xfrm>
            <a:off x="6084888" y="4962525"/>
            <a:ext cx="1295400" cy="1295400"/>
          </a:xfrm>
          <a:prstGeom prst="irregularSeal1">
            <a:avLst/>
          </a:prstGeom>
          <a:solidFill>
            <a:srgbClr val="ED001D"/>
          </a:solidFill>
          <a:ln w="38100">
            <a:solidFill>
              <a:srgbClr val="FF6404"/>
            </a:solidFill>
            <a:miter lim="800000"/>
            <a:headEnd/>
            <a:tailEnd/>
          </a:ln>
        </p:spPr>
        <p:txBody>
          <a:bodyPr wrap="none" anchor="ctr"/>
          <a:lstStyle/>
          <a:p>
            <a:r>
              <a:rPr lang="en-US" b="1">
                <a:solidFill>
                  <a:schemeClr val="bg1"/>
                </a:solidFill>
                <a:latin typeface="Calibri" pitchFamily="34" charset="0"/>
              </a:rPr>
              <a:t>ATP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3815"/>
                                        </p:tgtEl>
                                        <p:attrNameLst>
                                          <p:attrName>style.visibility</p:attrName>
                                        </p:attrNameLst>
                                      </p:cBhvr>
                                      <p:to>
                                        <p:strVal val="visible"/>
                                      </p:to>
                                    </p:set>
                                    <p:anim calcmode="lin" valueType="num">
                                      <p:cBhvr additive="base">
                                        <p:cTn id="7" dur="500" fill="hold"/>
                                        <p:tgtEl>
                                          <p:spTgt spid="503815"/>
                                        </p:tgtEl>
                                        <p:attrNameLst>
                                          <p:attrName>ppt_x</p:attrName>
                                        </p:attrNameLst>
                                      </p:cBhvr>
                                      <p:tavLst>
                                        <p:tav tm="0">
                                          <p:val>
                                            <p:strVal val="0-#ppt_w/2"/>
                                          </p:val>
                                        </p:tav>
                                        <p:tav tm="100000">
                                          <p:val>
                                            <p:strVal val="#ppt_x"/>
                                          </p:val>
                                        </p:tav>
                                      </p:tavLst>
                                    </p:anim>
                                    <p:anim calcmode="lin" valueType="num">
                                      <p:cBhvr additive="base">
                                        <p:cTn id="8" dur="500" fill="hold"/>
                                        <p:tgtEl>
                                          <p:spTgt spid="5038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3816"/>
                                        </p:tgtEl>
                                        <p:attrNameLst>
                                          <p:attrName>style.visibility</p:attrName>
                                        </p:attrNameLst>
                                      </p:cBhvr>
                                      <p:to>
                                        <p:strVal val="visible"/>
                                      </p:to>
                                    </p:set>
                                    <p:anim calcmode="lin" valueType="num">
                                      <p:cBhvr additive="base">
                                        <p:cTn id="13" dur="500" fill="hold"/>
                                        <p:tgtEl>
                                          <p:spTgt spid="503816"/>
                                        </p:tgtEl>
                                        <p:attrNameLst>
                                          <p:attrName>ppt_x</p:attrName>
                                        </p:attrNameLst>
                                      </p:cBhvr>
                                      <p:tavLst>
                                        <p:tav tm="0">
                                          <p:val>
                                            <p:strVal val="0-#ppt_w/2"/>
                                          </p:val>
                                        </p:tav>
                                        <p:tav tm="100000">
                                          <p:val>
                                            <p:strVal val="#ppt_x"/>
                                          </p:val>
                                        </p:tav>
                                      </p:tavLst>
                                    </p:anim>
                                    <p:anim calcmode="lin" valueType="num">
                                      <p:cBhvr additive="base">
                                        <p:cTn id="14" dur="500" fill="hold"/>
                                        <p:tgtEl>
                                          <p:spTgt spid="5038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3817"/>
                                        </p:tgtEl>
                                        <p:attrNameLst>
                                          <p:attrName>style.visibility</p:attrName>
                                        </p:attrNameLst>
                                      </p:cBhvr>
                                      <p:to>
                                        <p:strVal val="visible"/>
                                      </p:to>
                                    </p:set>
                                    <p:anim calcmode="lin" valueType="num">
                                      <p:cBhvr additive="base">
                                        <p:cTn id="19" dur="500" fill="hold"/>
                                        <p:tgtEl>
                                          <p:spTgt spid="503817"/>
                                        </p:tgtEl>
                                        <p:attrNameLst>
                                          <p:attrName>ppt_x</p:attrName>
                                        </p:attrNameLst>
                                      </p:cBhvr>
                                      <p:tavLst>
                                        <p:tav tm="0">
                                          <p:val>
                                            <p:strVal val="0-#ppt_w/2"/>
                                          </p:val>
                                        </p:tav>
                                        <p:tav tm="100000">
                                          <p:val>
                                            <p:strVal val="#ppt_x"/>
                                          </p:val>
                                        </p:tav>
                                      </p:tavLst>
                                    </p:anim>
                                    <p:anim calcmode="lin" valueType="num">
                                      <p:cBhvr additive="base">
                                        <p:cTn id="20" dur="500" fill="hold"/>
                                        <p:tgtEl>
                                          <p:spTgt spid="5038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503818"/>
                                        </p:tgtEl>
                                        <p:attrNameLst>
                                          <p:attrName>style.visibility</p:attrName>
                                        </p:attrNameLst>
                                      </p:cBhvr>
                                      <p:to>
                                        <p:strVal val="visible"/>
                                      </p:to>
                                    </p:set>
                                    <p:animEffect transition="in" filter="circle(out)">
                                      <p:cBhvr>
                                        <p:cTn id="25" dur="500"/>
                                        <p:tgtEl>
                                          <p:spTgt spid="503818"/>
                                        </p:tgtEl>
                                      </p:cBhvr>
                                    </p:animEffect>
                                  </p:childTnLst>
                                  <p:subTnLst>
                                    <p:audio>
                                      <p:cMediaNode>
                                        <p:cTn display="0" masterRel="sameClick">
                                          <p:stCondLst>
                                            <p:cond evt="begin" delay="0">
                                              <p:tn val="23"/>
                                            </p:cond>
                                          </p:stCondLst>
                                          <p:endCondLst>
                                            <p:cond evt="onStopAudio" delay="0">
                                              <p:tgtEl>
                                                <p:sldTgt/>
                                              </p:tgtEl>
                                            </p:cond>
                                          </p:endCondLst>
                                        </p:cTn>
                                        <p:tgtEl>
                                          <p:sndTgt r:embed="rId4"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5" grpId="0" animBg="1" autoUpdateAnimBg="0"/>
      <p:bldP spid="503816" grpId="0" animBg="1" autoUpdateAnimBg="0"/>
      <p:bldP spid="503817" grpId="0" animBg="1" autoUpdateAnimBg="0"/>
      <p:bldP spid="503818"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5" descr="ctrans1"/>
          <p:cNvPicPr>
            <a:picLocks noChangeAspect="1" noChangeArrowheads="1" noCrop="1"/>
          </p:cNvPicPr>
          <p:nvPr/>
        </p:nvPicPr>
        <p:blipFill>
          <a:blip r:embed="rId2" cstate="print"/>
          <a:srcRect/>
          <a:stretch>
            <a:fillRect/>
          </a:stretch>
        </p:blipFill>
        <p:spPr bwMode="auto">
          <a:xfrm>
            <a:off x="886787" y="2209800"/>
            <a:ext cx="8028613" cy="3840353"/>
          </a:xfrm>
          <a:prstGeom prst="rect">
            <a:avLst/>
          </a:prstGeom>
          <a:noFill/>
          <a:ln w="9525">
            <a:noFill/>
            <a:miter lim="800000"/>
            <a:headEnd/>
            <a:tailEnd/>
          </a:ln>
        </p:spPr>
      </p:pic>
      <p:sp>
        <p:nvSpPr>
          <p:cNvPr id="7" name="Title 6"/>
          <p:cNvSpPr>
            <a:spLocks noGrp="1"/>
          </p:cNvSpPr>
          <p:nvPr>
            <p:ph type="title"/>
          </p:nvPr>
        </p:nvSpPr>
        <p:spPr/>
        <p:txBody>
          <a:bodyPr/>
          <a:lstStyle/>
          <a:p>
            <a:r>
              <a:rPr lang="en-US" sz="3200" b="1" dirty="0" smtClean="0"/>
              <a:t>Simple diffusion, facilitated diffusion &amp; active transport</a:t>
            </a:r>
            <a:r>
              <a:rPr lang="en-US" dirty="0" smtClean="0"/>
              <a:t>.</a:t>
            </a:r>
            <a:endParaRPr lang="en-US" dirty="0"/>
          </a:p>
        </p:txBody>
      </p:sp>
      <p:sp>
        <p:nvSpPr>
          <p:cNvPr id="8" name="Content Placeholder 7"/>
          <p:cNvSpPr>
            <a:spLocks noGrp="1"/>
          </p:cNvSpPr>
          <p:nvPr>
            <p:ph idx="1"/>
          </p:nvPr>
        </p:nvSpPr>
        <p:spPr>
          <a:xfrm>
            <a:off x="228600" y="1600200"/>
            <a:ext cx="8458200" cy="4525963"/>
          </a:xfrm>
        </p:spPr>
        <p:txBody>
          <a:bodyPr/>
          <a:lstStyle/>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219200"/>
          </a:xfrm>
        </p:spPr>
        <p:txBody>
          <a:bodyPr/>
          <a:lstStyle/>
          <a:p>
            <a:r>
              <a:rPr lang="en-US" dirty="0" err="1" smtClean="0"/>
              <a:t>Endocytosis</a:t>
            </a:r>
            <a:r>
              <a:rPr lang="en-US" dirty="0" smtClean="0"/>
              <a:t> &amp; </a:t>
            </a:r>
            <a:r>
              <a:rPr lang="en-US" dirty="0" err="1" smtClean="0"/>
              <a:t>Exocytosis</a:t>
            </a:r>
            <a:endParaRPr lang="en-US" dirty="0"/>
          </a:p>
        </p:txBody>
      </p:sp>
      <p:pic>
        <p:nvPicPr>
          <p:cNvPr id="12290" name="Picture 2" descr="http://academic.brooklyn.cuny.edu/biology/bio4fv/page/endoc.gif"/>
          <p:cNvPicPr>
            <a:picLocks noChangeAspect="1" noChangeArrowheads="1" noCrop="1"/>
          </p:cNvPicPr>
          <p:nvPr/>
        </p:nvPicPr>
        <p:blipFill>
          <a:blip r:embed="rId2" cstate="print"/>
          <a:srcRect/>
          <a:stretch>
            <a:fillRect/>
          </a:stretch>
        </p:blipFill>
        <p:spPr bwMode="auto">
          <a:xfrm>
            <a:off x="609600" y="3048000"/>
            <a:ext cx="3655280" cy="2895600"/>
          </a:xfrm>
          <a:prstGeom prst="rect">
            <a:avLst/>
          </a:prstGeom>
          <a:noFill/>
          <a:ln w="76200">
            <a:solidFill>
              <a:schemeClr val="tx1"/>
            </a:solidFill>
          </a:ln>
        </p:spPr>
      </p:pic>
      <p:pic>
        <p:nvPicPr>
          <p:cNvPr id="12292" name="Picture 4" descr="http://academic.brooklyn.cuny.edu/biology/bio4fv/page/exocyto.gif"/>
          <p:cNvPicPr>
            <a:picLocks noChangeAspect="1" noChangeArrowheads="1" noCrop="1"/>
          </p:cNvPicPr>
          <p:nvPr/>
        </p:nvPicPr>
        <p:blipFill>
          <a:blip r:embed="rId3" cstate="print"/>
          <a:srcRect/>
          <a:stretch>
            <a:fillRect/>
          </a:stretch>
        </p:blipFill>
        <p:spPr bwMode="auto">
          <a:xfrm>
            <a:off x="5105399" y="3048000"/>
            <a:ext cx="3655281" cy="2895600"/>
          </a:xfrm>
          <a:prstGeom prst="rect">
            <a:avLst/>
          </a:prstGeom>
          <a:noFill/>
          <a:ln w="76200">
            <a:solidFill>
              <a:schemeClr val="tx1"/>
            </a:solidFill>
          </a:ln>
        </p:spPr>
      </p:pic>
      <p:sp>
        <p:nvSpPr>
          <p:cNvPr id="5" name="Title 5"/>
          <p:cNvSpPr txBox="1">
            <a:spLocks/>
          </p:cNvSpPr>
          <p:nvPr/>
        </p:nvSpPr>
        <p:spPr bwMode="auto">
          <a:xfrm>
            <a:off x="533400" y="0"/>
            <a:ext cx="8229600" cy="1371600"/>
          </a:xfrm>
          <a:prstGeom prst="rect">
            <a:avLst/>
          </a:prstGeom>
          <a:ln w="25400" cap="flat" cmpd="sng" algn="ctr">
            <a:solidFill>
              <a:schemeClr val="accent3">
                <a:shade val="50000"/>
              </a:schemeClr>
            </a:solidFill>
            <a:prstDash val="solid"/>
            <a:miter lim="800000"/>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fontScale="90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Movement across the Cell Membrane:</a:t>
            </a:r>
            <a:b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b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Active Transport, </a:t>
            </a:r>
            <a:r>
              <a:rPr kumimoji="0" lang="en-US" sz="3200" b="0" i="0" u="none" strike="noStrike" kern="1200" cap="none" spc="0" normalizeH="0" baseline="0" noProof="0" dirty="0" err="1" smtClean="0">
                <a:ln>
                  <a:noFill/>
                </a:ln>
                <a:solidFill>
                  <a:schemeClr val="tx1"/>
                </a:solidFill>
                <a:effectLst/>
                <a:uLnTx/>
                <a:uFillTx/>
                <a:latin typeface="Comic Sans MS" pitchFamily="66" charset="0"/>
                <a:ea typeface="+mn-ea"/>
                <a:cs typeface="+mn-cs"/>
              </a:rPr>
              <a:t>Endocytosis</a:t>
            </a:r>
            <a:r>
              <a:rPr kumimoji="0" lang="en-US" sz="3200" b="0" i="0" u="none" strike="noStrike" kern="1200" cap="none" spc="0" normalizeH="0" baseline="0" noProof="0" dirty="0" smtClean="0">
                <a:ln>
                  <a:noFill/>
                </a:ln>
                <a:solidFill>
                  <a:schemeClr val="tx1"/>
                </a:solidFill>
                <a:effectLst/>
                <a:uLnTx/>
                <a:uFillTx/>
                <a:latin typeface="Comic Sans MS" pitchFamily="66" charset="0"/>
                <a:ea typeface="+mn-ea"/>
                <a:cs typeface="+mn-cs"/>
              </a:rPr>
              <a:t> &amp;  Exocytosis3.5</a:t>
            </a:r>
            <a:r>
              <a:rPr kumimoji="0" lang="en-US" sz="44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lstStyle/>
          <a:p>
            <a:r>
              <a:rPr lang="en-US" sz="3600" b="1" dirty="0" smtClean="0">
                <a:solidFill>
                  <a:schemeClr val="tx2">
                    <a:lumMod val="75000"/>
                  </a:schemeClr>
                </a:solidFill>
              </a:rPr>
              <a:t>Endocytosis</a:t>
            </a:r>
            <a:r>
              <a:rPr lang="en-US" sz="3600" b="1" dirty="0" smtClean="0"/>
              <a:t> is the process of taking  large molecules into a cell by </a:t>
            </a:r>
            <a:r>
              <a:rPr lang="en-US" sz="3600" b="1" u="sng" dirty="0" smtClean="0">
                <a:solidFill>
                  <a:srgbClr val="C00000"/>
                </a:solidFill>
              </a:rPr>
              <a:t>engulfing them</a:t>
            </a:r>
            <a:r>
              <a:rPr lang="en-US" sz="3600" b="1" dirty="0" smtClean="0">
                <a:solidFill>
                  <a:srgbClr val="FF0000"/>
                </a:solidFill>
              </a:rPr>
              <a:t> </a:t>
            </a:r>
            <a:r>
              <a:rPr lang="en-US" sz="3600" b="1" dirty="0" smtClean="0"/>
              <a:t>in a membrane and forming a vesicle.</a:t>
            </a:r>
            <a:endParaRPr lang="en-US" sz="3600" b="1" dirty="0"/>
          </a:p>
        </p:txBody>
      </p:sp>
      <p:sp>
        <p:nvSpPr>
          <p:cNvPr id="4"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dirty="0" err="1" smtClean="0"/>
              <a:t>Endocytosis</a:t>
            </a:r>
            <a:endParaRPr lang="en-US" dirty="0"/>
          </a:p>
        </p:txBody>
      </p:sp>
      <p:pic>
        <p:nvPicPr>
          <p:cNvPr id="5122" name="Picture 2" descr="http://www.google.com/url?source=imgres&amp;ct=img&amp;q=http://www.psc.edu/science/2007/bardomain.html/images/endocytosis.jpg&amp;sa=X&amp;ei=2L3RTL7UBcT38AbnvPyyDA&amp;ved=0CAQQ8wc&amp;usg=AFQjCNGD2_PR6qHzwwkhdSAOBYy-zc0DvA"/>
          <p:cNvPicPr>
            <a:picLocks noChangeAspect="1" noChangeArrowheads="1"/>
          </p:cNvPicPr>
          <p:nvPr/>
        </p:nvPicPr>
        <p:blipFill>
          <a:blip r:embed="rId2" cstate="print"/>
          <a:srcRect/>
          <a:stretch>
            <a:fillRect/>
          </a:stretch>
        </p:blipFill>
        <p:spPr bwMode="auto">
          <a:xfrm>
            <a:off x="5570423" y="1981200"/>
            <a:ext cx="3325928" cy="3857626"/>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sz="4800" dirty="0" err="1" smtClean="0">
                <a:effectLst>
                  <a:outerShdw blurRad="38100" dist="38100" dir="2700000" algn="tl">
                    <a:srgbClr val="000000">
                      <a:alpha val="43137"/>
                    </a:srgbClr>
                  </a:outerShdw>
                </a:effectLst>
                <a:latin typeface="Comic Sans MS" pitchFamily="66" charset="0"/>
              </a:rPr>
              <a:t>Endocytosis</a:t>
            </a:r>
            <a:endParaRPr lang="en-US" sz="4800" dirty="0">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457200" y="1600200"/>
            <a:ext cx="6781800" cy="4525963"/>
          </a:xfrm>
        </p:spPr>
        <p:txBody>
          <a:bodyPr/>
          <a:lstStyle/>
          <a:p>
            <a:r>
              <a:rPr lang="en-US" sz="3600" dirty="0" smtClean="0"/>
              <a:t>In order for a cell to transport very large </a:t>
            </a:r>
            <a:r>
              <a:rPr lang="en-US" sz="3600" b="1" u="sng" dirty="0" smtClean="0">
                <a:solidFill>
                  <a:srgbClr val="FF0000"/>
                </a:solidFill>
              </a:rPr>
              <a:t>molecules </a:t>
            </a:r>
            <a:r>
              <a:rPr lang="en-US" sz="3600" dirty="0" smtClean="0"/>
              <a:t>or a large amount of a substance in </a:t>
            </a:r>
            <a:r>
              <a:rPr lang="en-US" sz="3600" b="1" u="sng" dirty="0" smtClean="0">
                <a:solidFill>
                  <a:srgbClr val="FF0000"/>
                </a:solidFill>
              </a:rPr>
              <a:t>vesicles</a:t>
            </a:r>
            <a:r>
              <a:rPr lang="en-US" sz="3600" dirty="0" smtClean="0"/>
              <a:t>, it costs the cell energy.  </a:t>
            </a:r>
          </a:p>
          <a:p>
            <a:endParaRPr lang="en-US" dirty="0"/>
          </a:p>
        </p:txBody>
      </p:sp>
      <p:pic>
        <p:nvPicPr>
          <p:cNvPr id="6148" name="Picture 4" descr="http://www.ibiblio.org/virtualcell/textbook/chapter3/movies/endo.gif"/>
          <p:cNvPicPr>
            <a:picLocks noChangeAspect="1" noChangeArrowheads="1" noCrop="1"/>
          </p:cNvPicPr>
          <p:nvPr/>
        </p:nvPicPr>
        <p:blipFill>
          <a:blip r:embed="rId2" cstate="print"/>
          <a:srcRect/>
          <a:stretch>
            <a:fillRect/>
          </a:stretch>
        </p:blipFill>
        <p:spPr bwMode="auto">
          <a:xfrm>
            <a:off x="5029200" y="4457699"/>
            <a:ext cx="3200400" cy="2400301"/>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US" b="1" i="1" dirty="0" smtClean="0">
                <a:solidFill>
                  <a:schemeClr val="tx2">
                    <a:lumMod val="75000"/>
                  </a:schemeClr>
                </a:solidFill>
              </a:rPr>
              <a:t>The  membrane forms a “</a:t>
            </a:r>
            <a:r>
              <a:rPr lang="en-US" b="1" i="1" u="sng" dirty="0" smtClean="0">
                <a:solidFill>
                  <a:srgbClr val="FF0000"/>
                </a:solidFill>
              </a:rPr>
              <a:t>pocket</a:t>
            </a:r>
            <a:r>
              <a:rPr lang="en-US" b="1" i="1" dirty="0" smtClean="0">
                <a:solidFill>
                  <a:schemeClr val="tx2">
                    <a:lumMod val="75000"/>
                  </a:schemeClr>
                </a:solidFill>
              </a:rPr>
              <a:t>” around the substance.</a:t>
            </a:r>
          </a:p>
          <a:p>
            <a:pPr marL="0" indent="0">
              <a:buNone/>
            </a:pPr>
            <a:r>
              <a:rPr lang="en-US" b="1" i="1" dirty="0" smtClean="0">
                <a:solidFill>
                  <a:schemeClr val="tx2">
                    <a:lumMod val="75000"/>
                  </a:schemeClr>
                </a:solidFill>
              </a:rPr>
              <a:t>2. The pocket breaks off and forms a </a:t>
            </a:r>
            <a:r>
              <a:rPr lang="en-US" b="1" i="1" u="sng" dirty="0" smtClean="0">
                <a:solidFill>
                  <a:srgbClr val="FF0000"/>
                </a:solidFill>
              </a:rPr>
              <a:t>vesicle</a:t>
            </a:r>
            <a:r>
              <a:rPr lang="en-US" b="1" i="1" dirty="0" smtClean="0">
                <a:solidFill>
                  <a:schemeClr val="tx2">
                    <a:lumMod val="75000"/>
                  </a:schemeClr>
                </a:solidFill>
              </a:rPr>
              <a:t>. </a:t>
            </a:r>
          </a:p>
          <a:p>
            <a:pPr marL="0" indent="0">
              <a:buNone/>
            </a:pPr>
            <a:r>
              <a:rPr lang="en-US" b="1" i="1" dirty="0" smtClean="0">
                <a:solidFill>
                  <a:schemeClr val="tx2">
                    <a:lumMod val="75000"/>
                  </a:schemeClr>
                </a:solidFill>
              </a:rPr>
              <a:t>3. The vesicle fuses with a </a:t>
            </a:r>
            <a:r>
              <a:rPr lang="en-US" b="1" i="1" u="sng" dirty="0" smtClean="0">
                <a:solidFill>
                  <a:srgbClr val="FF0000"/>
                </a:solidFill>
              </a:rPr>
              <a:t>lysosome </a:t>
            </a:r>
          </a:p>
          <a:p>
            <a:pPr marL="0" indent="0">
              <a:buNone/>
            </a:pPr>
            <a:r>
              <a:rPr lang="en-US" b="1" i="1" dirty="0" smtClean="0">
                <a:solidFill>
                  <a:schemeClr val="tx2">
                    <a:lumMod val="75000"/>
                  </a:schemeClr>
                </a:solidFill>
              </a:rPr>
              <a:t>4. The lysosome </a:t>
            </a:r>
            <a:r>
              <a:rPr lang="en-US" b="1" i="1" u="sng" dirty="0" smtClean="0">
                <a:solidFill>
                  <a:srgbClr val="FF0000"/>
                </a:solidFill>
              </a:rPr>
              <a:t>digests</a:t>
            </a:r>
            <a:r>
              <a:rPr lang="en-US" b="1" i="1" dirty="0" smtClean="0">
                <a:solidFill>
                  <a:schemeClr val="tx2">
                    <a:lumMod val="75000"/>
                  </a:schemeClr>
                </a:solidFill>
              </a:rPr>
              <a:t> the vesicle and its contents</a:t>
            </a:r>
            <a:r>
              <a:rPr lang="en-US" i="1" dirty="0" smtClean="0">
                <a:solidFill>
                  <a:schemeClr val="tx2">
                    <a:lumMod val="75000"/>
                  </a:schemeClr>
                </a:solidFill>
              </a:rPr>
              <a:t>. </a:t>
            </a:r>
            <a:endParaRPr lang="en-US" i="1" dirty="0">
              <a:solidFill>
                <a:schemeClr val="tx2">
                  <a:lumMod val="75000"/>
                </a:schemeClr>
              </a:solidFill>
            </a:endParaRPr>
          </a:p>
        </p:txBody>
      </p:sp>
      <p:sp>
        <p:nvSpPr>
          <p:cNvPr id="4" name="Title 1"/>
          <p:cNvSpPr>
            <a:spLocks noGrp="1"/>
          </p:cNvSpPr>
          <p:nvPr>
            <p:ph type="title"/>
          </p:nvPr>
        </p:nvSpPr>
        <p:spPr>
          <a:xfrm>
            <a:off x="457200" y="228600"/>
            <a:ext cx="8229600" cy="1143000"/>
          </a:xfrm>
        </p:spPr>
        <p:style>
          <a:lnRef idx="1">
            <a:schemeClr val="accent1"/>
          </a:lnRef>
          <a:fillRef idx="3">
            <a:schemeClr val="accent1"/>
          </a:fillRef>
          <a:effectRef idx="2">
            <a:schemeClr val="accent1"/>
          </a:effectRef>
          <a:fontRef idx="minor">
            <a:schemeClr val="lt1"/>
          </a:fontRef>
        </p:style>
        <p:txBody>
          <a:bodyPr/>
          <a:lstStyle/>
          <a:p>
            <a:r>
              <a:rPr lang="en-US" dirty="0" err="1" smtClean="0"/>
              <a:t>Endocytosis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a:xfrm>
            <a:off x="1295400" y="273050"/>
            <a:ext cx="6705600" cy="717550"/>
          </a:xfrm>
        </p:spPr>
        <p:style>
          <a:lnRef idx="3">
            <a:schemeClr val="lt1"/>
          </a:lnRef>
          <a:fillRef idx="1">
            <a:schemeClr val="accent4"/>
          </a:fillRef>
          <a:effectRef idx="1">
            <a:schemeClr val="accent4"/>
          </a:effectRef>
          <a:fontRef idx="minor">
            <a:schemeClr val="lt1"/>
          </a:fontRef>
        </p:style>
        <p:txBody>
          <a:bodyPr anchor="ctr">
            <a:normAutofit/>
          </a:bodyPr>
          <a:lstStyle/>
          <a:p>
            <a:pPr eaLnBrk="1" hangingPunct="1">
              <a:defRPr/>
            </a:pPr>
            <a:r>
              <a:rPr lang="en-US" sz="4000" b="0" dirty="0" smtClean="0">
                <a:solidFill>
                  <a:schemeClr val="bg1"/>
                </a:solidFill>
                <a:latin typeface="Comic Sans MS" pitchFamily="66" charset="0"/>
              </a:rPr>
              <a:t>Cell Membrane</a:t>
            </a:r>
          </a:p>
        </p:txBody>
      </p:sp>
      <p:sp>
        <p:nvSpPr>
          <p:cNvPr id="6" name="Text Placeholder 5"/>
          <p:cNvSpPr>
            <a:spLocks noGrp="1"/>
          </p:cNvSpPr>
          <p:nvPr>
            <p:ph type="body" sz="half" idx="4294967295"/>
          </p:nvPr>
        </p:nvSpPr>
        <p:spPr>
          <a:xfrm>
            <a:off x="0" y="1447800"/>
            <a:ext cx="5486400" cy="5105400"/>
          </a:xfrm>
        </p:spPr>
        <p:txBody>
          <a:bodyPr>
            <a:noAutofit/>
          </a:bodyPr>
          <a:lstStyle/>
          <a:p>
            <a:pPr eaLnBrk="1" hangingPunct="1">
              <a:buFont typeface="Arial" charset="0"/>
              <a:buChar char="•"/>
              <a:defRPr/>
            </a:pPr>
            <a:r>
              <a:rPr lang="en-US" sz="3600" b="1" dirty="0" smtClean="0">
                <a:solidFill>
                  <a:srgbClr val="7030A0"/>
                </a:solidFill>
                <a:effectLst>
                  <a:outerShdw blurRad="38100" dist="38100" dir="2700000" algn="tl">
                    <a:srgbClr val="C0C0C0"/>
                  </a:outerShdw>
                </a:effectLst>
              </a:rPr>
              <a:t>Phospholipids are</a:t>
            </a:r>
            <a:r>
              <a:rPr lang="en-US" sz="3600" b="1" dirty="0" smtClean="0">
                <a:effectLst>
                  <a:outerShdw blurRad="38100" dist="38100" dir="2700000" algn="tl">
                    <a:srgbClr val="C0C0C0"/>
                  </a:outerShdw>
                </a:effectLst>
              </a:rPr>
              <a:t> composed of 3 basic parts:</a:t>
            </a:r>
          </a:p>
          <a:p>
            <a:pPr lvl="1" eaLnBrk="1" hangingPunct="1">
              <a:buFont typeface="Arial" charset="0"/>
              <a:buChar char="•"/>
              <a:defRPr/>
            </a:pPr>
            <a:r>
              <a:rPr lang="en-US" sz="3600" b="1" dirty="0" smtClean="0">
                <a:effectLst>
                  <a:outerShdw blurRad="38100" dist="38100" dir="2700000" algn="tl">
                    <a:srgbClr val="C0C0C0"/>
                  </a:outerShdw>
                </a:effectLst>
              </a:rPr>
              <a:t>A charged </a:t>
            </a:r>
            <a:r>
              <a:rPr lang="en-US" sz="3600" b="1" u="sng" dirty="0" smtClean="0">
                <a:solidFill>
                  <a:srgbClr val="FF0000"/>
                </a:solidFill>
                <a:effectLst>
                  <a:outerShdw blurRad="38100" dist="38100" dir="2700000" algn="tl">
                    <a:srgbClr val="C0C0C0"/>
                  </a:outerShdw>
                </a:effectLst>
              </a:rPr>
              <a:t>phosphate</a:t>
            </a:r>
            <a:r>
              <a:rPr lang="en-US" sz="3600" b="1" dirty="0" smtClean="0">
                <a:solidFill>
                  <a:srgbClr val="FF0000"/>
                </a:solidFill>
                <a:effectLst>
                  <a:outerShdw blurRad="38100" dist="38100" dir="2700000" algn="tl">
                    <a:srgbClr val="C0C0C0"/>
                  </a:outerShdw>
                </a:effectLst>
              </a:rPr>
              <a:t> </a:t>
            </a:r>
            <a:r>
              <a:rPr lang="en-US" sz="3600" b="1" dirty="0" smtClean="0">
                <a:effectLst>
                  <a:outerShdw blurRad="38100" dist="38100" dir="2700000" algn="tl">
                    <a:srgbClr val="C0C0C0"/>
                  </a:outerShdw>
                </a:effectLst>
              </a:rPr>
              <a:t>“head”</a:t>
            </a:r>
          </a:p>
          <a:p>
            <a:pPr lvl="1" eaLnBrk="1" hangingPunct="1">
              <a:buFont typeface="Arial" charset="0"/>
              <a:buChar char="•"/>
              <a:defRPr/>
            </a:pPr>
            <a:r>
              <a:rPr lang="en-US" sz="3600" b="1" dirty="0" smtClean="0">
                <a:effectLst>
                  <a:outerShdw blurRad="38100" dist="38100" dir="2700000" algn="tl">
                    <a:srgbClr val="C0C0C0"/>
                  </a:outerShdw>
                </a:effectLst>
              </a:rPr>
              <a:t>A </a:t>
            </a:r>
            <a:r>
              <a:rPr lang="en-US" sz="3600" b="1" u="sng" dirty="0" smtClean="0">
                <a:solidFill>
                  <a:srgbClr val="FF0000"/>
                </a:solidFill>
                <a:effectLst>
                  <a:outerShdw blurRad="38100" dist="38100" dir="2700000" algn="tl">
                    <a:srgbClr val="C0C0C0"/>
                  </a:outerShdw>
                </a:effectLst>
              </a:rPr>
              <a:t>glycerol</a:t>
            </a:r>
            <a:r>
              <a:rPr lang="en-US" sz="3600" b="1" dirty="0" smtClean="0">
                <a:effectLst>
                  <a:outerShdw blurRad="38100" dist="38100" dir="2700000" algn="tl">
                    <a:srgbClr val="C0C0C0"/>
                  </a:outerShdw>
                </a:effectLst>
              </a:rPr>
              <a:t> molecule</a:t>
            </a:r>
          </a:p>
          <a:p>
            <a:pPr lvl="1" eaLnBrk="1" hangingPunct="1">
              <a:buFont typeface="Arial" charset="0"/>
              <a:buChar char="•"/>
              <a:defRPr/>
            </a:pPr>
            <a:r>
              <a:rPr lang="en-US" sz="3600" b="1" dirty="0" smtClean="0">
                <a:effectLst>
                  <a:outerShdw blurRad="38100" dist="38100" dir="2700000" algn="tl">
                    <a:srgbClr val="C0C0C0"/>
                  </a:outerShdw>
                </a:effectLst>
              </a:rPr>
              <a:t>Two </a:t>
            </a:r>
            <a:r>
              <a:rPr lang="en-US" sz="3600" b="1" u="sng" dirty="0" smtClean="0">
                <a:solidFill>
                  <a:srgbClr val="FF0000"/>
                </a:solidFill>
                <a:effectLst>
                  <a:outerShdw blurRad="38100" dist="38100" dir="2700000" algn="tl">
                    <a:srgbClr val="C0C0C0"/>
                  </a:outerShdw>
                </a:effectLst>
              </a:rPr>
              <a:t>fatty acid </a:t>
            </a:r>
            <a:r>
              <a:rPr lang="en-US" sz="3600" b="1" dirty="0" smtClean="0">
                <a:effectLst>
                  <a:outerShdw blurRad="38100" dist="38100" dir="2700000" algn="tl">
                    <a:srgbClr val="C0C0C0"/>
                  </a:outerShdw>
                </a:effectLst>
              </a:rPr>
              <a:t>chains/tails</a:t>
            </a:r>
            <a:endParaRPr lang="en-US" sz="3600" dirty="0" smtClean="0"/>
          </a:p>
        </p:txBody>
      </p:sp>
      <p:pic>
        <p:nvPicPr>
          <p:cNvPr id="123906" name="Picture 2" descr="https://encrypted-tbn3.google.com/images?q=tbn:ANd9GcTHty7btzF68Ij80YxPelPjRG_r-8alxRxeIqwh4ytx7b69unu2LQ"/>
          <p:cNvPicPr>
            <a:picLocks noChangeAspect="1" noChangeArrowheads="1"/>
          </p:cNvPicPr>
          <p:nvPr/>
        </p:nvPicPr>
        <p:blipFill>
          <a:blip r:embed="rId2" cstate="print"/>
          <a:srcRect/>
          <a:stretch>
            <a:fillRect/>
          </a:stretch>
        </p:blipFill>
        <p:spPr bwMode="auto">
          <a:xfrm>
            <a:off x="5559136" y="1295400"/>
            <a:ext cx="3584864" cy="38862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dirty="0" err="1" smtClean="0"/>
              <a:t>Endocytosis</a:t>
            </a:r>
            <a:endParaRPr lang="en-US" dirty="0"/>
          </a:p>
        </p:txBody>
      </p:sp>
      <p:pic>
        <p:nvPicPr>
          <p:cNvPr id="3074" name="Picture 2" descr="http://www.biologie.uni-hamburg.de/b-online/library/biology107/bi107vc/fa99/terry/images/PhagoAnA.gif"/>
          <p:cNvPicPr>
            <a:picLocks noChangeAspect="1" noChangeArrowheads="1" noCrop="1"/>
          </p:cNvPicPr>
          <p:nvPr/>
        </p:nvPicPr>
        <p:blipFill>
          <a:blip r:embed="rId2" cstate="print"/>
          <a:srcRect/>
          <a:stretch>
            <a:fillRect/>
          </a:stretch>
        </p:blipFill>
        <p:spPr bwMode="auto">
          <a:xfrm>
            <a:off x="2133600" y="1676400"/>
            <a:ext cx="4957864" cy="4854575"/>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descr="data:image/jpeg;base64,/9j/4AAQSkZJRgABAQAAAQABAAD/2wBDAAkGBwgHBgkIBwgKCgkLDRYPDQwMDRsUFRAWIB0iIiAdHx8kKDQsJCYxJx8fLT0tMTU3Ojo6Iys/RD84QzQ5Ojf/2wBDAQoKCg0MDRoPDxo3JR8lNzc3Nzc3Nzc3Nzc3Nzc3Nzc3Nzc3Nzc3Nzc3Nzc3Nzc3Nzc3Nzc3Nzc3Nzc3Nzc3Nzf/wAARCAChAKEDASIAAhEBAxEB/8QAHAABAAMAAwEBAAAAAAAAAAAAAAEEBQIGBwMI/8QAPBAAAQMCAwMKBAMHBQAAAAAAAAECAwQFBhESITFRFTI1QVRxkZPB0RNhcnMUUrEiIyQzQoGhJTSy0/D/xAAaAQEAAwEBAQAAAAAAAAAAAAAAAQMFAgQG/8QAJxEBAAEDBAEEAQUAAAAAAAAAAAECETEDIUFREhMiM3GhMkJhkcH/2gAMAwEAAhEDEQA/APWbXbaGWhikloqd73oquc6JFVVzXepa5Jt3YKXyW+xNn6Np/p9VLgFLkm3dgpfJb7Dkm3dgpfJb7F0AUuSbd2Cl8lvsOSbd2Cl8lvsXQBS5Jt3YKXyW+w5Jt3YKXyW+xdAFLkm3dgpfJb7Dkm3dgpfJb7F0AUuSbd2Cl8lvsOSbd2Cl8lvsXQBS5Jt3YKXyW+w5Jt3YKXyW+xdAFLkm3dgpfJb7Dkm3dgpfJb7F0AUuSbd2Cl8lvsOSbd2Cl8lvsXQBS5Jt3YKXyW+wW027Jf4Cl8lvsXSF3KB5H8Jn5G+AOYA9Os/RtP8AT6qXCnZ+jaf6fVS4AAAAAAAAAAVcjrk2M7VGlWjVmdJSyyRSMVmlUcxURd/UquaiL1557toHYwdbqsa2qlndHIk6tYxznvYzNGqjmt05Z55qr03J1Kdja5HNRUzyXigEgAAAAAAAELuUkhdygeSgAD0+z9G0/wBPqpcKdn6Np/p9VLgAAAACHbgGYzU6reMZ01rxVR2GSlmfJUfDT4rVTJqvcrW7N67U2r1H0xvh+txFboKehrlo3xTI9212mRMlTJclRdmeaHPleJsujRmJp9T2xVz/AK7Mu1DrGNcQUeFqKGrmoEqXTT6GtTS3aqZuVXL8kXv3fM3LbA+jt1PSyzvnfDEyN0z+dIqIiK5fmph47v8AQWC3wS3GgStjmmRjYnI1WoqJqzXVs2ZbPmKptTfCdCiKtaKbeW+MXbFD+FrqGCqjp2NZURtlRHRpn+0iLt+Zfb3GTWMW+4be2imkpVraX91Jlk6PU3Zuy49RWwZZqqwWZKKurFqZVlc/NM1RiLl+ymfVsVe9VF5vZxNNPjM33vh2AhFzM++UctytFZRU1S6mlniVjJm55sVe4o4MstXYbOlHXVi1UnxHP1ZrkxF6kz25e5N5vayIpp8Jqvv03wEBLgAAAhdykkLuUDyUAAen2fo2n+n1UuFKz9GwfT6qWnyxxpnI9rfqXIDmCo+6W6Pn19I36pmp6leXEFlibqku9A1OK1LPcDTIdsRTCjxjhyV+mC90Eq9aRzI5f8FlMQ2xyZsqHP8Atwvf+iEeURyWYl6xTbbfjChtNRb3S1UmhGVKNbnH8RdKZZ7cs9+R9bvjOltWJ6OxS00zn1Kxt+K1UyasjtLdm9du8vreLO+dk0kMyyxoumV9BKisT5OVuxDjHf8ADdVVakuVtfVQ7EV0jEezPv2ocbztEr/PS2vRxbPPePwzrxhevr8YUF5huToqanRqOgzdnsVVVE25ZOzyX1Ozz00FVH8OphjmjzRdMjEcmafJTqFxsc12xlb71R3qH8NTtajoY5FcuxVVUbkuWTty93X1dnvlDNcbPWUVPUOppZ4nMbM3PNir17Cadr7J1J8oo93HWN+e+y8XCK0Wqqr5mOdFTRLI5jN6oibkMO3XRMbYTrFoXS0EsrX0+tVz0OyTaiplmm1OB98F2Gow/ZFoK+q/FPdI5671YxqoiaEz6tir3qpQuGD6qbFtBdqK4NpKGmRv8NG3JG5Kqq1qJsydnt2emSfKd/w6ojSiaqb7xO1XE24t/L72allwThCokuU7qxabXMqRZ7E/Kmpf/ZmjhPEUOJLV+OhgkhyerHMeqLtTgqb95suY17Fa9qOa5MlRUzRUM682pauw1Vtt0iULpYnMjfC3SjFX5Jl/gm0xhXVqU6l5rj3TOeP6aTVzQ5HV8JUbcLWVlDdrtTvkSRz01yo1saL/AEpqXPLr/uXqjFmHqZ2mpvlujcvUtSz3Jidt1ddMU1TFM3htAxoMVYfnX9ze7e7uqWe5bberU7m3OiXuqGe5N3K8Qu5T4R11HL/Lq4H/AEyNX1PtqRyLpVF2dQHkwJ0u/K7wAHZLNhLDlXbKeoqrFbZp5G6pJZKZjnPcqrmqqqbVNiLDtkh/lWegb3UzPY5Yc6Eo/t+ponz2tXV6k78rYhVbbLezm0NKipwhanoWI42RJlExrE4NREOQKpqmcylOa8VIAIuBxexsjVZI1HtXejkzQ5AXmBQnstqnRUmttHIi/mgavoVqfC1hpXaqaz0ULl64oWs/Q2AdxqVxyWZr7FQP/pnZ9qqlZ+jkKr8KW165rLdP7XaqT9JDcB1GvqR+6SzDTCltzRfjXXNN3+r1X/YfeXDlong+DVULKpnWlU502ffrVczVBE62pOapLQpU9ntlKjUprdSRI3dogamX+C6mzYmxPkAcTVM8htVNu0+ElFSyr+9poH/VGin3A8pFJ9ntb+fbaNe+BnsV5cN2J7V1Wa3rsXfTM9jVIdzVJiuq+Sz878l2/sFJ5LQWwbd5VvbcOdCUf2/U0TOw50JR/b9TRMbW+Sr7WRgABWAAAAAAAAAAAAAAAAAAAEO5qkkO5qiMpeBAA3FT23DnQlH9v1NEzsOdCUf2/U0TH1vkq+1kYAAVgAAAAAAAAAAAAAAAAAABDuapJDuaojKXgQANxU9tw50JR/b9TRM7DnQlH9v1NEx9b5KvtZGAAFYAAAAAAAAAAAAAAAAAAAQ7mqSQ7mqIyl4EADcVPbcOdCUf2/U0TOw50JR/b9TRMfW+Sr7WRgABWAAAAAAAAAAAAAAAAAAAEO5qkkO5qiMpeBAA3FT2zDnQlH9v1NIzMOOTkSjzVM/h8fmaWtvFPEx9aJ9Sr7WRhII1t4p4jW3iniV2npKQRrbxTxGtvFPEWnoSCNbeKeI1t4p4i09CQRrbxTxGtvFPEWnoSCNbeKeI1t4p4i09CQRrbxTxGtvFPEWnoSCNbeKeI1t4p4i09CQRrbxTxGtvFPEWnoSQ7mqNbeKeJxc5NK7U3cSYib4Rd4ICdPd4g291bjL/ALmf78v/ADUAHVX6pAAEAAAAAAAAAAAAAAAAAAACkL1gCB0wAHoQ/9k="/>
          <p:cNvSpPr>
            <a:spLocks noChangeAspect="1" noChangeArrowheads="1"/>
          </p:cNvSpPr>
          <p:nvPr/>
        </p:nvSpPr>
        <p:spPr bwMode="auto">
          <a:xfrm>
            <a:off x="63500" y="-523875"/>
            <a:ext cx="1066800" cy="1066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9508" name="Picture 4" descr="http://student.ccbcmd.edu/~gkaiser/biotutorials/eustruct/images/pinocyt.gif"/>
          <p:cNvPicPr>
            <a:picLocks noChangeAspect="1" noChangeArrowheads="1" noCrop="1"/>
          </p:cNvPicPr>
          <p:nvPr/>
        </p:nvPicPr>
        <p:blipFill>
          <a:blip r:embed="rId2" cstate="print"/>
          <a:srcRect/>
          <a:stretch>
            <a:fillRect/>
          </a:stretch>
        </p:blipFill>
        <p:spPr bwMode="auto">
          <a:xfrm>
            <a:off x="304800" y="2362200"/>
            <a:ext cx="3457575" cy="3448051"/>
          </a:xfrm>
          <a:prstGeom prst="rect">
            <a:avLst/>
          </a:prstGeom>
          <a:noFill/>
        </p:spPr>
      </p:pic>
      <p:pic>
        <p:nvPicPr>
          <p:cNvPr id="149510" name="Picture 6" descr="http://student.ccbcmd.edu/~gkaiser/biotutorials/eustruct/images/phagocyt.gif"/>
          <p:cNvPicPr>
            <a:picLocks noChangeAspect="1" noChangeArrowheads="1" noCrop="1"/>
          </p:cNvPicPr>
          <p:nvPr/>
        </p:nvPicPr>
        <p:blipFill>
          <a:blip r:embed="rId3" cstate="print"/>
          <a:srcRect/>
          <a:stretch>
            <a:fillRect/>
          </a:stretch>
        </p:blipFill>
        <p:spPr bwMode="auto">
          <a:xfrm>
            <a:off x="4648200" y="2286000"/>
            <a:ext cx="3457575" cy="3448051"/>
          </a:xfrm>
          <a:prstGeom prst="rect">
            <a:avLst/>
          </a:prstGeom>
          <a:noFill/>
        </p:spPr>
      </p:pic>
      <p:sp>
        <p:nvSpPr>
          <p:cNvPr id="8" name="TextBox 7"/>
          <p:cNvSpPr txBox="1"/>
          <p:nvPr/>
        </p:nvSpPr>
        <p:spPr>
          <a:xfrm>
            <a:off x="533400" y="1600200"/>
            <a:ext cx="3275256" cy="369332"/>
          </a:xfrm>
          <a:prstGeom prst="rect">
            <a:avLst/>
          </a:prstGeom>
          <a:noFill/>
        </p:spPr>
        <p:txBody>
          <a:bodyPr wrap="none" rtlCol="0">
            <a:spAutoFit/>
          </a:bodyPr>
          <a:lstStyle/>
          <a:p>
            <a:r>
              <a:rPr lang="en-US" b="1" dirty="0" err="1" smtClean="0"/>
              <a:t>Pinocytosis</a:t>
            </a:r>
            <a:r>
              <a:rPr lang="en-US" b="1" dirty="0" smtClean="0"/>
              <a:t>:  “cell drinking”</a:t>
            </a:r>
            <a:endParaRPr lang="en-US" b="1" dirty="0"/>
          </a:p>
        </p:txBody>
      </p:sp>
      <p:sp>
        <p:nvSpPr>
          <p:cNvPr id="9" name="Title 3"/>
          <p:cNvSpPr>
            <a:spLocks noGrp="1"/>
          </p:cNvSpPr>
          <p:nvPr>
            <p:ph type="title"/>
          </p:nvPr>
        </p:nvSpPr>
        <p:spPr>
          <a:xfrm>
            <a:off x="457200" y="274638"/>
            <a:ext cx="8229600" cy="1143000"/>
          </a:xfrm>
        </p:spPr>
        <p:txBody>
          <a:bodyPr/>
          <a:lstStyle/>
          <a:p>
            <a:r>
              <a:rPr lang="en-US" dirty="0" err="1" smtClean="0"/>
              <a:t>Endocytosis</a:t>
            </a:r>
            <a:endParaRPr lang="en-US" dirty="0"/>
          </a:p>
        </p:txBody>
      </p:sp>
      <p:sp>
        <p:nvSpPr>
          <p:cNvPr id="10" name="TextBox 9"/>
          <p:cNvSpPr txBox="1"/>
          <p:nvPr/>
        </p:nvSpPr>
        <p:spPr>
          <a:xfrm>
            <a:off x="4724400" y="1600200"/>
            <a:ext cx="3249608" cy="369332"/>
          </a:xfrm>
          <a:prstGeom prst="rect">
            <a:avLst/>
          </a:prstGeom>
          <a:noFill/>
        </p:spPr>
        <p:txBody>
          <a:bodyPr wrap="none" rtlCol="0">
            <a:spAutoFit/>
          </a:bodyPr>
          <a:lstStyle/>
          <a:p>
            <a:r>
              <a:rPr lang="en-US" b="1" dirty="0" err="1" smtClean="0"/>
              <a:t>Phagocytosis</a:t>
            </a:r>
            <a:r>
              <a:rPr lang="en-US" b="1" dirty="0" smtClean="0"/>
              <a:t>:  “cell eating”</a:t>
            </a:r>
            <a:endParaRPr lang="en-US"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lstStyle/>
          <a:p>
            <a:r>
              <a:rPr lang="en-US" sz="2800" dirty="0" smtClean="0"/>
              <a:t>Some single-celled organisms eat meals by </a:t>
            </a:r>
            <a:r>
              <a:rPr lang="en-US" sz="2800" dirty="0" err="1" smtClean="0"/>
              <a:t>endocytosis</a:t>
            </a:r>
            <a:r>
              <a:rPr lang="en-US" sz="2800" dirty="0" smtClean="0"/>
              <a:t>.</a:t>
            </a:r>
            <a:br>
              <a:rPr lang="en-US" sz="2800" dirty="0" smtClean="0"/>
            </a:br>
            <a:r>
              <a:rPr lang="en-US" sz="2800" dirty="0" smtClean="0"/>
              <a:t>(Amoeba engulfing a small </a:t>
            </a:r>
            <a:r>
              <a:rPr lang="en-US" sz="2800" dirty="0" err="1" smtClean="0"/>
              <a:t>protist</a:t>
            </a:r>
            <a:r>
              <a:rPr lang="en-US" sz="2800" dirty="0" smtClean="0"/>
              <a:t>)</a:t>
            </a:r>
            <a:endParaRPr lang="en-US" sz="2800" dirty="0"/>
          </a:p>
        </p:txBody>
      </p:sp>
      <p:pic>
        <p:nvPicPr>
          <p:cNvPr id="108546" name="Picture 2" descr="http://dtc.pima.edu/blc/182/lesson5/protists/protistimages/amoeba%20animation.gif"/>
          <p:cNvPicPr>
            <a:picLocks noChangeAspect="1" noChangeArrowheads="1" noCrop="1"/>
          </p:cNvPicPr>
          <p:nvPr/>
        </p:nvPicPr>
        <p:blipFill>
          <a:blip r:embed="rId2" cstate="print"/>
          <a:srcRect/>
          <a:stretch>
            <a:fillRect/>
          </a:stretch>
        </p:blipFill>
        <p:spPr bwMode="auto">
          <a:xfrm>
            <a:off x="1600200" y="2568039"/>
            <a:ext cx="5791200" cy="4061364"/>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smtClean="0"/>
              <a:t>Amoeba </a:t>
            </a:r>
            <a:r>
              <a:rPr lang="en-US" dirty="0" smtClean="0"/>
              <a:t>eating </a:t>
            </a:r>
            <a:r>
              <a:rPr lang="en-US" dirty="0"/>
              <a:t>t</a:t>
            </a:r>
            <a:r>
              <a:rPr lang="en-US" dirty="0" smtClean="0"/>
              <a:t>wo </a:t>
            </a:r>
            <a:r>
              <a:rPr lang="en-US" i="1" dirty="0" smtClean="0"/>
              <a:t>Paramecium</a:t>
            </a:r>
          </a:p>
          <a:p>
            <a:endParaRPr lang="en-US" i="1" dirty="0"/>
          </a:p>
        </p:txBody>
      </p:sp>
      <p:pic>
        <p:nvPicPr>
          <p:cNvPr id="5" name="Picture 4">
            <a:hlinkClick r:id="rId2"/>
          </p:cNvPr>
          <p:cNvPicPr>
            <a:picLocks noChangeAspect="1"/>
          </p:cNvPicPr>
          <p:nvPr/>
        </p:nvPicPr>
        <p:blipFill>
          <a:blip r:embed="rId3"/>
          <a:stretch>
            <a:fillRect/>
          </a:stretch>
        </p:blipFill>
        <p:spPr>
          <a:xfrm>
            <a:off x="1600200" y="2590800"/>
            <a:ext cx="5743575" cy="2724150"/>
          </a:xfrm>
          <a:prstGeom prst="rect">
            <a:avLst/>
          </a:prstGeom>
        </p:spPr>
      </p:pic>
    </p:spTree>
    <p:extLst>
      <p:ext uri="{BB962C8B-B14F-4D97-AF65-F5344CB8AC3E}">
        <p14:creationId xmlns:p14="http://schemas.microsoft.com/office/powerpoint/2010/main" val="20373930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style>
          <a:lnRef idx="2">
            <a:schemeClr val="accent4">
              <a:shade val="50000"/>
            </a:schemeClr>
          </a:lnRef>
          <a:fillRef idx="1">
            <a:schemeClr val="accent4"/>
          </a:fillRef>
          <a:effectRef idx="0">
            <a:schemeClr val="accent4"/>
          </a:effectRef>
          <a:fontRef idx="minor">
            <a:schemeClr val="lt1"/>
          </a:fontRef>
        </p:style>
        <p:txBody>
          <a:bodyPr/>
          <a:lstStyle/>
          <a:p>
            <a:r>
              <a:rPr lang="en-US" b="1" dirty="0" err="1" smtClean="0">
                <a:solidFill>
                  <a:schemeClr val="tx1"/>
                </a:solidFill>
                <a:effectLst>
                  <a:outerShdw blurRad="38100" dist="38100" dir="2700000" algn="tl">
                    <a:srgbClr val="000000">
                      <a:alpha val="43137"/>
                    </a:srgbClr>
                  </a:outerShdw>
                </a:effectLst>
              </a:rPr>
              <a:t>Exocytosis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24400" y="1600200"/>
            <a:ext cx="3962400" cy="4525963"/>
          </a:xfrm>
        </p:spPr>
        <p:txBody>
          <a:bodyPr/>
          <a:lstStyle/>
          <a:p>
            <a:r>
              <a:rPr lang="en-US" sz="3600" b="1" dirty="0" err="1" smtClean="0">
                <a:solidFill>
                  <a:schemeClr val="tx2">
                    <a:lumMod val="75000"/>
                  </a:schemeClr>
                </a:solidFill>
              </a:rPr>
              <a:t>Exocytosis</a:t>
            </a:r>
            <a:r>
              <a:rPr lang="en-US" sz="3600" b="1" dirty="0" smtClean="0"/>
              <a:t> is the </a:t>
            </a:r>
            <a:r>
              <a:rPr lang="en-US" sz="3600" b="1" u="sng" dirty="0" smtClean="0">
                <a:solidFill>
                  <a:srgbClr val="FF0000"/>
                </a:solidFill>
              </a:rPr>
              <a:t>release </a:t>
            </a:r>
            <a:r>
              <a:rPr lang="en-US" sz="3600" b="1" dirty="0" smtClean="0"/>
              <a:t>of</a:t>
            </a:r>
            <a:r>
              <a:rPr lang="en-US" sz="3600" b="1" u="sng" dirty="0" smtClean="0">
                <a:solidFill>
                  <a:srgbClr val="FF0000"/>
                </a:solidFill>
              </a:rPr>
              <a:t> </a:t>
            </a:r>
            <a:r>
              <a:rPr lang="en-US" sz="3600" b="1" dirty="0" smtClean="0"/>
              <a:t>substances out of a cell by the </a:t>
            </a:r>
            <a:r>
              <a:rPr lang="en-US" sz="3600" b="1" u="sng" dirty="0" smtClean="0">
                <a:solidFill>
                  <a:srgbClr val="C00000"/>
                </a:solidFill>
              </a:rPr>
              <a:t>fusion</a:t>
            </a:r>
            <a:r>
              <a:rPr lang="en-US" sz="3600" b="1" dirty="0" smtClean="0"/>
              <a:t> of a vesicle with a membrane</a:t>
            </a:r>
            <a:r>
              <a:rPr lang="en-US" dirty="0" smtClean="0"/>
              <a:t>.</a:t>
            </a:r>
            <a:endParaRPr lang="en-US" dirty="0"/>
          </a:p>
        </p:txBody>
      </p:sp>
      <p:pic>
        <p:nvPicPr>
          <p:cNvPr id="4" name="Picture 2" descr="http://www.biologie.uni-hamburg.de/b-online/library/biology107/bi107vc/fa99/terry/images/ExocyAnA.gif"/>
          <p:cNvPicPr>
            <a:picLocks noChangeAspect="1" noChangeArrowheads="1" noCrop="1"/>
          </p:cNvPicPr>
          <p:nvPr/>
        </p:nvPicPr>
        <p:blipFill>
          <a:blip r:embed="rId2" cstate="print"/>
          <a:srcRect/>
          <a:stretch>
            <a:fillRect/>
          </a:stretch>
        </p:blipFill>
        <p:spPr bwMode="auto">
          <a:xfrm>
            <a:off x="309663" y="2057400"/>
            <a:ext cx="4357991" cy="42672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228600"/>
            <a:ext cx="5181600" cy="1143000"/>
          </a:xfrm>
          <a:noFill/>
        </p:spPr>
        <p:style>
          <a:lnRef idx="2">
            <a:schemeClr val="accent4">
              <a:shade val="50000"/>
            </a:schemeClr>
          </a:lnRef>
          <a:fillRef idx="1">
            <a:schemeClr val="accent4"/>
          </a:fillRef>
          <a:effectRef idx="0">
            <a:schemeClr val="accent4"/>
          </a:effectRef>
          <a:fontRef idx="minor">
            <a:schemeClr val="lt1"/>
          </a:fontRef>
        </p:style>
        <p:txBody>
          <a:bodyPr/>
          <a:lstStyle/>
          <a:p>
            <a:r>
              <a:rPr lang="en-US" b="1" dirty="0" err="1" smtClean="0">
                <a:solidFill>
                  <a:schemeClr val="tx1"/>
                </a:solidFill>
                <a:effectLst>
                  <a:outerShdw blurRad="38100" dist="38100" dir="2700000" algn="tl">
                    <a:srgbClr val="000000">
                      <a:alpha val="43137"/>
                    </a:srgbClr>
                  </a:outerShdw>
                </a:effectLst>
              </a:rPr>
              <a:t>Exocytosis</a:t>
            </a:r>
            <a:endParaRPr lang="en-US" b="1" dirty="0">
              <a:solidFill>
                <a:schemeClr val="tx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0" y="1600200"/>
            <a:ext cx="4419600" cy="4648200"/>
          </a:xfrm>
        </p:spPr>
        <p:txBody>
          <a:bodyPr/>
          <a:lstStyle/>
          <a:p>
            <a:pPr marL="0" indent="0">
              <a:buNone/>
            </a:pPr>
            <a:r>
              <a:rPr lang="en-US" sz="2800" dirty="0" smtClean="0"/>
              <a:t>1. A </a:t>
            </a:r>
            <a:r>
              <a:rPr lang="en-US" sz="2800" u="sng" dirty="0" smtClean="0">
                <a:solidFill>
                  <a:srgbClr val="FF0000"/>
                </a:solidFill>
              </a:rPr>
              <a:t>vesicle</a:t>
            </a:r>
            <a:r>
              <a:rPr lang="en-US" sz="2800" dirty="0" smtClean="0"/>
              <a:t> forms around materials to be sent out of the cell.  </a:t>
            </a:r>
          </a:p>
          <a:p>
            <a:pPr marL="0" indent="0">
              <a:buNone/>
            </a:pPr>
            <a:r>
              <a:rPr lang="en-US" sz="2800" dirty="0" smtClean="0"/>
              <a:t>2. The vesicle then fuses with the </a:t>
            </a:r>
            <a:r>
              <a:rPr lang="en-US" sz="2800" u="sng" dirty="0" smtClean="0">
                <a:solidFill>
                  <a:srgbClr val="C00000"/>
                </a:solidFill>
              </a:rPr>
              <a:t>cell membrane</a:t>
            </a:r>
            <a:endParaRPr lang="en-US" sz="2800" dirty="0" smtClean="0"/>
          </a:p>
          <a:p>
            <a:pPr marL="0" indent="0">
              <a:buNone/>
            </a:pPr>
            <a:r>
              <a:rPr lang="en-US" sz="2800" dirty="0" smtClean="0"/>
              <a:t>3. The cell membrane opens to the </a:t>
            </a:r>
            <a:r>
              <a:rPr lang="en-US" sz="2800" u="sng" dirty="0" smtClean="0">
                <a:solidFill>
                  <a:srgbClr val="FF0000"/>
                </a:solidFill>
              </a:rPr>
              <a:t>outside</a:t>
            </a:r>
            <a:r>
              <a:rPr lang="en-US" sz="2800" dirty="0" smtClean="0">
                <a:solidFill>
                  <a:srgbClr val="FF0000"/>
                </a:solidFill>
              </a:rPr>
              <a:t> </a:t>
            </a:r>
            <a:r>
              <a:rPr lang="en-US" sz="2800" dirty="0" smtClean="0"/>
              <a:t>of the cell and releases its contents</a:t>
            </a:r>
            <a:r>
              <a:rPr lang="en-US" sz="2800" dirty="0" smtClean="0">
                <a:solidFill>
                  <a:srgbClr val="FF0000"/>
                </a:solidFill>
              </a:rPr>
              <a:t>.</a:t>
            </a:r>
            <a:endParaRPr lang="en-US" sz="2800" dirty="0">
              <a:solidFill>
                <a:srgbClr val="FF0000"/>
              </a:solidFill>
            </a:endParaRPr>
          </a:p>
        </p:txBody>
      </p:sp>
      <p:pic>
        <p:nvPicPr>
          <p:cNvPr id="119814" name="Picture 6" descr="http://t2.gstatic.com/images?q=tbn:ANd9GcR4R6kDee0LKgyojBSdVqmhKV74W311KoWa1T3_Ksfv5NFtLbw&amp;t=1&amp;usg=__JDmSLTXMoDWhr5OX01kPj9XOCDY="/>
          <p:cNvPicPr>
            <a:picLocks noChangeAspect="1" noChangeArrowheads="1"/>
          </p:cNvPicPr>
          <p:nvPr/>
        </p:nvPicPr>
        <p:blipFill>
          <a:blip r:embed="rId3" cstate="print"/>
          <a:srcRect/>
          <a:stretch>
            <a:fillRect/>
          </a:stretch>
        </p:blipFill>
        <p:spPr bwMode="auto">
          <a:xfrm>
            <a:off x="6172200" y="1219200"/>
            <a:ext cx="2688336" cy="2133600"/>
          </a:xfrm>
          <a:prstGeom prst="rect">
            <a:avLst/>
          </a:prstGeom>
          <a:noFill/>
          <a:ln>
            <a:solidFill>
              <a:schemeClr val="tx1"/>
            </a:solidFill>
            <a:prstDash val="solid"/>
          </a:ln>
        </p:spPr>
      </p:pic>
      <p:pic>
        <p:nvPicPr>
          <p:cNvPr id="1028" name="Picture 4" descr="Image result for exocytos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287" y="3581400"/>
            <a:ext cx="4629150"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Exocytosis in </a:t>
            </a:r>
            <a:r>
              <a:rPr lang="en-US" i="1" dirty="0" smtClean="0"/>
              <a:t>Paramecium</a:t>
            </a:r>
          </a:p>
          <a:p>
            <a:endParaRPr lang="en-US" dirty="0"/>
          </a:p>
        </p:txBody>
      </p:sp>
      <p:pic>
        <p:nvPicPr>
          <p:cNvPr id="7" name="Picture 6">
            <a:hlinkClick r:id="rId2"/>
          </p:cNvPr>
          <p:cNvPicPr>
            <a:picLocks noChangeAspect="1"/>
          </p:cNvPicPr>
          <p:nvPr/>
        </p:nvPicPr>
        <p:blipFill>
          <a:blip r:embed="rId3"/>
          <a:stretch>
            <a:fillRect/>
          </a:stretch>
        </p:blipFill>
        <p:spPr>
          <a:xfrm>
            <a:off x="1524000" y="2438400"/>
            <a:ext cx="5410200" cy="3610597"/>
          </a:xfrm>
          <a:prstGeom prst="rect">
            <a:avLst/>
          </a:prstGeom>
        </p:spPr>
      </p:pic>
    </p:spTree>
    <p:extLst>
      <p:ext uri="{BB962C8B-B14F-4D97-AF65-F5344CB8AC3E}">
        <p14:creationId xmlns:p14="http://schemas.microsoft.com/office/powerpoint/2010/main" val="2583801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p:cNvSpPr>
          <p:nvPr>
            <p:ph type="body" idx="1"/>
          </p:nvPr>
        </p:nvSpPr>
        <p:spPr>
          <a:xfrm>
            <a:off x="457200" y="1600200"/>
            <a:ext cx="8686800" cy="2057399"/>
          </a:xfrm>
        </p:spPr>
        <p:txBody>
          <a:bodyPr/>
          <a:lstStyle/>
          <a:p>
            <a:r>
              <a:rPr lang="en-US" b="1" i="1" dirty="0" smtClean="0">
                <a:solidFill>
                  <a:srgbClr val="92D050"/>
                </a:solidFill>
              </a:rPr>
              <a:t>Why do we care about solutions?</a:t>
            </a:r>
          </a:p>
          <a:p>
            <a:r>
              <a:rPr lang="en-US" b="1" i="1" dirty="0" smtClean="0">
                <a:solidFill>
                  <a:srgbClr val="92D050"/>
                </a:solidFill>
              </a:rPr>
              <a:t>Our cells are  bathed in solutions.</a:t>
            </a:r>
          </a:p>
          <a:p>
            <a:r>
              <a:rPr lang="en-US" b="1" dirty="0" smtClean="0"/>
              <a:t>The concentration of solutes in and out of the cell can cause the cell to </a:t>
            </a:r>
            <a:r>
              <a:rPr lang="en-US" b="1" u="sng" dirty="0" smtClean="0">
                <a:solidFill>
                  <a:srgbClr val="FF0000"/>
                </a:solidFill>
              </a:rPr>
              <a:t>change shape</a:t>
            </a:r>
            <a:r>
              <a:rPr lang="en-US" b="1" dirty="0" smtClean="0"/>
              <a:t>.</a:t>
            </a:r>
          </a:p>
        </p:txBody>
      </p:sp>
      <p:sp>
        <p:nvSpPr>
          <p:cNvPr id="4" name="Title 5"/>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eaLnBrk="1" hangingPunct="1"/>
            <a:r>
              <a:rPr lang="en-US" sz="3200" dirty="0" smtClean="0">
                <a:solidFill>
                  <a:schemeClr val="tx1"/>
                </a:solidFill>
                <a:latin typeface="Comic Sans MS" pitchFamily="66" charset="0"/>
              </a:rPr>
              <a:t>Movement across the Cell Membrane:</a:t>
            </a:r>
            <a:br>
              <a:rPr lang="en-US" sz="3200" dirty="0" smtClean="0">
                <a:solidFill>
                  <a:schemeClr val="tx1"/>
                </a:solidFill>
                <a:latin typeface="Comic Sans MS" pitchFamily="66" charset="0"/>
              </a:rPr>
            </a:br>
            <a:r>
              <a:rPr lang="en-US" sz="3200" dirty="0" smtClean="0">
                <a:solidFill>
                  <a:schemeClr val="tx1"/>
                </a:solidFill>
                <a:latin typeface="Comic Sans MS" pitchFamily="66" charset="0"/>
              </a:rPr>
              <a:t>Osmosis 3.4</a:t>
            </a:r>
            <a:r>
              <a:rPr lang="en-US" dirty="0" smtClean="0">
                <a:solidFill>
                  <a:schemeClr val="tx1"/>
                </a:solidFill>
                <a:latin typeface="Comic Sans MS" pitchFamily="66" charset="0"/>
              </a:rPr>
              <a:t> </a:t>
            </a:r>
          </a:p>
        </p:txBody>
      </p:sp>
      <p:pic>
        <p:nvPicPr>
          <p:cNvPr id="71682" name="Picture 2" descr="https://encrypted-tbn3.google.com/images?q=tbn:ANd9GcSvLPbHZp2cElWuAAWL7LaRj77WLGgaKHI0S0LP4e8_RQiCLJBi"/>
          <p:cNvPicPr>
            <a:picLocks noChangeAspect="1" noChangeArrowheads="1"/>
          </p:cNvPicPr>
          <p:nvPr/>
        </p:nvPicPr>
        <p:blipFill>
          <a:blip r:embed="rId2" cstate="print"/>
          <a:srcRect/>
          <a:stretch>
            <a:fillRect/>
          </a:stretch>
        </p:blipFill>
        <p:spPr bwMode="auto">
          <a:xfrm>
            <a:off x="4267200" y="4114800"/>
            <a:ext cx="3254995" cy="2438106"/>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026" name="AutoShape 2" descr="data:image/jpeg;base64,/9j/4AAQSkZJRgABAQAAAQABAAD/2wBDAAkGBwgHBgkIBwgKCgkLDRYPDQwMDRsUFRAWIB0iIiAdHx8kKDQsJCYxJx8fLT0tMTU3Ojo6Iys/RD84QzQ5Ojf/2wBDAQoKCg0MDRoPDxo3JR8lNzc3Nzc3Nzc3Nzc3Nzc3Nzc3Nzc3Nzc3Nzc3Nzc3Nzc3Nzc3Nzc3Nzc3Nzc3Nzc3Nzf/wAARCABGAIUDASIAAhEBAxEB/8QAHAAAAQQDAQAAAAAAAAAAAAAAAAQFBgcBAwgC/8QAORAAAgECBAMGBAIKAwEAAAAAAQIDBBEABRIhBjFRBxNBYXGRFCIygSOhQlJTcpKxwdHh8BczgvH/xAAaAQABBQEAAAAAAAAAAAAAAAACAQMEBQYA/8QALREAAQQBAwMDAgYDAAAAAAAAAQACAxEEEiExBUFhE1GRcaEGIjKBwfAUsdH/2gAMAwEAAhEDEQA/ALuMsYJBdQfXDTJPmcekI1PKSqkkj6eQI5i53J+3LG2f/uf1xVvGnamtDUSUHDccVRMhKyVcu8asPBAPq9bgeuFAJ4SOcG8qzu+zUkkvRCzmyrfcWa29+unp44yZszGg6qMk2uLkW338T/vvjmqr4y4mrHvUZ9XBudope5Hslhhyy3jzijK1inTNWroOTxVa6wp6E/V6EG2CLKQtfquhwujKKWfU5q5YdJAKBdiu24O5wr76P9on8WIDwRxvQcVxtEqGlzGJdUlMzXuP1kP6S326jxHImVYAikQIPCcpJU0NokTVY23HPDYJs0uoLUlgdyDzF/Xba3+7YYuL+K8v4VoVqK0tJNKSIKaMjXKRz9ANrn+tgajr+OuK+IJZTS1q5dSrzSnIULfkC9ixPpb0GF4FnYImNc94YwWT2CvozZncNqo7XHy8iBtzOo78+X5430UtX3pNXLT6CNgmxU2Xlvyvq/L0HNlLmXE1PWR6eIcwQtfS/wAU8ikjwIY29xiV8M9q1ZSVIo+KYxPEG0GrhSzp5so2YfugHyOEBa7ZptHLBLCLlaW71v7q9e+j/aJ/Fg76P9on8QwzwTRVMEc9PIksMqh45EN1ZSLggjmMbMcm1isnzKIM1K1PKSH0qw+k7lb7i+wt4c8BmzTWSWpAmnYDmW28/X7++Kx4x7UfhaiSg4YhSqljJElW6lo1PRFH1et7euIbl2ecSZ7LUPWZ/mC9yoJWKbuRc35hAB4YR5DGlzk7BC/IkEbBufhdAmbMw31UbX8BcW2Pnvvb/GFdFJMqyfFywsS5KFNrLc2B38BbHOFBx/xTk1WyPmT1kcbEGKtAkDD976h74trgjjeg4shaNENNXxLqkpna9x+sh/SW/wBxtcbi5adrTN04tOxCn6urfSwPocGE1Byf7YMIlVf9r2fHKcpWhgqGp6jMpTF3qfVHGN3I9bqt/DVfFNSZTHukKtG6glQ5urAC9vC3LE57eRJJxHlUI+kwOEvy1FwD/JcQj4eqWmNPHUhbajdh9fhsegw1MS3SQ6ladNjZK2Rr4dYHccjxuVlJ6QQN30sMWg/NFEuoE+Qt5YxVZfLeoYIoQrpCI1iCBsSNv9OPaUEUUs8iRM4iUkK299vP3x5y+ukq5gminVU31kHUOm4O9sMA1b4uBzatXMvRjZgFn9OkfUbmq7/20goaiuyfMYK6k1RVdKwlQsDYeTeRFweoJx0zlOYwZnlNLmUJ0wVEKzC/6IIvY+mOdMzq44VlhVQ08txIxUiwNrHz8umLT4Oln/4amdCxlWkre7PM7PJbExj3SN1OFLOZePHiymON+qufHj458qsOJK/MOK84q85WF5IGYpBtYJECdC7nnY3PmThXFBBSRCCMnSdLlmb6mtz/AMY80Bimo6UxONCQhCAfobx/v98bI66FjIlLOqyh7FiRcLt9P54r8iaSS21QC1PS8DGxQ2bVbnja6+uyxGvxlc8LqV+FAlVQbGVuvoAd/wCmEtbQw1Xfygd3IouGuQre+FzO0ilw5mMRF2vcqD0OMEqlmmqESMAEljdiOe3hhoSOa4FuysJMWKRjhNTgTd/6+PCl3YjxA0iVXD87lliU1FLfwUmzr9iwP/o4eu1/iCXKOH46KjkMdVmLGPUpsyxAfOR63Vf/AFiEdnFWlT2kwy0qBEeGVWsLXGk7+9vbD12tSpHxnkJqbdwsDkE8rliDf76MWxca1EdrpYL0m+p6QdYur/flRvIJIosjEcQWCZdpA6kHnz6/fCZ6paSrgDCSUTXSVkQ7g/5Przw6VFPBFURtK+qCRixLEfKd7fzxrr/h46dI6d1Kj5rA6iT1JxS6wXlxHK37IHNhbEx1EVvXt4Rl0ED1Ex+Tv9GlHAF7b7i+Etcr5HNDm1LOi5lSuJEZVsH6q3kRcffC2qpVSBZm/Dc8liQWF+pxE66nmaVu/qZJbbrrNz/PEjDY6STZ1Uq7rU7IMYks1B32PuuoeG6+HNMrgzCmv3NTEkqX8AwvbBiN9i7O3Z/l/eEkhplFz4CaQAf0wYsjyscDYTD23ZO9XllPnFPGXky2YmQLe/dMRc7dCFN/AXOKpGZR1GmKni7uaa4DSPZY2PTbHTFUiyPKkihka6spFwQeYOKZ4s7Mq7Lq05hwtEtVTBtfwbWLwnot9mX73HngXRtk55HClY2ZNjEhhprqv6eFEVgSOFBWVjSRwhWAckorE9PEf26HClllCPUiOOokVdRTu9PydQbYZ8zrKuENTV9KaRmsWjmhMbEjx+bfDnw8mcZmYYcvymorgLKsqAhLDkC5+XbzOIr8eUgOO59vCu4eq4TXmJltbWziCTf347JDXzLmk1PBQU8slS8gRENrsTYKt/XrjonIcnjynh6jyg2dYacRSEC2s2+Y/ckn74jHAnAKZHVPm+bNFPmshZkWPeOm1c9J8W3sTbyHiTOsS2gNaGhZ+eV08rpX8nxXC5smyJcm4mqcmzO9oNQiLGwlH6Bv0I/PbC8SVUdM0dKFhMa2UaQFPseeLa454Ko+K6ZH1imzGFSIakLcW56XHit9+o8OZBpvO+HeKMj1Q19JVtAAQJoFMsbD94C4+9sNTQmVwcD8qf07qUWHG5j47vgjlLdao/4jsWGzaTYkHGaiL4JmqJ5Yh8mknYkjy6fzOGKkzKsqfwaWnNTUAaR3cZd/YYlXC3ZrnOcyxT54JaGgHzESn8aQdFX9D1NiOmGG4T7/ADmgrWf8QwaR6LS4+dgD59/2+U8di+TPNmOYcQyRmOCzU9MCLaiSGc/ayj1LdMOfbZkklbklNm0CFmy9yJrb2ie1zbyIX0BJxYFBRU2XUcNHRQrDTwoEjjXkAMbpESWNo5FV0YFWVhcEHmDiddHZZZw1XfdUJw+KU5VF8NURxyW/GZrFgegvyGMkoQ8yhHgv3d9X1HyPX8sOfGXZZWUk71fDUfxVGTc0pb8SHyW/1L97+uI9RV8VBQrl2cRTUM6MWTv4il/UEXGK/Ixat7TdlafpfWGuIglAbQ5vn/icVpZa+N1Es3dKQLMxFztsd+WG3P6IpX0dJlsIepntGkSj62JAA9/bG+iXPMyqlj4apaioRhZpFj/Cv++bKPfFm8D8CnJqg5tnc61mbsLIRulOCNwvVvDVttsPEk8aGRjg8nb2TfWOowSsfAwWeL2rbflTThHLUyfI6TLUbUKaFIy36xA3P3Nz98GF9Byf7YMS1nVtamiZixBuee+MfCQ9D7434Q5jPXRNGKSkWeMg6z3gDKfCwPP3H9uXL2YqUh9TLaP67t9O19+m2GlOIuGXNhnWX87C9Uo9t8RqupMv+AzMw5uy1I1OIGlLRu5UG3V97jUOe2Kmnifv5XmAjl7wmTawN9yLYgHMcDVD5tTuj4jeoPe1xAr2IJ+P77LpdaaFgCBcHkQcZ+Ei6H3wg4U+LHDeW/H6PiPh01BARYW2B87Wv53w7YnA2LUN7dLi32TfVyUFEUFVKsZkDFAzG7aRc262AvjQK2gsHTWyEAiReRBAII8TsfDDnNBFOumaNHAINmAPI3/mMM9dmOVRPV0qz00VSsR1M1lAa1gL+J5beAHphmcvDRocGnyL/kIdTG/rKjXEXHlPlNa1HBlU80igFzNL3QseVtiT/wDfEYduE+Jcu4lWSOOGSmq4gGeB3vcdVI5i/ofLcYpCtqqiKVGrhMzsgv3lyw9/C2JV2XJUTcXUckIIVY5Hm8kKkAfxFfbEWHIlcRq3taifpeGMMvjILgLsGwf437K6RSxdD74PhIuh98bxgxYrLptnlpIJTG6PqABJHhfEd4i4xyvJXjheiq55XGpAF0rpva928/Dn7jD9V19NFUSq0AaZBbWdHS45m9t8UTnMGaU1QseaMz1Xdq41yagFYX2tsN78vEH1xVuy3iYsa9p8UbH3/hXHS8GLJefU4Hbuforb4b4xyfPqkUYjmpasg6IpiLPb9Uja/lscSr4SLoffHOWUTVPx1LLCpWdaiPurcy2oW/tjpMYmY8rng6uyHq2DHivaY+HDg9l5iiSIEILXwY94MSFUoxgi4wYMcuTaciyxppZZKKB3lcuxdQd7C9unK/rfGmn4XySmr5q6HLacVEv1MRcD0U7L9gL4MGAEbAbAC6M+nZZtfNbX9U8KLCw5YzgwYNcg8sNtRkmX1VW9TUUsckjqqksOl7EdDv8AkOmDBgXNa4U4Whc1rhThaZc67PsjzWYTaJqSQAAtSuFDAcrhgR9wL4dsg4dy3h+F48ug0tIQZJXbU725XP8ATlgwYQRsabAUj/IlMQh1HSO3ZO2DBgwaZXnSN7DniC8S9nFPmdY9ZltV8HLJbvI2TWjEC1xuCDsOo8sGDDb2NePzBSMbIlx5NUTqK28L9nlPk9dHmFbVGrqormJQmiND1tckn8vK+JsOWDBhWMa1tBJk5EuRJrlNlZwYMGDTC//Z"/>
          <p:cNvSpPr>
            <a:spLocks noChangeAspect="1" noChangeArrowheads="1"/>
          </p:cNvSpPr>
          <p:nvPr/>
        </p:nvSpPr>
        <p:spPr bwMode="auto">
          <a:xfrm>
            <a:off x="155575" y="-288925"/>
            <a:ext cx="1162050" cy="609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QUEhQUFRUUFhwXFRQUFxQUFBQUFRcXFxUUFBUXHCYfFxojGhcUHy8gIycpLCwsGB8xNTAqNSYrLCkBCQoKDgwOGg8PGiwkHyQ1NSwtLC8sKi8sKS0pKSwsLC0sLCwsLCwuLC8sLCwsLCwpLCwsLCwpLCwpKSwsLCwpLP/AABEIAMgA+wMBIgACEQEDEQH/xAAbAAACAwEBAQAAAAAAAAAAAAAEBQACAwYBB//EAEEQAAEDAQQFCAcHBQACAwAAAAEAAhEDBBIhMQVBUXKxBhMiMmFxgZEzNFKhwdHwFBVCc5LC4SNigqKyFiRDU6P/xAAbAQABBQEBAAAAAAAAAAAAAAAEAAECAwUGB//EADgRAAEDAgIIBAUEAgEFAAAAAAEAAgMEESExBRITQVFxgbEyYdHwIjNCkaEUUsHhI/FyBhUWNET/2gAMAwEAAhEDEQA/APsCiiiuQyin19fX8LvvlpfcAl95zbs49BpdPcYhZO5QC6HXDBJAlzW9VoLs9mUa4VmyfwVJnjG9NlEv+98ZuG5eDC+Rg4xhdziSBKrT0sXQBTN4uc0NvN/B1iTqjBLZuT7ZnHumSiVnlAz2TN2QDGd4tLO8Qe8Bafesm6xhc6XYSBgx10mTtOQS2TuCYTsORTBRVpukAwRImDmOwqyrVyqKoJLZEiCRrAMxwKsgaHrFXcp/vRyk4WUWOuL8/wAFRRRLqumIdduE/wBQsmQBIunM6zOA7EmtLsknPazNMVEvGlZODDdLixrpAvPbOEagSCJVKWmC4NLaZJLS+LzcGAxM7SZw7FLZuUNszj+CmaiWs04wuDQDjcu9oqRl2iRIUpaYLgLlNzuiHOgiWgkgAT1jgSlsncEtsw5FMlFAVFWrVCVWnUDgHAyCJBGRByIUqZHuPBDaI9BS/LbwClbC6jrfFZFqKfX19fyBU0u0VObjpX2sAnO8JvdwySa0uySc9rc0eolR07gTcIhwYbzmtAfBJbJwwgY9oUGnh0jdMNYH4kAmQDEeOansn8FX+oj4pqoltPTMlkM6zi0m80gXcSQR1hGxVOm4beNNwDml7MQS9ojV+EwQYTbJ3BLbs4900US4acZsN2T0uxtO+THmI2oiyWpz+tTczAEEkEEHtGRywTFjhiVJsrXGwKJUUU+vrBQViin19fX8T6+vr+Ikkl9tY2k3nAy8Q8uGJwc8Q5xgHCDsKE+0NABFMFtIXnG+DHO4m6I6ec6k2tFma8Q4SJnMggjIghYnRVIx0B0QABJAhuQI1wdqua9tviv768/uhnxuJ+G1vfly+yDDmFzX3DLqxbF43bzJioW5E9FCm0tLCebIAbzwIqEOBqGCAQNZlNnaLpm90esbxxd1scRjgcTkrHR9OCLogtDIx6oMgKQkb5++qiYXnh76JY7m8RzX9O8Kd69jeYSQbuy8TjM4lWsRpVzF1zTBeYcQ4F7uk0xqOB8QmJ0dTvX7uMzmYmIvRlMYTCvRsbGGWtAN0Nn+1uQSMgthe6cQuvja3L+loxgAAGAAgDsVlFEOikDQ9YrblP8AejkDQ9YrblP96OU359B2VceXU9yokNofTLql6mei6QL5BqFzmtEjK6TG0Yeb76+vr+RToynLiWg38DJJGJkwJwkicFKNwacVGVjngAW6oCg5orAGmQ++ZAeXMaXNLr7RtOIyGtD1arObEUz0GPIioWm414a5sgYgzMJt91U4Au5G9N5169ESXTJwwXv3ZT6XR64IdiciZIGOEnHBWbRt74++qp2L7Ww928vJLnOZeu80L4fTui9DQ4U5BmMAGiO1D1LRSAAdTcLrXAgPMEscf6biOsCZglO6mj2OmW5kEmSDLRDSCMQQNir92U4u3BF27HYTeM+OMpCVvn76pGB5va32/r3wRLDgO5erwBeoZGKtXqnuPBDaI9BS/Lbw+vrMmrke48ENoj0FL8tvAKf0+/NVn5g5H+EWhn2Jkl0Sbwfn+Joge5ErxzZEHI59oUQbKZAOaSUbS14bFIF7qpcGl+AcGyS+RIw1R817z7H844sd6Il7bxglpLS2Bh+HNHjRNMNu3dczLrwIECHTIwwVhoynIN3Jt0YmLpnAjXmc9qv2jN1/fVCiKTfb30S5tdocwMp9V4DZeQGmsy8YEZQTgs2XDIZSLui4kGoQGMa8iGTlJbMCMs02o6OptAAbk4OzJN4CBiTqGCq/RVMgAtynIkdYy4GMwTqT7Rvn76pti/y/HoltK1UXPgU+s8EScHc6wXjHYCJHamtlsDKclsyREkl0NGTRJwCn2Fkg3Rg4OHYQLoI2YYIj6+vr+K3vvldWxxluLrfZT6+vr+PIXqiqV6pVfDSdgJ8hKQf+Sv8AZZ/t80+tPUfungVxIRtLG14OsFmV0skZbqGycf8Akr/ZZ/t81Bykf7DP9vmk6IsYkwUS+KNrSbIKOome8N1k0bp6ofwN/wBvmrjTVT2Wf7fNYU2cFZjc1mulbuC12RPObirO09UH4Gf7fNZnlK/2Wf7fNYWrAJcSjYI2PFyFnVM0sbtUOKcf+Sv9ln+3zRmitMOqvLXNaMCcJnMbT2rm015OelO6eIUpYWBhIChT1ErpAHOwTeh6xW3Kf71nV0m4EiBgY16lpQ9Yq7lP96X1+u7vPFDMaC7HgOy0XuLW4cT3KK+9XbB7/mp96u2N96CUVuzZwQ+2fxR33q7YPf8ANT71dsHv+aBUS2beCW2fxRv3q7Y33qfertg9/wA0Eols2cEts/ijfvV2xvvU+9XbG+9BKJbNnBPtpOKdUqxdTk6wfisdFOiz0vy28ArWP0Xg74qmjPV6X5beAQxGY8/VGNJJB8vREc8veeKzUS1Qn1itOdU55ZqJaoS1itOeU54rNRKwS1itOeU55ZqJaoS1itmPlX+vrBZUda1lVuzVjclnaeo/ddwK4kLtrT1H7p/5K4oI+jyKydJZtUVqT4IKqs69W60uJAgEye5FutY3WbHfWFs10NGHAOaQRjiMcRgfetG04lcdoXlO2hSLXBzy1xMNjJwBJk/3ShrTypqw4X3CSHXhEtBzY3DADbmuRM1zZejjRcuNhl+V0Nuqy6NiSWytVbUBHogWl0RMXal6Jwibk+CN+1BwBYQ691YOB7VbmAWlrukDnOIM6o2di6trAGANXnskp2pLh/SX2KrVNWTfuG8ekAGBpu81c13ovSuo5OelO6eISlrYwGQTbk36U7p4hQlFoyrIHB0zbBN6HrFXcp/vQFbru3jxR9D1iruU/wB6X1+s7ePEoSPxdB2WnL4Op7lc9SttoYHc4CS8FtLAekNSrdv/AOIp5YRB2o3Qrqha7nOciRd50NbUm6OckN/DfvQjqlBroLmglplsibp2jYVlaGuBvNJMZs1OHZscrQ03zQ7n4ZIhRUp1gWhwyOMoGvp6i3APDjsZLse0jAJy4NzKdkbn4tF+SJtlrFNt447BME7YVbDbxVEhrgNpiD3HWk9PT9ESarakuzJZLQPZbBy4pzYrfTqtmk5rgPZ1dhGpRbNE7BpueanJR1MVnSNLR5j+Ut+2VqdUmoDzN6oGwMZL2Cle7IvRGOetbaENaXc9fyb1w0HnelzopxnT6sFMqtBrhDmhwBBEgGCMjjrCukGm+agXgi1k2sfovA/FU0Z6vS3G8Ar2P0XgfiqaN9Xpflt4BDHfz9Ua36eXotVFFE6Siiq+oBiSAMpJgSTAHiV6knUJSf8A8jbzpphjn44OZDg4bdXnklVnfe0hWpFzrlUkubJAJpNENjZiZAzhdVToNBJAAJgGABgMAO4BNG4G9wlPE9pAacMDe2fH7HC/klfKB9put+zZ3Kt7CelcbzYH90zGraha1vr1KrTRFUMvNaBdZzZLahFo544wLkXYOc6wuiWVnszWC6xrWiSYaABJxJgdqaycHBE0da1+tayo61qoOzVjclnaeo/dPAriQu2tPUdungVxIR9HkVk6Szb1WVqtIpsLnZDzJ1Adq5p732h0vynotHVHzPaiuUNpl7aeoCT3nL3cU35O2AZnUsjSVU5z9kDgPyuw/wCn9Hx09OKuQXc7LyHlzQNLQ5iYQlssUBdhbawybgFzukXCCsddTBO95xSOlbHUCHNGH4htB1dhwXV2a0tqND2mWuGH89q47SFS9HYEfyNtfpKZ1dMcHfBdDR1AEuyabt3fZcTprRzn0oqpG6slyXAbwXG32Fui6dNeTnpTuniErTTk56U7h4ha0/yyuPpfmtTeh6xV3Kf70BX67u88UfQ9Yq7lP9/19YAV+s7ePFAx+LoOy15fB1PcrNL7dpQtdzdNt+odX4WA5F5HDNaaVt3NU5GLnG6wf3HInsGJ8EHTofZmBxMud0nOObicyULW1Ri+FufZaOi9HCo/yPyyA4n0QrNG3nltd8xjdBhkkm9DBhII1oqu2i2A0CAZjKYGXnj4LnNI6b6bnjrO+p4JcdKPcsmeS7w5hvgMTxtiuroKF5jMco1bE2A4Xw98E40m4PMNCU9Oi8PYS1w17exw1jsR+hiXvxRHKGy3UG1xabhbRDPkPFwV0mhdKi0Ug8YHJ7fZcMx3ax3o9cTyJtRFd7NT2XvFhGPkV2y6uml2sYcV5jpSkFJVOiblmORTax+i8D8VTRvq9L8tvAK9j9F4H4qmjPV6W43gFWd/P1UW/Ty9FqoVFCnSXJ8sbXVa2oxzW1KNSngMnMqNOYdrg3XQfBVsPK27Z2NALqkANJktIjrPOcjIjXgtuVVov1KdFuN0F7/EFrW+OJQtDRoaASAA1Y0872SkNK6ukpYZKZm1b58935SO3l4e2q1zg9hvB+suOZI2ao2LquTnLSnaCKbwKdbU38NSM7h1H+04965bT+kBiAuaoWm5VpvyuPa6dkOBUIJ3tcSTmjqqgilgAtYtFh03L7kFFA4HEZHEdxxCi3Fwy0o61r9fWKyo61qqnZq5uSztPUfuu4FcSF21p6j908CuJCPo8isnSWbeq5C31JtL51OjywXTaMtMNgLl9MsuWh/abw8R85W9m0lAXMVV9q6/Feo0LGy0cWrlqjsF0NqtaRW21ys69uJQjnoZakMIZiVjaCtuSDv/AGTuO4hA2yrgieS9o5uqXkS0i64jNoJBvRswR9GQyRrjxWHpsOmp3xsFzYru005OelO6eISoFNeTnpTuHiF1E3yyvKqUWmam9D1iruU/3oCv13bx4phQ9Yq7lP8Ael9fru3jxKCj8XQdlrS+Dqe5XN6drf8As0W6mtLo7SQJ8gfNYcorWXgdyryvllSlU1QWE9s3h7r3kgKukQ5q5+vvtnXXd6EY000bm7r/AHuuertN7FGWWzlxgBE2Wm1zsU8oVKTGaryELty35HGMmwvdF6A0SKYvvwA2pLyl0gHuMK2kdPEiAUiYx9aoGMF5zshxJOoDana0us0IZo2ZM8x/pOuQ1mLq76mpjLv+TyDHkPeu4QWh9FNs9JtNuJzc72nHM/DuCNXVU0WyjDV5ppOr/V1LpBlkOQTax+i8D8VTRnq9L8tvAK9j9F4H4qmjPV6W43gFUd/P1SZ9PL0WoUKi8TpLkg4OtdU59OP0gNj3FbaYNxkbUPb7J9ntBx6NUl7TsJMuZO0HHuPYvdJvvs7QFzktw5wOd128Gq5sZafhsPwuE0lWlxXmhrAK9oo0nG6HvAJGcZ4TrwhXp2V9WtzbGlzicIBMAkC8YyAnErp9CcgKoqk1Xmndg030nNcb4OeOUZ5K6CNzrWCKramKJhBfY2w4/ZfQGr1DWBlQU2iq5rngQ5zRAdBwdGokRI2olbgyXn5FitKOta/WpZUda1Vbs1a3JZ2nqP3XcCuKBXa2nqP3XcCuJCOo8isnSWbUl5TaNNRl9glzNWst1+WfmuSpWpfR1z+mOSbapL6RDHnMfgcdv9pQ1bQmQ67M94WzoTTgpm7CU4bjw8ikAtCpUtQXlfk/aWYGm49rYcPcsqOgbQ/Km7vcLo96xv0r721T9l2Z0vEW3D2/cId9W85dryH0Mypee9jXNyF6ZDtd3URHvQNj5FQwl7/6kYBvVB1Ak5rs+SuFlYCLplxjWJcSrpKWRgGsFkHSsMzHCN13Xt/r7Ih9gptENF2MANgW2gacVjuniFap2q2hfTHdPELSie7ZkErlpo27VrgMbphQ9Yq7lP8Ael9frO7zxKYUPWK25T/f9fWIFfru3jxVsfi6Dsoy+Dqe5QWkdHtrU3U35HWM2kZOHaFwGlNDVrMTeBczVUaOie/2T2FfSFFCopWTZ5ovR+lZqI/DiDuXyhlr2FWfb+1fR7RoSg/F1GmTtugHzEKWfQdBhllGmDtugn3ys/8A7Yb5ro//ACltvAb8wuC0boStaD0W3Wf/AGPkN8Bm7wXdaG0HTszYZi49Z56zuzsHYmKi0IKRkOIzXO1+lp6zB2DeA/niooooi1kJtY/ReB+Kpoz1el+W3gFex+i8D8VTRnq9L8tvAII7+fqtFn08vRaqKKJ0lha7I2qwseJB8CDqIOo9q5TTOj/s72AOc6nUBbL46D/wguA1jbsXZKtSmHAhwBBzBAIPeCh5qdso8+KOo619M64xG8L53yLsrxpF2BhtN946odAb5ngvoqS0eTppVucoVDTa6OcpFoe1wGIDSTLDidsSnSanjMbNUqekahtTNtG7wvVFFESs5aUda1+vrBZUda0VTs1c3JUtPUfuu4FcSF21p6j913AriQUfR5FZGk/E1AUdN03Me4TFNoc7Dbew7+ifNEWS1Xw7olpa665rokGAcxIOBCwq6JaS2A0AYOEE3mgEBueXSPmtqNJtLotENOMzMu7ScZjWdiKbrXxQDtnb4UQosxaWnKXboLuAXvPdjv0O+SiZ4hhrD7hOKeYi4YfsVot7JXunvQjawOAInZr8ldScGyNtuTMc6F996aVK2C10C6ax3TxCUmoUy5OelO6eIQhgEbCj21O1lam9D1iruU/3oCv13bx4o+h6xW3Kf70BX67t48Sqo/F0HZFy+Dqe5S46WZz3M435A7MWF890NjvUs2lA+oWBrh17rjF1/NODakYyIJGYEr23aLbUa+AA934iCYcGlgdAIyaSPFUp2FlHptZLoh7gSTGF5wBOsgExnnirbOuqCWWuj1F410iRkcl6VNVqr6gAkkAbTgF61wORBQNWiazTjdYeqBm7+53ZsC3slgbTENGJzOspyMPNRDiTlghLLp+nUpvqNvXabA92GIvAm734e9F2K2c4HS1zHMdcc10S1wAdmCQcHNOG1C1tBsJpwGhrMHNgm8y6WhmeQBO2ZRtlsjabbrBAmdZJJzJJxJ71WNa+Kudq2wTux+i8D8VTRnq9L8tvAK9j9F4HiVTRvq9L8tvAIU7+fqjWfTy9FqooonSUUUUSSUUWdauGNLnGABiktXRNStVD3OdTYRixriHdjTjExmVJoBzNlB7i3wi5RGmNPCzuY0sc6+AQRMCatOn0sOiOnMnWI1rw6e/9gUmtBZeYwvDxev1Guey6wDpMhuLp4FMXWRhABaDAgSA7CQQMe0A94CH0foenSDIa1z2AgVC1ofDiS7EDCSTkq7FWgiyZUVr9a1lRWn1qUHZqxuSpaeo/dPAriQu2tPUfuu4FcSj6PIrI0nm1UqPgYCScANpOQWtj0M6tjgRlzjpuDspMHWj2j5rBwJdAzAw3nkMHEruLPZwAGgYNEAdgyWXpGpftNRpwHdauiqRgh2jhcm/2ySXRuhg5pvveXNcWOAIYARsuiYIg560S7k/T1GoO2+4/9SrWO3xbatG4RIDiZEdEReHeCweCZ1jigJ4yw88futKlm2gtna4+y5y08n3R0XNqf21AAfB7fklFamaZMhwu9ZjsXNHtNP4m/XYu0KU6doAta7W1wB7WPN0jzIPgoQzvhddpVk9NHO3VeP6SRNeTnpTuHiEnodUdmHlgnHJz0p3TxC6yR2tDfyXFQN1agN4FOKHrFXcp/vS+0dd28eKYUPWKu5T/AHpfX6zu88UHH4ug7LVl8HU9ys0I63GT0RAMSXATHgi5Q+grO17nFzQ6GNiQCBfJJwOvAIetndEBqnNX0FOyYu1xkgaNvuS3oADFsuwAObfA8V5atJy27epdLAw7EA5+5M9LVW0qtGKQMkgQGgG8IunDaWnzTf7M2QbrcOwd2xCPqpmhrycDy3YIqOkgeXxAYg+eRx/0uaGlIHWpDxMcVpT0iTlcduuXSGkNg8ggNL2RvNOcGtDmi8CAAeiQcx4hDCsm/d2RZoYP290LSqXgDt9yusLEeiexx+BW634X67A471zszAyRzRuKbWP0Xg74qmjfV6W43gFex+i8D8VTRnq9LcbwCHO/n6oxn08vRaoHStqLGtgxLsThgA0uOfcjkr0+OizeP/DlVOSIyQroADIAVUWyswS5riImS2YGeNzLxC9Gm/7R5kfBP2sBCA0Y+691M6sQdoy+A80PZ7SAHFE/A65LQkto0mXvaA3BkOIhxBeepMDVifJbHSNWcBGEnoOyy1lMbFaBzbqpw5x7neE3GDyA81KVMucQdUF+y9+FncBinl1wQ0Ox93KhDqEF5bhn6D7IawW9zn3XxkSCBBlpEgjx9yYpXdi1efh0AmiugJLTc3sVVOAHAgWuFpRWqyo61r9fWCk7NM3JZ2nqP3TwK4kLtrT1H7ruBXEhH0eRWRpPNq10ZTmu3tqMHgxrnldzQaAFxWhvTs7HOP8A+X8rodKWohgaDdvENJ2A5nyWDUfFUOHmujpG2pmckVUs7RVdVHWcwMPcCTP1sQloruLrjM9Z2dg7Ut0PaAXuDJuar2cgxPimdGrdqOPYOCmyO82q/Gw/0mlOziuzC5QrLQ5jrr8ZMA6wdimmD/Rf4H/YKluqS4RrcOMr3S/oHeH/AEFTWsDJBberaCRz4zfGxXOWbq/5O/6KdcnPSndPEJNZxh/k7/opzyc9Kd08Quj/APmHIdlyQ/8AcP8AyPdN6HrFXcp/vQFfru3jxKYUPWKu5T/el9fru3jxQ8fi6DstGXwdT3KwrHou7jwVuTbIa/8AwHkz+VS0dR26eC25Pno1N8f8NWfpLNvX+FoaLyd0/lH17I17mOOdN15vfBHxWr3gCSg6elQXht0gO6rjEHw2FaWp0uYNRM+URxQLYnuc1jvYzWhI9sbXSN9nJWbbmnb4iFXSeNCpuHgstNwwCMwQrWh39B+4eClUwiIgtyKrpp3S6wdmP5SuxHB298AiUNYsnb3wCJW5S/JbyWDV/OdzTax+i8HfFU0b6vS/LbwCvY/ReB+Kpoz1el+W3gFUd/P1RDPp5ei1S/TbZp/5D3hw+KYILS4/pHsLT5OCrmF4zyVsJs8c0VYbbLG6paO7LUcisbQHX3FvWuzGUyCCJ1ZA+C0s9ha6k0jom6MRrgR0gesEpdb3CHXgMSBTGN4M6xJOI7EP8bgAM87oprW3OOGSKsjoa0O/+JsBueLRBcdsGYCaaOowyTm7pO7zq8MB4JdUa1zaQbEnpHt/EZTOhaMPrDsKnqf5CScVUH/4wLYD+kobja6h2Xh7mBMkr0cZrVT3+95+DQmilT+G/me6jUeO3kOy0o61qsqOtaz9Y/NTdmotyWdp6j913/JXEhdtaeo/ddwK4lH0eRWRpPNq20Of/YbvO99H+F0lsswe2DhrBGojIrlbHVu1gScA6m7wksd7iF18rnqy7Z3c/wC109AdamZyQNnswpAkmSdcYnsACrXa7rEEA5d2pb21pMEZgzisH84/B5gbBnHfqVtPNHHeR5+JVVUU0p2bR8KzstO869qbgO0nM/DzXmmn/wBMDa9o/wBgT7gUaxoAgYQk+n62Dey8/wDS0ge9wQEspmk1kdBCIItXgltA9EduPninHJz0p3TxCUU2wANgA8gm/Jz0p3TxC7GQWht5LhYHa1QDxKb0PWK25T/egK/XdvHiUfQ9Yq7lP96Ar9d3eeJQcfi6DstWXwdT3KHtPUdungr6EbLKw2u402qtfqu7jwWnJ7KpvNPmxqztJeJvX+FoaL8Lun8oWy2J7qzXOBF0AY5dEQAEdpG0Q5gbiRM+MI60AhjrucGEvp1mNZMSduxSpiZn7Q7tylXO1GbMb9/JAaUtBdAOcjBM7a6LO/djzwSyx0HVal4zdGXafkmel2xQI2lo83hV6RkaXNY3dn1TaLjcGukd9Rw5BAWHJ2+fgiFhYx0e8k+ZK3WpTi0TeQWVUm8zj5lNrH6LwPxVNGer0vy28Ar2P0Xg74qmjfV6X5beAVJ38/VFM+nl6LVC6T9E7w/6CKQWl3RSPe3jPwUJfAeSsiF3jmvbK1zqbQBDYGGIHicyOwYISvYZcC5zQHEk4Gc4N3sKa0at2gzUbjfAlo4Z+CtYbJIvayMNobqHxPehAHAgNONsSjQ+wJIQdCz3cWuBJN0EibrdQwz71eo4tMnA+0JLT2PGrv8AetrXZrpkYA4Hv/C7zhF0XBzZ16+w6wohhLjrH4uKWsGtGqPh4JFoRmL5zwyM6369aapZo7CtVAEASP0vPzTNFU/yx73oWo+Yfe5aUda1WVHWtfrUpOzTNyWdp6j908CuJC7W09R+67/krigUfR5FZGk82rKrmJydLCdl7qnzA810Ni0u0gNeQ2pEEOMXiNbScCCkT2gggwQcwqtvDC8HDY8XvfmfFBV9A+V+vGjNGaTjhj2cvRdYXKnOBcmaf9lPwc9vBeFhObGHvfUPFZR0bUft7eq2hpWk/f39F0Vq0mxuBeAdgMk9wGKSW+tfdkRehoBzuA3nuI1TgPJZy/IFjB/Y3H34e5e06QE5knMkyT4/BGUui5A8OkwAQVZpmIxlkWJKumvJz0p3DxCVSmvJz0p3TxC3p/llc1Sn/M1N6HrFbcp/vQFfru3jxR9D1iruU/3pfX67t48UDH4ug7LXl8HU9ys3NkEbQhND28Ui6/IDmtxALgHNkEGMRhCMQ7rENRI8QR71RWU7pgNXcrqGpbCSH701Zpei7Ko3x6PFZONEmb1P9TUt+xn2/MBQ2M+0P0/ys39FOMh+Vp/rqc5n8JqLfRb/APJTH+TUFpXSLHtDWOvdK8SMgGycTlnCF+wn2h+n+Vb7DtcT2AAJChmO78pHSEAGf4WtlEMb3ccVqoFFvtGqAFzrnaziU2sfovA/FU0Z6vS/LbwCvY/ReB+Kpoz1el+W3gEId/P1R7fp5ei1S7TZ/pePBrimKF0hZS9oDYkOkTMZEEYdhVcwLmEBWwkB4JWPPt6ILgGhozIAgASZ8m+JRH38wdWX9oEN83R7kvp6FdrLG7rbx8zh7kZT0VTGJF47Xm95DIeSFY2Y3wtdFOdELY3sqVNOh2BYYOxzDnngpZ9KAZ3sc8NY1jvC3fYKbs6bD/iFkdEUvZjuc4cCpGKW4NxgoiWKxFjihdFvmq8nAuBdGsAvwCboezWJlObgiczJJMbSSiFfCwsbYoeZ4e64WlHWtVlR1rVO7NO3JQhZfZmewz9LfkvVE17JyAc159lZ7DP0t+Sn2ZnsN/S35L1RK5Tao4Lz7Mz2G/pb8lPsrPYb+lvyXqiVylqt4Lz7Mz2G/pHyU+zM9hv6W/JeqJXKWqOC8+ys9hn6W/JWZRaMmtHcAFFErlPqjgoKQBLoEmATrIExPmV7zQ2DyC8USulYKc03YPIKc03YPIKKJXKVgpzTdg8gpzTdg8goolcpWCnNN2DyCnNN2DyCiiVylYKc03YPIKc03YPIKKJXKVgrXREQIXjKQaA0AAAQAMgBqXiiSeytdUhRRJJS6pCiiZJSFLqiiSSkKXVFEklAF79fWKiiSS//2Q=="/>
          <p:cNvSpPr>
            <a:spLocks noChangeAspect="1" noChangeArrowheads="1"/>
          </p:cNvSpPr>
          <p:nvPr/>
        </p:nvSpPr>
        <p:spPr bwMode="auto">
          <a:xfrm>
            <a:off x="63500" y="-927100"/>
            <a:ext cx="2390775" cy="190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s://encrypted-tbn0.gstatic.com/images?q=tbn:ANd9GcRkwZ3WjBcC4MsyKsKu8n4YjH2NXBxhiCbFRtoykKVhanUDbgDaNw"/>
          <p:cNvPicPr>
            <a:picLocks noChangeAspect="1" noChangeArrowheads="1"/>
          </p:cNvPicPr>
          <p:nvPr/>
        </p:nvPicPr>
        <p:blipFill>
          <a:blip r:embed="rId2" cstate="print"/>
          <a:srcRect/>
          <a:stretch>
            <a:fillRect/>
          </a:stretch>
        </p:blipFill>
        <p:spPr bwMode="auto">
          <a:xfrm>
            <a:off x="184245" y="1143000"/>
            <a:ext cx="8734567" cy="48768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saltsucks"/>
          <p:cNvPicPr>
            <a:picLocks noChangeAspect="1" noChangeArrowheads="1"/>
          </p:cNvPicPr>
          <p:nvPr/>
        </p:nvPicPr>
        <p:blipFill>
          <a:blip r:embed="rId3" cstate="print"/>
          <a:srcRect/>
          <a:stretch>
            <a:fillRect/>
          </a:stretch>
        </p:blipFill>
        <p:spPr bwMode="auto">
          <a:xfrm>
            <a:off x="1371600" y="304800"/>
            <a:ext cx="6781800" cy="1060450"/>
          </a:xfrm>
          <a:prstGeom prst="rect">
            <a:avLst/>
          </a:prstGeom>
          <a:noFill/>
        </p:spPr>
      </p:pic>
      <p:sp>
        <p:nvSpPr>
          <p:cNvPr id="4105" name="Rectangle 9"/>
          <p:cNvSpPr>
            <a:spLocks noGrp="1" noChangeArrowheads="1"/>
          </p:cNvSpPr>
          <p:nvPr>
            <p:ph type="title"/>
          </p:nvPr>
        </p:nvSpPr>
        <p:spPr>
          <a:xfrm>
            <a:off x="838200" y="381000"/>
            <a:ext cx="7772400" cy="1036638"/>
          </a:xfrm>
        </p:spPr>
        <p:txBody>
          <a:bodyPr/>
          <a:lstStyle/>
          <a:p>
            <a:endParaRPr lang="en-US" dirty="0"/>
          </a:p>
        </p:txBody>
      </p:sp>
      <p:sp>
        <p:nvSpPr>
          <p:cNvPr id="4106" name="Rectangle 10"/>
          <p:cNvSpPr>
            <a:spLocks noGrp="1" noChangeArrowheads="1"/>
          </p:cNvSpPr>
          <p:nvPr>
            <p:ph type="body" idx="1"/>
          </p:nvPr>
        </p:nvSpPr>
        <p:spPr/>
        <p:txBody>
          <a:bodyPr/>
          <a:lstStyle/>
          <a:p>
            <a:r>
              <a:rPr lang="en-US" dirty="0"/>
              <a:t>Salt is a </a:t>
            </a:r>
            <a:r>
              <a:rPr lang="en-US" b="1" u="sng" dirty="0" smtClean="0">
                <a:solidFill>
                  <a:srgbClr val="FF0000"/>
                </a:solidFill>
                <a:effectLst>
                  <a:outerShdw blurRad="38100" dist="38100" dir="2700000" algn="tl">
                    <a:srgbClr val="000000">
                      <a:alpha val="43137"/>
                    </a:srgbClr>
                  </a:outerShdw>
                </a:effectLst>
              </a:rPr>
              <a:t>solute</a:t>
            </a:r>
            <a:r>
              <a:rPr lang="en-US" dirty="0" smtClean="0">
                <a:solidFill>
                  <a:srgbClr val="FF0000"/>
                </a:solidFill>
              </a:rPr>
              <a:t>.</a:t>
            </a:r>
            <a:endParaRPr lang="en-US" dirty="0">
              <a:solidFill>
                <a:srgbClr val="FF0000"/>
              </a:solidFill>
            </a:endParaRPr>
          </a:p>
          <a:p>
            <a:r>
              <a:rPr lang="en-US" dirty="0"/>
              <a:t>When it is concentrated inside or outside the cell, it will draw the </a:t>
            </a:r>
            <a:r>
              <a:rPr lang="en-US" u="sng" dirty="0">
                <a:solidFill>
                  <a:srgbClr val="FF0000"/>
                </a:solidFill>
              </a:rPr>
              <a:t>water</a:t>
            </a:r>
            <a:r>
              <a:rPr lang="en-US" dirty="0"/>
              <a:t> in its direction. </a:t>
            </a:r>
          </a:p>
          <a:p>
            <a:r>
              <a:rPr lang="en-US" i="1" dirty="0">
                <a:solidFill>
                  <a:srgbClr val="92D050"/>
                </a:solidFill>
              </a:rPr>
              <a:t>This is also why you get thirsty after eating something salty </a:t>
            </a:r>
          </a:p>
          <a:p>
            <a:r>
              <a:rPr lang="en-US" dirty="0"/>
              <a:t>Solutions can be </a:t>
            </a:r>
            <a:r>
              <a:rPr lang="en-US" b="1" dirty="0">
                <a:solidFill>
                  <a:srgbClr val="0070C0"/>
                </a:solidFill>
              </a:rPr>
              <a:t>isotonic</a:t>
            </a:r>
            <a:r>
              <a:rPr lang="en-US" dirty="0"/>
              <a:t>, </a:t>
            </a:r>
            <a:r>
              <a:rPr lang="en-US" b="1" dirty="0">
                <a:solidFill>
                  <a:srgbClr val="7030A0"/>
                </a:solidFill>
              </a:rPr>
              <a:t>hypertonic</a:t>
            </a:r>
            <a:r>
              <a:rPr lang="en-US" dirty="0"/>
              <a:t> or </a:t>
            </a:r>
            <a:r>
              <a:rPr lang="en-US" b="1" dirty="0">
                <a:solidFill>
                  <a:schemeClr val="accent6">
                    <a:lumMod val="50000"/>
                  </a:schemeClr>
                </a:solidFill>
              </a:rPr>
              <a:t>hypotonic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bioteach.ubc.ca/Bio-industry/Inex/graphics/phospholipid.gif"/>
          <p:cNvPicPr>
            <a:picLocks noChangeAspect="1" noChangeArrowheads="1"/>
          </p:cNvPicPr>
          <p:nvPr/>
        </p:nvPicPr>
        <p:blipFill>
          <a:blip r:embed="rId2" cstate="print"/>
          <a:srcRect/>
          <a:stretch>
            <a:fillRect/>
          </a:stretch>
        </p:blipFill>
        <p:spPr bwMode="auto">
          <a:xfrm>
            <a:off x="990600" y="114025"/>
            <a:ext cx="6858000" cy="6561972"/>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1"/>
            <a:ext cx="8305800" cy="2057400"/>
          </a:xfrm>
        </p:spPr>
        <p:txBody>
          <a:bodyPr/>
          <a:lstStyle/>
          <a:p>
            <a:r>
              <a:rPr lang="en-US" sz="3600" dirty="0" smtClean="0"/>
              <a:t>A solution is </a:t>
            </a:r>
            <a:r>
              <a:rPr lang="en-US" sz="3600" b="1" dirty="0" smtClean="0"/>
              <a:t>isotonic</a:t>
            </a:r>
            <a:r>
              <a:rPr lang="en-US" sz="3600" dirty="0" smtClean="0"/>
              <a:t> if it there is the </a:t>
            </a:r>
            <a:r>
              <a:rPr lang="en-US" sz="3600" u="sng" dirty="0" smtClean="0">
                <a:solidFill>
                  <a:srgbClr val="FF0000"/>
                </a:solidFill>
              </a:rPr>
              <a:t>same</a:t>
            </a:r>
            <a:r>
              <a:rPr lang="en-US" sz="3600" dirty="0" smtClean="0"/>
              <a:t> amount of </a:t>
            </a:r>
            <a:r>
              <a:rPr lang="en-US" sz="3600" u="sng" dirty="0" smtClean="0">
                <a:solidFill>
                  <a:srgbClr val="FF0000"/>
                </a:solidFill>
              </a:rPr>
              <a:t>solute</a:t>
            </a:r>
            <a:r>
              <a:rPr lang="en-US" sz="3600" dirty="0" smtClean="0">
                <a:solidFill>
                  <a:srgbClr val="FF0000"/>
                </a:solidFill>
              </a:rPr>
              <a:t> </a:t>
            </a:r>
            <a:r>
              <a:rPr lang="en-US" sz="3600" dirty="0" smtClean="0"/>
              <a:t>inside the cell as in the solution</a:t>
            </a:r>
            <a:r>
              <a:rPr lang="en-US" dirty="0" smtClean="0"/>
              <a:t>.</a:t>
            </a:r>
            <a:endParaRPr lang="en-US" dirty="0"/>
          </a:p>
        </p:txBody>
      </p:sp>
      <p:sp>
        <p:nvSpPr>
          <p:cNvPr id="4" name="Title 5"/>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eaLnBrk="1" hangingPunct="1"/>
            <a:r>
              <a:rPr lang="en-US" dirty="0" smtClean="0">
                <a:solidFill>
                  <a:schemeClr val="tx1"/>
                </a:solidFill>
                <a:latin typeface="Comic Sans MS" pitchFamily="66" charset="0"/>
              </a:rPr>
              <a:t>Isotonic Solutions</a:t>
            </a:r>
            <a:br>
              <a:rPr lang="en-US" dirty="0" smtClean="0">
                <a:solidFill>
                  <a:schemeClr val="tx1"/>
                </a:solidFill>
                <a:latin typeface="Comic Sans MS" pitchFamily="66" charset="0"/>
              </a:rPr>
            </a:br>
            <a:r>
              <a:rPr lang="en-US" dirty="0" smtClean="0">
                <a:solidFill>
                  <a:schemeClr val="tx1"/>
                </a:solidFill>
                <a:latin typeface="Comic Sans MS" pitchFamily="66" charset="0"/>
              </a:rPr>
              <a:t>“</a:t>
            </a:r>
            <a:r>
              <a:rPr lang="en-US" dirty="0" err="1" smtClean="0">
                <a:solidFill>
                  <a:schemeClr val="tx1"/>
                </a:solidFill>
                <a:latin typeface="Comic Sans MS" pitchFamily="66" charset="0"/>
              </a:rPr>
              <a:t>iso</a:t>
            </a:r>
            <a:r>
              <a:rPr lang="en-US" dirty="0" smtClean="0">
                <a:solidFill>
                  <a:schemeClr val="tx1"/>
                </a:solidFill>
                <a:latin typeface="Comic Sans MS" pitchFamily="66" charset="0"/>
              </a:rPr>
              <a:t>”= equal</a:t>
            </a:r>
          </a:p>
        </p:txBody>
      </p:sp>
      <p:pic>
        <p:nvPicPr>
          <p:cNvPr id="7" name="Picture 2" descr="http://www.phschool.com/science/biology_place/biocoach/images/biomembrane1/Tonic2.gif"/>
          <p:cNvPicPr>
            <a:picLocks noChangeAspect="1" noChangeArrowheads="1"/>
          </p:cNvPicPr>
          <p:nvPr/>
        </p:nvPicPr>
        <p:blipFill>
          <a:blip r:embed="rId2" cstate="print"/>
          <a:srcRect/>
          <a:stretch>
            <a:fillRect/>
          </a:stretch>
        </p:blipFill>
        <p:spPr bwMode="auto">
          <a:xfrm>
            <a:off x="685800" y="3581400"/>
            <a:ext cx="7467600" cy="2942306"/>
          </a:xfrm>
          <a:prstGeom prst="rect">
            <a:avLst/>
          </a:prstGeom>
          <a:noFill/>
        </p:spPr>
      </p:pic>
      <p:sp>
        <p:nvSpPr>
          <p:cNvPr id="8" name="Down Arrow 7"/>
          <p:cNvSpPr/>
          <p:nvPr/>
        </p:nvSpPr>
        <p:spPr>
          <a:xfrm rot="17830430">
            <a:off x="2114140" y="2724114"/>
            <a:ext cx="238169" cy="2385303"/>
          </a:xfrm>
          <a:prstGeom prst="downArrow">
            <a:avLst>
              <a:gd name="adj1" fmla="val 100000"/>
              <a:gd name="adj2" fmla="val 50000"/>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4343400" cy="2590800"/>
          </a:xfrm>
        </p:spPr>
        <p:txBody>
          <a:bodyPr/>
          <a:lstStyle/>
          <a:p>
            <a:r>
              <a:rPr lang="en-US" sz="3600" b="1" dirty="0" smtClean="0"/>
              <a:t>If a cell is in an </a:t>
            </a:r>
            <a:r>
              <a:rPr lang="en-US" sz="3600" b="1" u="sng" dirty="0" smtClean="0">
                <a:solidFill>
                  <a:srgbClr val="FF0000"/>
                </a:solidFill>
              </a:rPr>
              <a:t>isotonic </a:t>
            </a:r>
            <a:r>
              <a:rPr lang="en-US" sz="3600" b="1" dirty="0" smtClean="0"/>
              <a:t>solution, water molecules will move in and out of the cell at an </a:t>
            </a:r>
            <a:r>
              <a:rPr lang="en-US" sz="3600" b="1" u="sng" dirty="0" smtClean="0">
                <a:solidFill>
                  <a:srgbClr val="FF0000"/>
                </a:solidFill>
              </a:rPr>
              <a:t>equal rate</a:t>
            </a:r>
            <a:r>
              <a:rPr lang="en-US" sz="3600" b="1" dirty="0" smtClean="0">
                <a:solidFill>
                  <a:srgbClr val="FF0000"/>
                </a:solidFill>
              </a:rPr>
              <a:t>.</a:t>
            </a:r>
          </a:p>
          <a:p>
            <a:r>
              <a:rPr lang="en-US" sz="3600" b="1" dirty="0" smtClean="0"/>
              <a:t>The cell’s </a:t>
            </a:r>
            <a:r>
              <a:rPr lang="en-US" sz="3600" b="1" u="sng" dirty="0" smtClean="0">
                <a:solidFill>
                  <a:srgbClr val="FF0000"/>
                </a:solidFill>
              </a:rPr>
              <a:t>size</a:t>
            </a:r>
            <a:r>
              <a:rPr lang="en-US" sz="3600" b="1" dirty="0" smtClean="0"/>
              <a:t> will not change</a:t>
            </a:r>
            <a:r>
              <a:rPr lang="en-US" sz="3600" b="1" dirty="0" smtClean="0">
                <a:solidFill>
                  <a:srgbClr val="FF0000"/>
                </a:solidFill>
              </a:rPr>
              <a:t>.</a:t>
            </a:r>
            <a:endParaRPr lang="en-US" sz="3600" b="1" dirty="0">
              <a:solidFill>
                <a:srgbClr val="FF0000"/>
              </a:solidFill>
            </a:endParaRPr>
          </a:p>
        </p:txBody>
      </p:sp>
      <p:sp>
        <p:nvSpPr>
          <p:cNvPr id="4" name="Title 5"/>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eaLnBrk="1" hangingPunct="1"/>
            <a:r>
              <a:rPr lang="en-US" sz="3200" dirty="0" smtClean="0">
                <a:solidFill>
                  <a:schemeClr val="tx1"/>
                </a:solidFill>
                <a:latin typeface="Comic Sans MS" pitchFamily="66" charset="0"/>
              </a:rPr>
              <a:t>Movement across the Cell Membrane:</a:t>
            </a:r>
            <a:br>
              <a:rPr lang="en-US" sz="3200" dirty="0" smtClean="0">
                <a:solidFill>
                  <a:schemeClr val="tx1"/>
                </a:solidFill>
                <a:latin typeface="Comic Sans MS" pitchFamily="66" charset="0"/>
              </a:rPr>
            </a:br>
            <a:r>
              <a:rPr lang="en-US" sz="3200" dirty="0" smtClean="0">
                <a:solidFill>
                  <a:schemeClr val="tx1"/>
                </a:solidFill>
                <a:latin typeface="Comic Sans MS" pitchFamily="66" charset="0"/>
              </a:rPr>
              <a:t>Osmosis 3.4</a:t>
            </a:r>
            <a:r>
              <a:rPr lang="en-US" dirty="0" smtClean="0">
                <a:solidFill>
                  <a:schemeClr val="tx1"/>
                </a:solidFill>
                <a:latin typeface="Comic Sans MS" pitchFamily="66" charset="0"/>
              </a:rPr>
              <a:t> </a:t>
            </a:r>
          </a:p>
        </p:txBody>
      </p:sp>
      <p:pic>
        <p:nvPicPr>
          <p:cNvPr id="5" name="Picture 2" descr="http://www.one-school.net/Malaysia/UniversityandCollege/SPM/revisioncard/biology/movementacrossmembrane/images/isotonicplantcell.png"/>
          <p:cNvPicPr>
            <a:picLocks noChangeAspect="1" noChangeArrowheads="1"/>
          </p:cNvPicPr>
          <p:nvPr/>
        </p:nvPicPr>
        <p:blipFill>
          <a:blip r:embed="rId2" cstate="print"/>
          <a:srcRect/>
          <a:stretch>
            <a:fillRect/>
          </a:stretch>
        </p:blipFill>
        <p:spPr bwMode="auto">
          <a:xfrm>
            <a:off x="4648200" y="1676400"/>
            <a:ext cx="4267200" cy="440055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isotoni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www.one-school.net/Malaysia/UniversityandCollege/SPM/revisioncard/biology/movementacrossmembrane/images/isotonicbloodcell.png"/>
          <p:cNvPicPr>
            <a:picLocks noChangeAspect="1" noChangeArrowheads="1"/>
          </p:cNvPicPr>
          <p:nvPr/>
        </p:nvPicPr>
        <p:blipFill>
          <a:blip r:embed="rId2" cstate="print"/>
          <a:srcRect/>
          <a:stretch>
            <a:fillRect/>
          </a:stretch>
        </p:blipFill>
        <p:spPr bwMode="auto">
          <a:xfrm>
            <a:off x="-6182" y="0"/>
            <a:ext cx="9150182" cy="6858000"/>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imcurious.wikispaces.com/file/view/isotonic.png/112299287/isotonic.png"/>
          <p:cNvPicPr>
            <a:picLocks noChangeAspect="1" noChangeArrowheads="1"/>
          </p:cNvPicPr>
          <p:nvPr/>
        </p:nvPicPr>
        <p:blipFill>
          <a:blip r:embed="rId2" cstate="print"/>
          <a:srcRect/>
          <a:stretch>
            <a:fillRect/>
          </a:stretch>
        </p:blipFill>
        <p:spPr bwMode="auto">
          <a:xfrm>
            <a:off x="-62344" y="0"/>
            <a:ext cx="9206344" cy="68580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057400"/>
          </a:xfrm>
        </p:spPr>
        <p:txBody>
          <a:bodyPr/>
          <a:lstStyle/>
          <a:p>
            <a:r>
              <a:rPr lang="en-US" sz="3600" b="1" dirty="0" smtClean="0"/>
              <a:t>A solution is hypertonic if it has a </a:t>
            </a:r>
            <a:r>
              <a:rPr lang="en-US" sz="3600" b="1" u="sng" dirty="0" smtClean="0">
                <a:solidFill>
                  <a:srgbClr val="FF0000"/>
                </a:solidFill>
              </a:rPr>
              <a:t>higher</a:t>
            </a:r>
            <a:r>
              <a:rPr lang="en-US" sz="3600" b="1" dirty="0" smtClean="0"/>
              <a:t> concentration of solute than the cell does.</a:t>
            </a:r>
            <a:endParaRPr lang="en-US" sz="3600" b="1" dirty="0"/>
          </a:p>
        </p:txBody>
      </p:sp>
      <p:sp>
        <p:nvSpPr>
          <p:cNvPr id="4" name="Title 5"/>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eaLnBrk="1" hangingPunct="1"/>
            <a:r>
              <a:rPr lang="en-US" dirty="0" smtClean="0">
                <a:solidFill>
                  <a:schemeClr val="tx1"/>
                </a:solidFill>
                <a:latin typeface="Comic Sans MS" pitchFamily="66" charset="0"/>
              </a:rPr>
              <a:t>Hypertonic Solutions</a:t>
            </a:r>
            <a:br>
              <a:rPr lang="en-US" dirty="0" smtClean="0">
                <a:solidFill>
                  <a:schemeClr val="tx1"/>
                </a:solidFill>
                <a:latin typeface="Comic Sans MS" pitchFamily="66" charset="0"/>
              </a:rPr>
            </a:br>
            <a:r>
              <a:rPr lang="en-US" dirty="0" smtClean="0">
                <a:solidFill>
                  <a:schemeClr val="tx1"/>
                </a:solidFill>
                <a:latin typeface="Comic Sans MS" pitchFamily="66" charset="0"/>
              </a:rPr>
              <a:t>“hyper”=above</a:t>
            </a:r>
          </a:p>
        </p:txBody>
      </p:sp>
      <p:pic>
        <p:nvPicPr>
          <p:cNvPr id="1026" name="Picture 2" descr="http://www.phschool.com/science/biology_place/biocoach/images/biomembrane1/Tonic2.gif"/>
          <p:cNvPicPr>
            <a:picLocks noChangeAspect="1" noChangeArrowheads="1"/>
          </p:cNvPicPr>
          <p:nvPr/>
        </p:nvPicPr>
        <p:blipFill>
          <a:blip r:embed="rId2" cstate="print"/>
          <a:srcRect/>
          <a:stretch>
            <a:fillRect/>
          </a:stretch>
        </p:blipFill>
        <p:spPr bwMode="auto">
          <a:xfrm>
            <a:off x="1166618" y="3733800"/>
            <a:ext cx="6758182" cy="2662788"/>
          </a:xfrm>
          <a:prstGeom prst="rect">
            <a:avLst/>
          </a:prstGeom>
          <a:noFill/>
        </p:spPr>
      </p:pic>
      <p:sp>
        <p:nvSpPr>
          <p:cNvPr id="7" name="Right Arrow 6"/>
          <p:cNvSpPr/>
          <p:nvPr/>
        </p:nvSpPr>
        <p:spPr>
          <a:xfrm rot="3159721">
            <a:off x="5201405" y="3404973"/>
            <a:ext cx="1997253" cy="484632"/>
          </a:xfrm>
          <a:prstGeom prst="rightArrow">
            <a:avLst>
              <a:gd name="adj1" fmla="val 602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981200"/>
          </a:xfrm>
        </p:spPr>
        <p:txBody>
          <a:bodyPr/>
          <a:lstStyle/>
          <a:p>
            <a:r>
              <a:rPr lang="en-US" sz="3600" b="1" dirty="0" smtClean="0"/>
              <a:t>If a cell is in a </a:t>
            </a:r>
            <a:r>
              <a:rPr lang="en-US" sz="3600" b="1" u="sng" dirty="0" smtClean="0">
                <a:solidFill>
                  <a:srgbClr val="FF0000"/>
                </a:solidFill>
              </a:rPr>
              <a:t>hypertonic</a:t>
            </a:r>
            <a:r>
              <a:rPr lang="en-US" sz="3600" b="1" dirty="0" smtClean="0"/>
              <a:t> solution, water will flow</a:t>
            </a:r>
            <a:r>
              <a:rPr lang="en-US" sz="3600" b="1" u="sng" dirty="0" smtClean="0">
                <a:solidFill>
                  <a:srgbClr val="FF0000"/>
                </a:solidFill>
              </a:rPr>
              <a:t> out </a:t>
            </a:r>
            <a:r>
              <a:rPr lang="en-US" sz="3600" b="1" dirty="0" smtClean="0"/>
              <a:t>of the cell, causing it to </a:t>
            </a:r>
            <a:r>
              <a:rPr lang="en-US" sz="3600" b="1" u="sng" dirty="0" smtClean="0">
                <a:solidFill>
                  <a:srgbClr val="FF0000"/>
                </a:solidFill>
              </a:rPr>
              <a:t>crenate</a:t>
            </a:r>
            <a:r>
              <a:rPr lang="en-US" sz="3600" b="1" dirty="0" smtClean="0">
                <a:solidFill>
                  <a:srgbClr val="FF0000"/>
                </a:solidFill>
              </a:rPr>
              <a:t> </a:t>
            </a:r>
            <a:r>
              <a:rPr lang="en-US" sz="3600" b="1" dirty="0" smtClean="0"/>
              <a:t>(shrivel), or die.</a:t>
            </a:r>
            <a:endParaRPr lang="en-US" sz="3600" b="1" dirty="0"/>
          </a:p>
        </p:txBody>
      </p:sp>
      <p:sp>
        <p:nvSpPr>
          <p:cNvPr id="4" name="Title 5"/>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eaLnBrk="1" hangingPunct="1"/>
            <a:r>
              <a:rPr lang="en-US" sz="3200" dirty="0" smtClean="0">
                <a:solidFill>
                  <a:schemeClr val="tx1"/>
                </a:solidFill>
                <a:latin typeface="Comic Sans MS" pitchFamily="66" charset="0"/>
              </a:rPr>
              <a:t>Movement across the Cell Membrane:</a:t>
            </a:r>
            <a:br>
              <a:rPr lang="en-US" sz="3200" dirty="0" smtClean="0">
                <a:solidFill>
                  <a:schemeClr val="tx1"/>
                </a:solidFill>
                <a:latin typeface="Comic Sans MS" pitchFamily="66" charset="0"/>
              </a:rPr>
            </a:br>
            <a:r>
              <a:rPr lang="en-US" sz="3200" dirty="0" smtClean="0">
                <a:solidFill>
                  <a:schemeClr val="tx1"/>
                </a:solidFill>
                <a:latin typeface="Comic Sans MS" pitchFamily="66" charset="0"/>
              </a:rPr>
              <a:t>Osmosis 3.4</a:t>
            </a:r>
            <a:r>
              <a:rPr lang="en-US" dirty="0" smtClean="0">
                <a:solidFill>
                  <a:schemeClr val="tx1"/>
                </a:solidFill>
                <a:latin typeface="Comic Sans MS" pitchFamily="66" charset="0"/>
              </a:rPr>
              <a:t> </a:t>
            </a:r>
          </a:p>
        </p:txBody>
      </p:sp>
      <p:pic>
        <p:nvPicPr>
          <p:cNvPr id="53250" name="Picture 2" descr="http://t3.gstatic.com/images?q=tbn:ANd9GcT1pkHjVNZxsHW5wwBw0hQv4ZFS0mAJfars2s5S0FhU-IUpCtHSnA"/>
          <p:cNvPicPr>
            <a:picLocks noChangeAspect="1" noChangeArrowheads="1"/>
          </p:cNvPicPr>
          <p:nvPr/>
        </p:nvPicPr>
        <p:blipFill>
          <a:blip r:embed="rId2" cstate="print"/>
          <a:srcRect/>
          <a:stretch>
            <a:fillRect/>
          </a:stretch>
        </p:blipFill>
        <p:spPr bwMode="auto">
          <a:xfrm>
            <a:off x="2743200" y="3962400"/>
            <a:ext cx="4049984" cy="2438400"/>
          </a:xfrm>
          <a:prstGeom prst="rect">
            <a:avLst/>
          </a:prstGeom>
          <a:noFill/>
        </p:spPr>
      </p:pic>
      <p:sp>
        <p:nvSpPr>
          <p:cNvPr id="53252" name="AutoShape 4" descr="data:image/jpg;base64,/9j/4AAQSkZJRgABAQAAAQABAAD/2wCEAAkGBhISEBUUEhIVFBUVFxcSFBQXEhUUGBYXFBQVFBcVFxcXHCYeGRojGRUUHy8gIycpLCwsFR4xNTAqNSYrLCkBCQoKDgwOGg8PGiklHiQqKTAqLywpLDQtNCw1LCkpLCwpLCksKSksLCktKSksLCksLCwsLCwpLCkpNCksLCkpLP/AABEIAMcA/QMBIgACEQEDEQH/xAAcAAEAAQUBAQAAAAAAAAAAAAAABAECAwUGBwj/xAA/EAACAQIEAwcCBAIHCQEAAAAAAQIDEQQFEiExQVEGEyJhcYGRUqEHMrHBQtEVIzNTYpLhNGNygqKzwvDxFP/EABsBAQACAwEBAAAAAAAAAAAAAAADBQECBAYH/8QAKxEAAgICAQMEAQIHAAAAAAAAAAECAwQRIRIxQQUTUXEiYbEUIzKBoeHx/9oADAMBAAIRAxEAPwDw0AAAAAAAAAAAAAAAAAAAAAAAFUhY3fY6MHio64qXhm4p7rUotpk/t5Tgp0mklNxblZJXV7Rbtz4kbs1PoOuOK3ju/fZ60coACQ5AAAAAAAAAAAAAAAAAAAAAAAAAAAAAAAAAAAAAAVsAUKooZKFFykoxV3JqKXm3ZIA6vsPlW8q8lsr04ecmvE/ZNe7Nn2wyTvaHfR/PSW66w5+6vf0ubTCYFUqcKUeEFZvq+Mpe7ZtcJh01Z7p7O/R7PYrHa/c6kexrwoxxPZl3fL+/9HirKEjH4fu6s4fTOUf8smv2I5Znj2tPQAKoGCgN9lPY3EYin3kVGEH+WU21qt0STdvM1mZZbUoVHTqK0l53Vmrpp81Y1Uk3rZLKmcYqbT0yIADYiAAAAAAAAAAAAAAAAAAAAAAAAAAABt8vy9d3rkr6m0l5La/yalI9L7PdiKtTDUtfgum9+NpSbW3oQXyajwWnpdUZ3PrXCX+TzzF0dM2l7e6O47Cdiat1iasHFRV6UXxcvrt0XLz9Duci7A4SjLvJR7yp9Ut0vRcEdfR0cFp9OH7Ebsco6OmOJCu1zfPO0vBxH9Fy+k2OEydpXe3kdjTw9KXEmUMJTtwuRRpO6zP0ux8v9t8plQxtVPhNupF9VJ3+zuvY0B9R9qPw/wAPjYWnBbbpp2a9HyPNMz/AuUX/AFeIaXSVO7+U0dcZ6WpFFZj+5Jyr8+PJ5Mbzsx2ZniqnONOP9pU6eS6yfQ7nLfwVetOtWbgt3GMNLfu27L2O7o5HSpU406cYwhHhFL7vq/Nms7ePxJsbBbn/ADe3wcxGCWmEVpjFKMV0UVZfCPLe02ZLEYqc47xvoh/wx2Xzu/c9uzvI4PD1O7npqSjKMb7q8k0r29Th8j7G08I+8qyVWqvyJLwQf1b/AJn0IKmoblLuWmZXPK6Kq1+Pk88xGW1aaTnTnBPg5QlFP5RGZ6x2jrReCrOpazjZJ85trTbzvb4PJ2dNU+tbKXOxVjTUU98FAASnCAAAAAAAAAAAAAAAAAAAAACsY3KHafhzkSnVeIqK8KLWlP8AiqNXXqorf1cTWUlFbZLTVK2ahHydJ2J7Dww8I1sVFOrK0oQe/drldfU/sdVWzHfb9TXYnGOTfMthW6lZOxyez2NGLGqCiib/APvkjLTzWXp6Igd6i3vTXZP0J+Dd4fMpLi2/fgbrBZucdSqGzweIN4zZzW0RaO2wuMcufsT9OpbnM5fjEudzocHmEeh1wlso8ipxe0jDXwnS3uaXH4P2Z1yjCe/A1WbZc0rozOHBjHyNS0zgMdKUdt/5GpqU1vKTtGKcpPySu2dNmWH47HO9pqOnA4hr+6l+ln9rnJ07ej0Ku6K3JfB5X2j7SzxMrW004vwQ/wDKXWTXxc0rDKFkkktI8VZZKyTlJ7YABk0AAAAAAAAAAAAAAAAAAAAAKo9Y7M0e6wNGK4yXeP1m73+LHk6PVsnxGvB4d/7tR/yNx/Y5cl/ii69GSdz330TXU+SmsxSkUi3zK89XokRmjIpkS5dGfmDGiZSmS6GI6GqdUk4aptuZTNJR4Oly+O19/k6bL8NNryOQyvE6nFedjvXjYwtFcjqq0ylzXKL0lyy2FV03vzNrGalA1+PmnSuW5VifAdKenoqZw649fnZoc4wemT6X+DR5pgNdCcOUk4v0kmn9jp81qpt/DNQpRvZ8GQSXPBc0SbgtnzXjMLKnOUJq0otxa80zAej/AIq9m1CSrxXNRn53Xhl+3wecs64y6ls87k0+zY4+PH0UABsc4AAAAAAAAAAAAAAAAABVEqGW1Gk1HjuuC+zZGhKzNs87Td9L+URzcl/Sjtxa8ee/ek18a/4zNlvZmUmpVXoj0VnJ/wAjvcHp7qMYRUYx8KS6cfnicnh8xjOF4vhs01Zr/Q6Hs5itUZRfKzRXWTnJ/kerxMbHqh1U878k1oopGXEKxguQncXORQtQcgC+/QvVQwaiqkAbLC43Tum7o6nCdpacknUTuua5nDKZJpVDeMmiC2iNnc7rFdo1VtCCtFGxw+MUYL0+5wuDr6Vc2FXM7wsidWPuzhniR0ox7Gzx2NvUe+z+5FdTfc10MTd9TKqlxvZMqulaJHaTKo4rBzha7cGl6pXi/lI+eKkGm01ZrZrzR9IZbW49OHqeB9rcF3WOxEOlWbXpKTlH7NHVSyh9Ur1pmoABOUwAAAAAAAAAAAAAAAAAAAABIwuLlCV16NdUdj2QzCEq1k7NxfhfHhfbrwZwxvOxf+3Uv+b/ALciC6tSTZZ4GZZVNVrs32+/g9HxbV/T+ZDcjNjKm7IzdirZ7OK4LrlUyxFbmDYrcWKFYmQXpGWBiSMiZkEinUM1Kp0I0S+nI3Ro0SoysSKNXciRfwZYs3Ro0b3BTv8ArxPK/wAW8Dpxkan97TTfrB6f00npeBn4vL9jmfxdyiU8NSrRV+7k1K3KM0t/ROK+TpqemUvqVe6meQArYodZ5cAAAAAAAAAAAAAAAAAAAAAHQdicI5YuMuVNOpJ+isl7to0CO2yOmqGGX1VbTl5RX5Y/e/uQ3z6IMsfTcd3Xr4XLN7WqeJ/YU9zXwxqlxZKwta3HddVyKk9xoyF1xUpdN090Wp9DJgvuXJmMuiZMmQyQZiRlizZIF8WXJlsUXI2MGanIkQ/+GClG5Jpx3NkRs2uApsmZ9TTw6jLdSai11VndeljFhaW6S4cWzhu3/wCIajUlQw6vKF4yqPhGXB6bcWuF30J4xbWkVWRdCtqU3weZ5hRUKs4xd1Gcop9UpNJkYrKRQ7TyLe2AADAAAAAAAAAAAAAAAAAABVHYPEaoQa4aIr/LFRa+UccSsLmVSmrRe3GzV18Mgur9xcFn6dmRxZtyXDXg6eldvYl4fFxjv3kXbjZ6v0OQxGb1ZqzlZdElFe9uJFhVad07ECxfllrP12KlqEdr9T03DZjSkrKok+j2/UzVY87e64HA4PEOa81x811OpyLMX/Zy3X8N+XkQTr6eC2xslXrqRskyrZfOmuXx0LI0mzTR2FbmamzGqduJkjHzMoGVMyJmFIzQNjVmanGxOwlO7I9GkxnHaGhgKalUeqpJXp0lxfm+kb8/gkjFt8HLfbGuLlJmTtf2mjgcO7Nd7NWpx534amui4/Y8NqSbbbd292+rZNznN6mJrSq1XeUn7JcorokiAd0I9KPG5eS7578LsAAbnGAAAAAAAAAAAAAAAAAAAAAAAACosS8Ll8pbvwx6v9jDkorbJK6p2y6YLbJOS0t5SfBKy822v2TNpRqWkn5kaNopRjsl/wC3MtJblfY+ptnr8Ov2YRrXfz9nUTreLbivuUhmbvwI1VWUZdUncwpkBdpG4p43Vy+VuXxlfyIFCBt8Jh3fmbI0lpFKVN8iXeFKGurONOPWT039L8fYk99Gilfeb3t082edfiNipTxELvbRsuS8Ur/sTVwUnorc3KlRU7Ejo8y/ETDUVainWn13hBPzbV37fJ51mmaVMRVlVqy1Slx6LokuSXQiXKHbGCj2PI5GXZkP83x8AAG5yAAAAAAAAAAAAAAAAAAAAAAAAAAAGbDSSlFtXSauvI29XH0/qv6JmiBHOtSe2dmPmToi4xS5+TY1M1+mKXm93/Ij/wBI1L31v9F8EYqkZUIrwaTy7pvmT/tx+x3mX4t1sNTnJWfii9rX023+5kpUxgMJooUoPZqOqXrN6n+qRPwuEvu7JLdt7JJc22Vs9dT0e9xnJURdj50tlcLTsbiNSNGGub3f5Y9f9Dmcf2ww9C6pf10+TX9mn5v+L0Xycth+0VR1ZSqyc1N3l5dHFcrdCWNMtbK+71SiNir3tPu14O0q47VO97t7v/Q0PbilqhTn9LcH77r7pkykuDTumrprg11RdjYxqU5QlzVr8bNbp/JHXPpltnZmUfxFEoR8rj90cCCVjcDOnK0l6Pk/RkUs099j5/OEoNxktMAAyagAAAAAAAAAAAAAAAAAAAAAAAAAAAAAA2fZ7CxqV4qe8VebX1aVfT77GsNhleH1apLU5Rs4xhLTJ9WnZ3t0XUxJbWkSVSjCalJbSfY77v4xjKrVlpgt/V9Irm30OJzvtHUru35KSfhprh6y+p+pZi8RqhB1p1Kjkm4rXZRim480920+gw+VxlylL+pVXTFq7evTZbPYhrpUO/css/1OeT+MeI/Hz9mrbFzYPLk6c5K6lGTWl2/LFLVy4rUva/QriMFTp3ctUrylGKTUdoO127O7u+HkTlSZcjziVOSg3eEnZp8r810N5Ux3iScUl9znKmDUaUJKM7yV9V1pXjlG3Dy68zpK2Lw8lVjNT7yjC+pKOmai0rOPJ78edjluq6ntF/6Z6gqoOqyWvjfb9UZMbSgqNVzs4xi0r3V5NeC1+rsziGdPnuJjXk1eScKMakYq2hWhDbrJ25mthlkLqm3LvHDWntpTcdai1a/Dn1ZJTX0R0zi9SzI5VqlFcJa+zUg3NTBU5rDxgmpTju21a2uabdldvb9DFHAU5pOm5WVSFOSla9p3tJW9HsTFaasEylhE5VFd+CMpLz0yS3+SXXymKin4ld01d2tLvI3enbawBqAbLM8tVO1lJNylFRlZtqLSUlZLZt29i95VHvacFJuMrxbVrqcdpJe9vkA1QNrLKo6lBaozlHVGErXvd+FvzSuiFiqcYy0xeq2zfV87eVwCOAAAAAAAAAAAAAAAAAAAAASMLXjF3cW2rNWlps1123+wABIlmcZf2lNSacnF6nFeJ6mmlxV3ya4iGZrhKF13apNKVtlLVe9mUABZTzDS46I2UZOaTd9mknF7bqy+5lqZnGd9dO61ynG02rat3Fu262X36gAGKpi4yjFOFpRWlNS2tqcuFv8AF15E3N8clUrRjC0pNwlLVe6TT2XK9lf0KAAiPM3qlLSvFT7rj/hUb/8ASZFm+yehd4od2p3fC2m+n6tLte4ABSnm2lU7QWqnspXfDVKVrcP4mvQPNErKFPQtaqNanK7jeyvySu9vMAAsljo3m4wa1xcXeV/zNO/BdDJLNtvDCzfd6m5N37u1rK235V1AAKRzXe7je1SVWO/By5fKi/YrSzqatrvNxlrTb4eFpr32+AADFSzGzpPTd0ntvxWrUl7Nv5IjKAA//9k="/>
          <p:cNvSpPr>
            <a:spLocks noChangeAspect="1" noChangeArrowheads="1"/>
          </p:cNvSpPr>
          <p:nvPr/>
        </p:nvSpPr>
        <p:spPr bwMode="auto">
          <a:xfrm>
            <a:off x="80963" y="-738188"/>
            <a:ext cx="1981200" cy="155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4" name="AutoShape 6" descr="data:image/jpg;base64,/9j/4AAQSkZJRgABAQAAAQABAAD/2wCEAAkGBhISEBUUEhIVFBUVFxcSFBQXEhUUGBYXFBQVFBcVFxcXHCYeGRojGRUUHy8gIycpLCwsFR4xNTAqNSYrLCkBCQoKDgwOGg8PGiklHiQqKTAqLywpLDQtNCw1LCkpLCwpLCksKSksLCktKSksLCksLCwsLCwpLCkpNCksLCkpLP/AABEIAMcA/QMBIgACEQEDEQH/xAAcAAEAAQUBAQAAAAAAAAAAAAAABAECAwUGBwj/xAA/EAACAQIEAwcCBAIHCQEAAAAAAQIDEQQFEiExQVEGEyJhcYGRUqEHMrHBQtEVIzNTYpLhNGNygqKzwvDxFP/EABsBAQACAwEBAAAAAAAAAAAAAAADBQECBAYH/8QAKxEAAgICAQMEAQIHAAAAAAAAAAECAwQRIRIxQQUTUXEiYbEUIzKBoeHx/9oADAMBAAIRAxEAPwDw0AAAAAAAAAAAAAAAAAAAAAAAFUhY3fY6MHio64qXhm4p7rUotpk/t5Tgp0mklNxblZJXV7Rbtz4kbs1PoOuOK3ju/fZ60coACQ5AAAAAAAAAAAAAAAAAAAAAAAAAAAAAAAAAAAAAAVsAUKooZKFFykoxV3JqKXm3ZIA6vsPlW8q8lsr04ecmvE/ZNe7Nn2wyTvaHfR/PSW66w5+6vf0ubTCYFUqcKUeEFZvq+Mpe7ZtcJh01Z7p7O/R7PYrHa/c6kexrwoxxPZl3fL+/9HirKEjH4fu6s4fTOUf8smv2I5Znj2tPQAKoGCgN9lPY3EYin3kVGEH+WU21qt0STdvM1mZZbUoVHTqK0l53Vmrpp81Y1Uk3rZLKmcYqbT0yIADYiAAAAAAAAAAAAAAAAAAAAAAAAAAABt8vy9d3rkr6m0l5La/yalI9L7PdiKtTDUtfgum9+NpSbW3oQXyajwWnpdUZ3PrXCX+TzzF0dM2l7e6O47Cdiat1iasHFRV6UXxcvrt0XLz9Duci7A4SjLvJR7yp9Ut0vRcEdfR0cFp9OH7Ebsco6OmOJCu1zfPO0vBxH9Fy+k2OEydpXe3kdjTw9KXEmUMJTtwuRRpO6zP0ux8v9t8plQxtVPhNupF9VJ3+zuvY0B9R9qPw/wAPjYWnBbbpp2a9HyPNMz/AuUX/AFeIaXSVO7+U0dcZ6WpFFZj+5Jyr8+PJ5Mbzsx2ZniqnONOP9pU6eS6yfQ7nLfwVetOtWbgt3GMNLfu27L2O7o5HSpU406cYwhHhFL7vq/Nms7ePxJsbBbn/ADe3wcxGCWmEVpjFKMV0UVZfCPLe02ZLEYqc47xvoh/wx2Xzu/c9uzvI4PD1O7npqSjKMb7q8k0r29Th8j7G08I+8qyVWqvyJLwQf1b/AJn0IKmoblLuWmZXPK6Kq1+Pk88xGW1aaTnTnBPg5QlFP5RGZ6x2jrReCrOpazjZJ85trTbzvb4PJ2dNU+tbKXOxVjTUU98FAASnCAAAAAAAAAAAAAAAAAAAAACsY3KHafhzkSnVeIqK8KLWlP8AiqNXXqorf1cTWUlFbZLTVK2ahHydJ2J7Dww8I1sVFOrK0oQe/drldfU/sdVWzHfb9TXYnGOTfMthW6lZOxyez2NGLGqCiib/APvkjLTzWXp6Igd6i3vTXZP0J+Dd4fMpLi2/fgbrBZucdSqGzweIN4zZzW0RaO2wuMcufsT9OpbnM5fjEudzocHmEeh1wlso8ipxe0jDXwnS3uaXH4P2Z1yjCe/A1WbZc0rozOHBjHyNS0zgMdKUdt/5GpqU1vKTtGKcpPySu2dNmWH47HO9pqOnA4hr+6l+ln9rnJ07ej0Ku6K3JfB5X2j7SzxMrW004vwQ/wDKXWTXxc0rDKFkkktI8VZZKyTlJ7YABk0AAAAAAAAAAAAAAAAAAAAAKo9Y7M0e6wNGK4yXeP1m73+LHk6PVsnxGvB4d/7tR/yNx/Y5cl/ii69GSdz330TXU+SmsxSkUi3zK89XokRmjIpkS5dGfmDGiZSmS6GI6GqdUk4aptuZTNJR4Oly+O19/k6bL8NNryOQyvE6nFedjvXjYwtFcjqq0ylzXKL0lyy2FV03vzNrGalA1+PmnSuW5VifAdKenoqZw649fnZoc4wemT6X+DR5pgNdCcOUk4v0kmn9jp81qpt/DNQpRvZ8GQSXPBc0SbgtnzXjMLKnOUJq0otxa80zAej/AIq9m1CSrxXNRn53Xhl+3wecs64y6ls87k0+zY4+PH0UABsc4AAAAAAAAAAAAAAAAABVEqGW1Gk1HjuuC+zZGhKzNs87Td9L+URzcl/Sjtxa8ee/ek18a/4zNlvZmUmpVXoj0VnJ/wAjvcHp7qMYRUYx8KS6cfnicnh8xjOF4vhs01Zr/Q6Hs5itUZRfKzRXWTnJ/kerxMbHqh1U878k1oopGXEKxguQncXORQtQcgC+/QvVQwaiqkAbLC43Tum7o6nCdpacknUTuua5nDKZJpVDeMmiC2iNnc7rFdo1VtCCtFGxw+MUYL0+5wuDr6Vc2FXM7wsidWPuzhniR0ox7Gzx2NvUe+z+5FdTfc10MTd9TKqlxvZMqulaJHaTKo4rBzha7cGl6pXi/lI+eKkGm01ZrZrzR9IZbW49OHqeB9rcF3WOxEOlWbXpKTlH7NHVSyh9Ur1pmoABOUwAAAAAAAAAAAAAAAAAAAABIwuLlCV16NdUdj2QzCEq1k7NxfhfHhfbrwZwxvOxf+3Uv+b/ALciC6tSTZZ4GZZVNVrs32+/g9HxbV/T+ZDcjNjKm7IzdirZ7OK4LrlUyxFbmDYrcWKFYmQXpGWBiSMiZkEinUM1Kp0I0S+nI3Ro0SoysSKNXciRfwZYs3Ro0b3BTv8ArxPK/wAW8Dpxkan97TTfrB6f00npeBn4vL9jmfxdyiU8NSrRV+7k1K3KM0t/ROK+TpqemUvqVe6meQArYodZ5cAAAAAAAAAAAAAAAAAAAAAHQdicI5YuMuVNOpJ+isl7to0CO2yOmqGGX1VbTl5RX5Y/e/uQ3z6IMsfTcd3Xr4XLN7WqeJ/YU9zXwxqlxZKwta3HddVyKk9xoyF1xUpdN090Wp9DJgvuXJmMuiZMmQyQZiRlizZIF8WXJlsUXI2MGanIkQ/+GClG5Jpx3NkRs2uApsmZ9TTw6jLdSai11VndeljFhaW6S4cWzhu3/wCIajUlQw6vKF4yqPhGXB6bcWuF30J4xbWkVWRdCtqU3weZ5hRUKs4xd1Gcop9UpNJkYrKRQ7TyLe2AADAAAAAAAAAAAAAAAAAABVHYPEaoQa4aIr/LFRa+UccSsLmVSmrRe3GzV18Mgur9xcFn6dmRxZtyXDXg6eldvYl4fFxjv3kXbjZ6v0OQxGb1ZqzlZdElFe9uJFhVad07ECxfllrP12KlqEdr9T03DZjSkrKok+j2/UzVY87e64HA4PEOa81x811OpyLMX/Zy3X8N+XkQTr6eC2xslXrqRskyrZfOmuXx0LI0mzTR2FbmamzGqduJkjHzMoGVMyJmFIzQNjVmanGxOwlO7I9GkxnHaGhgKalUeqpJXp0lxfm+kb8/gkjFt8HLfbGuLlJmTtf2mjgcO7Nd7NWpx534amui4/Y8NqSbbbd292+rZNznN6mJrSq1XeUn7JcorokiAd0I9KPG5eS7578LsAAbnGAAAAAAAAAAAAAAAAAAAAAAAACosS8Ll8pbvwx6v9jDkorbJK6p2y6YLbJOS0t5SfBKy822v2TNpRqWkn5kaNopRjsl/wC3MtJblfY+ptnr8Ov2YRrXfz9nUTreLbivuUhmbvwI1VWUZdUncwpkBdpG4p43Vy+VuXxlfyIFCBt8Jh3fmbI0lpFKVN8iXeFKGurONOPWT039L8fYk99Gilfeb3t082edfiNipTxELvbRsuS8Ur/sTVwUnorc3KlRU7Ejo8y/ETDUVainWn13hBPzbV37fJ51mmaVMRVlVqy1Slx6LokuSXQiXKHbGCj2PI5GXZkP83x8AAG5yAAAAAAAAAAAAAAAAAAAAAAAAAAAGbDSSlFtXSauvI29XH0/qv6JmiBHOtSe2dmPmToi4xS5+TY1M1+mKXm93/Ij/wBI1L31v9F8EYqkZUIrwaTy7pvmT/tx+x3mX4t1sNTnJWfii9rX023+5kpUxgMJooUoPZqOqXrN6n+qRPwuEvu7JLdt7JJc22Vs9dT0e9xnJURdj50tlcLTsbiNSNGGub3f5Y9f9Dmcf2ww9C6pf10+TX9mn5v+L0Xycth+0VR1ZSqyc1N3l5dHFcrdCWNMtbK+71SiNir3tPu14O0q47VO97t7v/Q0PbilqhTn9LcH77r7pkykuDTumrprg11RdjYxqU5QlzVr8bNbp/JHXPpltnZmUfxFEoR8rj90cCCVjcDOnK0l6Pk/RkUs099j5/OEoNxktMAAyagAAAAAAAAAAAAAAAAAAAAAAAAAAAAAA2fZ7CxqV4qe8VebX1aVfT77GsNhleH1apLU5Rs4xhLTJ9WnZ3t0XUxJbWkSVSjCalJbSfY77v4xjKrVlpgt/V9Irm30OJzvtHUru35KSfhprh6y+p+pZi8RqhB1p1Kjkm4rXZRim480920+gw+VxlylL+pVXTFq7evTZbPYhrpUO/css/1OeT+MeI/Hz9mrbFzYPLk6c5K6lGTWl2/LFLVy4rUva/QriMFTp3ctUrylGKTUdoO127O7u+HkTlSZcjziVOSg3eEnZp8r810N5Ux3iScUl9znKmDUaUJKM7yV9V1pXjlG3Dy68zpK2Lw8lVjNT7yjC+pKOmai0rOPJ78edjluq6ntF/6Z6gqoOqyWvjfb9UZMbSgqNVzs4xi0r3V5NeC1+rsziGdPnuJjXk1eScKMakYq2hWhDbrJ25mthlkLqm3LvHDWntpTcdai1a/Dn1ZJTX0R0zi9SzI5VqlFcJa+zUg3NTBU5rDxgmpTju21a2uabdldvb9DFHAU5pOm5WVSFOSla9p3tJW9HsTFaasEylhE5VFd+CMpLz0yS3+SXXymKin4ld01d2tLvI3enbawBqAbLM8tVO1lJNylFRlZtqLSUlZLZt29i95VHvacFJuMrxbVrqcdpJe9vkA1QNrLKo6lBaozlHVGErXvd+FvzSuiFiqcYy0xeq2zfV87eVwCOAAAAAAAAAAAAAAAAAAAAASMLXjF3cW2rNWlps1123+wABIlmcZf2lNSacnF6nFeJ6mmlxV3ya4iGZrhKF13apNKVtlLVe9mUABZTzDS46I2UZOaTd9mknF7bqy+5lqZnGd9dO61ynG02rat3Fu262X36gAGKpi4yjFOFpRWlNS2tqcuFv8AF15E3N8clUrRjC0pNwlLVe6TT2XK9lf0KAAiPM3qlLSvFT7rj/hUb/8ASZFm+yehd4od2p3fC2m+n6tLte4ABSnm2lU7QWqnspXfDVKVrcP4mvQPNErKFPQtaqNanK7jeyvySu9vMAAsljo3m4wa1xcXeV/zNO/BdDJLNtvDCzfd6m5N37u1rK235V1AAKRzXe7je1SVWO/By5fKi/YrSzqatrvNxlrTb4eFpr32+AADFSzGzpPTd0ntvxWrUl7Nv5IjKAA//9k="/>
          <p:cNvSpPr>
            <a:spLocks noChangeAspect="1" noChangeArrowheads="1"/>
          </p:cNvSpPr>
          <p:nvPr/>
        </p:nvSpPr>
        <p:spPr bwMode="auto">
          <a:xfrm>
            <a:off x="80963" y="-738188"/>
            <a:ext cx="1981200" cy="1552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hypertonic"/>
          <p:cNvPicPr>
            <a:picLocks noChangeAspect="1" noChangeArrowheads="1"/>
          </p:cNvPicPr>
          <p:nvPr/>
        </p:nvPicPr>
        <p:blipFill>
          <a:blip r:embed="rId2" cstate="print"/>
          <a:srcRect/>
          <a:stretch>
            <a:fillRect/>
          </a:stretch>
        </p:blipFill>
        <p:spPr bwMode="auto">
          <a:xfrm>
            <a:off x="0" y="0"/>
            <a:ext cx="9144000" cy="6629400"/>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course1.winona.edu/sberg/IMAGES/elodeap3.JPG"/>
          <p:cNvPicPr>
            <a:picLocks noChangeAspect="1" noChangeArrowheads="1"/>
          </p:cNvPicPr>
          <p:nvPr/>
        </p:nvPicPr>
        <p:blipFill>
          <a:blip r:embed="rId2" cstate="print"/>
          <a:srcRect/>
          <a:stretch>
            <a:fillRect/>
          </a:stretch>
        </p:blipFill>
        <p:spPr bwMode="auto">
          <a:xfrm>
            <a:off x="0" y="0"/>
            <a:ext cx="9143999" cy="6858001"/>
          </a:xfrm>
          <a:prstGeom prst="rect">
            <a:avLst/>
          </a:prstGeom>
          <a:noFill/>
        </p:spPr>
      </p:pic>
      <p:sp>
        <p:nvSpPr>
          <p:cNvPr id="11" name="Title 5"/>
          <p:cNvSpPr txBox="1">
            <a:spLocks/>
          </p:cNvSpPr>
          <p:nvPr/>
        </p:nvSpPr>
        <p:spPr bwMode="auto">
          <a:xfrm>
            <a:off x="609600" y="425450"/>
            <a:ext cx="4038600" cy="11620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omic Sans MS" pitchFamily="66" charset="0"/>
                <a:ea typeface="+mj-ea"/>
                <a:cs typeface="+mj-cs"/>
              </a:rPr>
              <a:t>Elodea (plant) in hypertonic solution</a:t>
            </a:r>
            <a:endPar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12" name="Picture 4" descr="http://t3.gstatic.com/images?q=tbn:ANd9GcTzUGJpb9Lf62B1MuNrJoJ6vJfWfB1UHkezIyzCy_-CB1W6Xwg&amp;t=1&amp;usg=__gewhhRwdt2Pryz-Q5P_rPk46LmQ="/>
          <p:cNvPicPr>
            <a:picLocks noChangeAspect="1" noChangeArrowheads="1"/>
          </p:cNvPicPr>
          <p:nvPr/>
        </p:nvPicPr>
        <p:blipFill>
          <a:blip r:embed="rId3" cstate="print"/>
          <a:srcRect/>
          <a:stretch>
            <a:fillRect/>
          </a:stretch>
        </p:blipFill>
        <p:spPr bwMode="auto">
          <a:xfrm>
            <a:off x="4363065" y="3962400"/>
            <a:ext cx="4018935" cy="2758385"/>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descr="http://sun.menloschool.org/~dspence/biology/chapter6/images/vacuole.jpg"/>
          <p:cNvPicPr>
            <a:picLocks noChangeAspect="1" noChangeArrowheads="1"/>
          </p:cNvPicPr>
          <p:nvPr/>
        </p:nvPicPr>
        <p:blipFill>
          <a:blip r:embed="rId2" cstate="print"/>
          <a:srcRect/>
          <a:stretch>
            <a:fillRect/>
          </a:stretch>
        </p:blipFill>
        <p:spPr bwMode="auto">
          <a:xfrm>
            <a:off x="914400" y="152400"/>
            <a:ext cx="6919383" cy="6705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Water is found inside and outside of cells</a:t>
            </a:r>
            <a:endParaRPr lang="en-US" b="1" dirty="0">
              <a:solidFill>
                <a:srgbClr val="002060"/>
              </a:solidFill>
            </a:endParaRPr>
          </a:p>
        </p:txBody>
      </p:sp>
      <p:pic>
        <p:nvPicPr>
          <p:cNvPr id="118786" name="Picture 2" descr="https://encrypted-tbn0.google.com/images?q=tbn:ANd9GcT9b6nXHXh_iF33X29g42yVQhVr4D8pcWTEZn5if-zLgojHJck7Sw"/>
          <p:cNvPicPr>
            <a:picLocks noChangeAspect="1" noChangeArrowheads="1"/>
          </p:cNvPicPr>
          <p:nvPr/>
        </p:nvPicPr>
        <p:blipFill>
          <a:blip r:embed="rId2" cstate="print"/>
          <a:srcRect/>
          <a:stretch>
            <a:fillRect/>
          </a:stretch>
        </p:blipFill>
        <p:spPr bwMode="auto">
          <a:xfrm>
            <a:off x="743621" y="1905000"/>
            <a:ext cx="7588175" cy="434340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600200"/>
          </a:xfrm>
        </p:spPr>
        <p:txBody>
          <a:bodyPr/>
          <a:lstStyle/>
          <a:p>
            <a:r>
              <a:rPr lang="en-US" sz="3600" b="1" dirty="0" smtClean="0"/>
              <a:t>A </a:t>
            </a:r>
            <a:r>
              <a:rPr lang="en-US" sz="3600" b="1" dirty="0" smtClean="0">
                <a:solidFill>
                  <a:srgbClr val="FF0000"/>
                </a:solidFill>
              </a:rPr>
              <a:t>hypotonic </a:t>
            </a:r>
            <a:r>
              <a:rPr lang="en-US" sz="3600" b="1" dirty="0" smtClean="0"/>
              <a:t>solution has a </a:t>
            </a:r>
            <a:r>
              <a:rPr lang="en-US" sz="3600" b="1" u="sng" dirty="0" smtClean="0">
                <a:solidFill>
                  <a:srgbClr val="FF0000"/>
                </a:solidFill>
              </a:rPr>
              <a:t>lower</a:t>
            </a:r>
            <a:r>
              <a:rPr lang="en-US" sz="3600" b="1" dirty="0" smtClean="0"/>
              <a:t> concentration of solute than inside the cell</a:t>
            </a:r>
            <a:r>
              <a:rPr lang="en-US" sz="3600" dirty="0" smtClean="0"/>
              <a:t>.</a:t>
            </a:r>
            <a:endParaRPr lang="en-US" sz="3600" dirty="0"/>
          </a:p>
        </p:txBody>
      </p:sp>
      <p:sp>
        <p:nvSpPr>
          <p:cNvPr id="4" name="Title 5"/>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eaLnBrk="1" hangingPunct="1"/>
            <a:r>
              <a:rPr lang="en-US" dirty="0" smtClean="0">
                <a:solidFill>
                  <a:schemeClr val="tx1"/>
                </a:solidFill>
                <a:latin typeface="Comic Sans MS" pitchFamily="66" charset="0"/>
              </a:rPr>
              <a:t>Hypotonic Solutions</a:t>
            </a:r>
            <a:br>
              <a:rPr lang="en-US" dirty="0" smtClean="0">
                <a:solidFill>
                  <a:schemeClr val="tx1"/>
                </a:solidFill>
                <a:latin typeface="Comic Sans MS" pitchFamily="66" charset="0"/>
              </a:rPr>
            </a:br>
            <a:r>
              <a:rPr lang="en-US" dirty="0" smtClean="0">
                <a:solidFill>
                  <a:schemeClr val="tx1"/>
                </a:solidFill>
                <a:latin typeface="Comic Sans MS" pitchFamily="66" charset="0"/>
              </a:rPr>
              <a:t>“hypo”= under or below</a:t>
            </a:r>
          </a:p>
        </p:txBody>
      </p:sp>
      <p:pic>
        <p:nvPicPr>
          <p:cNvPr id="6" name="Picture 2" descr="http://www.phschool.com/science/biology_place/biocoach/images/biomembrane1/Tonic2.gif"/>
          <p:cNvPicPr>
            <a:picLocks noChangeAspect="1" noChangeArrowheads="1"/>
          </p:cNvPicPr>
          <p:nvPr/>
        </p:nvPicPr>
        <p:blipFill>
          <a:blip r:embed="rId3" cstate="print"/>
          <a:srcRect/>
          <a:stretch>
            <a:fillRect/>
          </a:stretch>
        </p:blipFill>
        <p:spPr bwMode="auto">
          <a:xfrm>
            <a:off x="1166618" y="3733800"/>
            <a:ext cx="6758182" cy="2662788"/>
          </a:xfrm>
          <a:prstGeom prst="rect">
            <a:avLst/>
          </a:prstGeom>
          <a:noFill/>
        </p:spPr>
      </p:pic>
      <p:sp>
        <p:nvSpPr>
          <p:cNvPr id="7" name="Right Arrow 6"/>
          <p:cNvSpPr/>
          <p:nvPr/>
        </p:nvSpPr>
        <p:spPr>
          <a:xfrm rot="3992523">
            <a:off x="1210578" y="3561933"/>
            <a:ext cx="1552339" cy="501386"/>
          </a:xfrm>
          <a:prstGeom prst="rightArrow">
            <a:avLst>
              <a:gd name="adj1" fmla="val 20134"/>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descr="hypotonic"/>
          <p:cNvPicPr>
            <a:picLocks noChangeAspect="1" noChangeArrowheads="1"/>
          </p:cNvPicPr>
          <p:nvPr/>
        </p:nvPicPr>
        <p:blipFill>
          <a:blip r:embed="rId2" cstate="print"/>
          <a:srcRect/>
          <a:stretch>
            <a:fillRect/>
          </a:stretch>
        </p:blipFill>
        <p:spPr bwMode="auto">
          <a:xfrm>
            <a:off x="0" y="152400"/>
            <a:ext cx="8991600" cy="670560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667000"/>
          </a:xfrm>
        </p:spPr>
        <p:txBody>
          <a:bodyPr/>
          <a:lstStyle/>
          <a:p>
            <a:r>
              <a:rPr lang="en-US" sz="3600" b="1" dirty="0" smtClean="0"/>
              <a:t>If a cell in a hypotonic solution, water will </a:t>
            </a:r>
            <a:r>
              <a:rPr lang="en-US" sz="3600" b="1" u="sng" dirty="0" smtClean="0">
                <a:solidFill>
                  <a:srgbClr val="FF0000"/>
                </a:solidFill>
              </a:rPr>
              <a:t>diffuse</a:t>
            </a:r>
            <a:r>
              <a:rPr lang="en-US" sz="3600" b="1" dirty="0" smtClean="0"/>
              <a:t> (</a:t>
            </a:r>
            <a:r>
              <a:rPr lang="en-US" sz="3600" b="1" dirty="0" err="1" smtClean="0"/>
              <a:t>osmose</a:t>
            </a:r>
            <a:r>
              <a:rPr lang="en-US" sz="3600" b="1" dirty="0" smtClean="0"/>
              <a:t>) into the cell.  If too much water enters the cell, it could </a:t>
            </a:r>
            <a:r>
              <a:rPr lang="en-US" sz="3600" b="1" u="sng" dirty="0" smtClean="0">
                <a:solidFill>
                  <a:srgbClr val="FF0000"/>
                </a:solidFill>
              </a:rPr>
              <a:t>lyse</a:t>
            </a:r>
            <a:r>
              <a:rPr lang="en-US" sz="3600" b="1" dirty="0" smtClean="0"/>
              <a:t> (burst).</a:t>
            </a:r>
            <a:endParaRPr lang="en-US" sz="3600" b="1" dirty="0"/>
          </a:p>
        </p:txBody>
      </p:sp>
      <p:sp>
        <p:nvSpPr>
          <p:cNvPr id="4" name="Title 5"/>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eaLnBrk="1" hangingPunct="1"/>
            <a:r>
              <a:rPr lang="en-US" sz="3200" dirty="0" smtClean="0">
                <a:solidFill>
                  <a:schemeClr val="tx1"/>
                </a:solidFill>
                <a:latin typeface="Comic Sans MS" pitchFamily="66" charset="0"/>
              </a:rPr>
              <a:t>Movement across the Cell Membrane:</a:t>
            </a:r>
            <a:br>
              <a:rPr lang="en-US" sz="3200" dirty="0" smtClean="0">
                <a:solidFill>
                  <a:schemeClr val="tx1"/>
                </a:solidFill>
                <a:latin typeface="Comic Sans MS" pitchFamily="66" charset="0"/>
              </a:rPr>
            </a:br>
            <a:r>
              <a:rPr lang="en-US" sz="3200" dirty="0" smtClean="0">
                <a:solidFill>
                  <a:schemeClr val="tx1"/>
                </a:solidFill>
                <a:latin typeface="Comic Sans MS" pitchFamily="66" charset="0"/>
              </a:rPr>
              <a:t>Osmosis 3.4</a:t>
            </a:r>
            <a:r>
              <a:rPr lang="en-US" dirty="0" smtClean="0">
                <a:solidFill>
                  <a:schemeClr val="tx1"/>
                </a:solidFill>
                <a:latin typeface="Comic Sans MS" pitchFamily="66" charset="0"/>
              </a:rPr>
              <a:t> </a:t>
            </a:r>
          </a:p>
        </p:txBody>
      </p:sp>
      <p:pic>
        <p:nvPicPr>
          <p:cNvPr id="24580" name="Picture 4" descr="http://www.methuen.k12.ma.us/mnmelan/Main%20Page/cellsolutionshypo.jpg"/>
          <p:cNvPicPr>
            <a:picLocks noChangeAspect="1" noChangeArrowheads="1"/>
          </p:cNvPicPr>
          <p:nvPr/>
        </p:nvPicPr>
        <p:blipFill>
          <a:blip r:embed="rId2" cstate="print"/>
          <a:srcRect/>
          <a:stretch>
            <a:fillRect/>
          </a:stretch>
        </p:blipFill>
        <p:spPr bwMode="auto">
          <a:xfrm>
            <a:off x="3124200" y="4343400"/>
            <a:ext cx="2162175" cy="2088632"/>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191000" cy="4525963"/>
          </a:xfrm>
        </p:spPr>
        <p:txBody>
          <a:bodyPr/>
          <a:lstStyle/>
          <a:p>
            <a:r>
              <a:rPr lang="en-US" dirty="0" smtClean="0"/>
              <a:t>Osmosis is </a:t>
            </a:r>
            <a:r>
              <a:rPr lang="en-US" i="1" dirty="0" smtClean="0"/>
              <a:t>Elodea</a:t>
            </a:r>
            <a:r>
              <a:rPr lang="en-US" dirty="0" smtClean="0"/>
              <a:t> cells</a:t>
            </a:r>
          </a:p>
          <a:p>
            <a:endParaRPr lang="en-US" dirty="0"/>
          </a:p>
          <a:p>
            <a:endParaRPr lang="en-US" dirty="0" smtClean="0"/>
          </a:p>
          <a:p>
            <a:r>
              <a:rPr lang="en-US" dirty="0" smtClean="0"/>
              <a:t>Osmosis in red blood cells</a:t>
            </a:r>
          </a:p>
          <a:p>
            <a:endParaRPr lang="en-US" dirty="0"/>
          </a:p>
        </p:txBody>
      </p:sp>
      <p:pic>
        <p:nvPicPr>
          <p:cNvPr id="4" name="Picture 3">
            <a:hlinkClick r:id="rId2"/>
          </p:cNvPr>
          <p:cNvPicPr>
            <a:picLocks noChangeAspect="1"/>
          </p:cNvPicPr>
          <p:nvPr/>
        </p:nvPicPr>
        <p:blipFill>
          <a:blip r:embed="rId3"/>
          <a:stretch>
            <a:fillRect/>
          </a:stretch>
        </p:blipFill>
        <p:spPr>
          <a:xfrm>
            <a:off x="4343400" y="609600"/>
            <a:ext cx="3800475" cy="2419350"/>
          </a:xfrm>
          <a:prstGeom prst="rect">
            <a:avLst/>
          </a:prstGeom>
        </p:spPr>
      </p:pic>
      <p:pic>
        <p:nvPicPr>
          <p:cNvPr id="5" name="Picture 4">
            <a:hlinkClick r:id="rId4"/>
          </p:cNvPr>
          <p:cNvPicPr>
            <a:picLocks noChangeAspect="1"/>
          </p:cNvPicPr>
          <p:nvPr/>
        </p:nvPicPr>
        <p:blipFill>
          <a:blip r:embed="rId5"/>
          <a:stretch>
            <a:fillRect/>
          </a:stretch>
        </p:blipFill>
        <p:spPr>
          <a:xfrm>
            <a:off x="3962400" y="3363912"/>
            <a:ext cx="4429125" cy="2962275"/>
          </a:xfrm>
          <a:prstGeom prst="rect">
            <a:avLst/>
          </a:prstGeom>
        </p:spPr>
      </p:pic>
    </p:spTree>
    <p:extLst>
      <p:ext uri="{BB962C8B-B14F-4D97-AF65-F5344CB8AC3E}">
        <p14:creationId xmlns:p14="http://schemas.microsoft.com/office/powerpoint/2010/main" val="19919570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Osmosis in blood cells</a:t>
            </a:r>
          </a:p>
        </p:txBody>
      </p:sp>
      <p:pic>
        <p:nvPicPr>
          <p:cNvPr id="5123" name="Picture 3" descr="osmosis in RBCs"/>
          <p:cNvPicPr>
            <a:picLocks noChangeAspect="1" noChangeArrowheads="1"/>
          </p:cNvPicPr>
          <p:nvPr/>
        </p:nvPicPr>
        <p:blipFill>
          <a:blip r:embed="rId3" cstate="print"/>
          <a:srcRect/>
          <a:stretch>
            <a:fillRect/>
          </a:stretch>
        </p:blipFill>
        <p:spPr bwMode="auto">
          <a:xfrm>
            <a:off x="533400" y="2062163"/>
            <a:ext cx="8305800" cy="4795837"/>
          </a:xfrm>
          <a:prstGeom prst="rect">
            <a:avLst/>
          </a:prstGeom>
          <a:noFill/>
          <a:ln w="57150">
            <a:solidFill>
              <a:schemeClr val="tx1"/>
            </a:solidFill>
            <a:miter lim="800000"/>
            <a:headEnd/>
            <a:tailEnd/>
          </a:ln>
        </p:spPr>
      </p:pic>
      <p:sp>
        <p:nvSpPr>
          <p:cNvPr id="5124" name="Text Box 4"/>
          <p:cNvSpPr txBox="1">
            <a:spLocks noChangeArrowheads="1"/>
          </p:cNvSpPr>
          <p:nvPr/>
        </p:nvSpPr>
        <p:spPr bwMode="auto">
          <a:xfrm>
            <a:off x="533400" y="1371600"/>
            <a:ext cx="7696200" cy="457200"/>
          </a:xfrm>
          <a:prstGeom prst="rect">
            <a:avLst/>
          </a:prstGeom>
          <a:noFill/>
          <a:ln w="9525">
            <a:noFill/>
            <a:miter lim="800000"/>
            <a:headEnd/>
            <a:tailEnd/>
          </a:ln>
          <a:effectLst/>
        </p:spPr>
        <p:txBody>
          <a:bodyPr>
            <a:spAutoFit/>
          </a:bodyPr>
          <a:lstStyle/>
          <a:p>
            <a:pPr algn="l">
              <a:spcBef>
                <a:spcPct val="50000"/>
              </a:spcBef>
            </a:pPr>
            <a:r>
              <a:rPr lang="en-US" sz="2400" b="1"/>
              <a:t>Solutes draw water toward them.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ext Box 2"/>
          <p:cNvSpPr txBox="1">
            <a:spLocks noChangeArrowheads="1"/>
          </p:cNvSpPr>
          <p:nvPr/>
        </p:nvSpPr>
        <p:spPr bwMode="auto">
          <a:xfrm>
            <a:off x="1535113" y="6388100"/>
            <a:ext cx="1843087" cy="396875"/>
          </a:xfrm>
          <a:prstGeom prst="rect">
            <a:avLst/>
          </a:prstGeom>
          <a:solidFill>
            <a:srgbClr val="FFEA18"/>
          </a:solidFill>
          <a:ln w="9525">
            <a:noFill/>
            <a:miter lim="800000"/>
            <a:headEnd/>
            <a:tailEnd/>
          </a:ln>
        </p:spPr>
        <p:txBody>
          <a:bodyPr anchor="ctr">
            <a:spAutoFit/>
          </a:bodyPr>
          <a:lstStyle/>
          <a:p>
            <a:pPr>
              <a:spcBef>
                <a:spcPct val="50000"/>
              </a:spcBef>
            </a:pPr>
            <a:r>
              <a:rPr lang="en-US" sz="2000" b="1">
                <a:solidFill>
                  <a:srgbClr val="CC0000"/>
                </a:solidFill>
                <a:latin typeface="Calibri" pitchFamily="34" charset="0"/>
              </a:rPr>
              <a:t>freshwater</a:t>
            </a:r>
            <a:endParaRPr lang="en-US" sz="2800">
              <a:solidFill>
                <a:srgbClr val="CC0000"/>
              </a:solidFill>
              <a:latin typeface="Calibri" pitchFamily="34" charset="0"/>
            </a:endParaRPr>
          </a:p>
        </p:txBody>
      </p:sp>
      <p:sp>
        <p:nvSpPr>
          <p:cNvPr id="516099" name="Text Box 3"/>
          <p:cNvSpPr txBox="1">
            <a:spLocks noChangeArrowheads="1"/>
          </p:cNvSpPr>
          <p:nvPr/>
        </p:nvSpPr>
        <p:spPr bwMode="auto">
          <a:xfrm>
            <a:off x="3479800" y="6388100"/>
            <a:ext cx="1868488" cy="396875"/>
          </a:xfrm>
          <a:prstGeom prst="rect">
            <a:avLst/>
          </a:prstGeom>
          <a:solidFill>
            <a:srgbClr val="FFEA18"/>
          </a:solidFill>
          <a:ln w="9525">
            <a:noFill/>
            <a:miter lim="800000"/>
            <a:headEnd/>
            <a:tailEnd/>
          </a:ln>
        </p:spPr>
        <p:txBody>
          <a:bodyPr anchor="ctr">
            <a:spAutoFit/>
          </a:bodyPr>
          <a:lstStyle/>
          <a:p>
            <a:pPr>
              <a:spcBef>
                <a:spcPct val="50000"/>
              </a:spcBef>
            </a:pPr>
            <a:r>
              <a:rPr lang="en-US" sz="2000" b="1">
                <a:solidFill>
                  <a:srgbClr val="CC0000"/>
                </a:solidFill>
                <a:latin typeface="Calibri" pitchFamily="34" charset="0"/>
              </a:rPr>
              <a:t>balanced</a:t>
            </a:r>
            <a:endParaRPr lang="en-US" sz="2800">
              <a:solidFill>
                <a:srgbClr val="CC0000"/>
              </a:solidFill>
              <a:latin typeface="Calibri" pitchFamily="34" charset="0"/>
            </a:endParaRPr>
          </a:p>
        </p:txBody>
      </p:sp>
      <p:sp>
        <p:nvSpPr>
          <p:cNvPr id="516100" name="Text Box 4"/>
          <p:cNvSpPr txBox="1">
            <a:spLocks noChangeArrowheads="1"/>
          </p:cNvSpPr>
          <p:nvPr/>
        </p:nvSpPr>
        <p:spPr bwMode="auto">
          <a:xfrm>
            <a:off x="5468938" y="6388100"/>
            <a:ext cx="1868487" cy="396875"/>
          </a:xfrm>
          <a:prstGeom prst="rect">
            <a:avLst/>
          </a:prstGeom>
          <a:solidFill>
            <a:srgbClr val="FFEA18"/>
          </a:solidFill>
          <a:ln w="9525">
            <a:noFill/>
            <a:miter lim="800000"/>
            <a:headEnd/>
            <a:tailEnd/>
          </a:ln>
        </p:spPr>
        <p:txBody>
          <a:bodyPr anchor="ctr">
            <a:spAutoFit/>
          </a:bodyPr>
          <a:lstStyle/>
          <a:p>
            <a:pPr>
              <a:spcBef>
                <a:spcPct val="50000"/>
              </a:spcBef>
            </a:pPr>
            <a:r>
              <a:rPr lang="en-US" sz="2000" b="1">
                <a:solidFill>
                  <a:srgbClr val="CC0000"/>
                </a:solidFill>
                <a:latin typeface="Calibri" pitchFamily="34" charset="0"/>
              </a:rPr>
              <a:t>saltwater</a:t>
            </a:r>
            <a:endParaRPr lang="en-US" sz="2800">
              <a:solidFill>
                <a:srgbClr val="CC0000"/>
              </a:solidFill>
              <a:latin typeface="Calibri" pitchFamily="34" charset="0"/>
            </a:endParaRPr>
          </a:p>
        </p:txBody>
      </p:sp>
      <p:sp>
        <p:nvSpPr>
          <p:cNvPr id="56324" name="Rectangle 5"/>
          <p:cNvSpPr>
            <a:spLocks noGrp="1" noChangeArrowheads="1"/>
          </p:cNvSpPr>
          <p:nvPr>
            <p:ph type="title"/>
          </p:nvPr>
        </p:nvSpPr>
        <p:spPr/>
        <p:txBody>
          <a:bodyPr/>
          <a:lstStyle/>
          <a:p>
            <a:pPr eaLnBrk="1" hangingPunct="1"/>
            <a:r>
              <a:rPr lang="en-US" sz="3600" dirty="0" smtClean="0"/>
              <a:t>Managing water balance</a:t>
            </a:r>
          </a:p>
        </p:txBody>
      </p:sp>
      <p:sp>
        <p:nvSpPr>
          <p:cNvPr id="56325" name="Rectangle 6" descr="Rectangle: Click to edit Master text styles&#10;Second level&#10;Third level&#10;Fourth level&#10;Fifth level"/>
          <p:cNvSpPr>
            <a:spLocks noGrp="1" noChangeArrowheads="1"/>
          </p:cNvSpPr>
          <p:nvPr>
            <p:ph type="body" idx="1"/>
          </p:nvPr>
        </p:nvSpPr>
        <p:spPr>
          <a:xfrm>
            <a:off x="533400" y="1371600"/>
            <a:ext cx="8077200" cy="1158875"/>
          </a:xfrm>
        </p:spPr>
        <p:txBody>
          <a:bodyPr/>
          <a:lstStyle/>
          <a:p>
            <a:pPr eaLnBrk="1" hangingPunct="1"/>
            <a:r>
              <a:rPr lang="en-US" b="1" dirty="0" smtClean="0"/>
              <a:t>Cell </a:t>
            </a:r>
            <a:r>
              <a:rPr lang="en-US" b="1" dirty="0" smtClean="0">
                <a:solidFill>
                  <a:srgbClr val="FF0000"/>
                </a:solidFill>
              </a:rPr>
              <a:t>survival</a:t>
            </a:r>
            <a:r>
              <a:rPr lang="en-US" b="1" dirty="0" smtClean="0"/>
              <a:t> depends on balancing water uptake &amp; loss</a:t>
            </a:r>
          </a:p>
        </p:txBody>
      </p:sp>
      <p:pic>
        <p:nvPicPr>
          <p:cNvPr id="56326" name="Picture 7"/>
          <p:cNvPicPr>
            <a:picLocks noChangeAspect="1" noChangeArrowheads="1"/>
          </p:cNvPicPr>
          <p:nvPr/>
        </p:nvPicPr>
        <p:blipFill>
          <a:blip r:embed="rId4" cstate="print"/>
          <a:srcRect b="4788"/>
          <a:stretch>
            <a:fillRect/>
          </a:stretch>
        </p:blipFill>
        <p:spPr bwMode="auto">
          <a:xfrm>
            <a:off x="1600200" y="2667000"/>
            <a:ext cx="6284913" cy="36655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6098"/>
                                        </p:tgtEl>
                                        <p:attrNameLst>
                                          <p:attrName>style.visibility</p:attrName>
                                        </p:attrNameLst>
                                      </p:cBhvr>
                                      <p:to>
                                        <p:strVal val="visible"/>
                                      </p:to>
                                    </p:set>
                                    <p:animEffect transition="in" filter="wipe(left)">
                                      <p:cBhvr>
                                        <p:cTn id="7" dur="500"/>
                                        <p:tgtEl>
                                          <p:spTgt spid="516098"/>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6099"/>
                                        </p:tgtEl>
                                        <p:attrNameLst>
                                          <p:attrName>style.visibility</p:attrName>
                                        </p:attrNameLst>
                                      </p:cBhvr>
                                      <p:to>
                                        <p:strVal val="visible"/>
                                      </p:to>
                                    </p:set>
                                    <p:animEffect transition="in" filter="wipe(left)">
                                      <p:cBhvr>
                                        <p:cTn id="12" dur="500"/>
                                        <p:tgtEl>
                                          <p:spTgt spid="516099"/>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6100"/>
                                        </p:tgtEl>
                                        <p:attrNameLst>
                                          <p:attrName>style.visibility</p:attrName>
                                        </p:attrNameLst>
                                      </p:cBhvr>
                                      <p:to>
                                        <p:strVal val="visible"/>
                                      </p:to>
                                    </p:set>
                                    <p:animEffect transition="in" filter="wipe(left)">
                                      <p:cBhvr>
                                        <p:cTn id="17" dur="500"/>
                                        <p:tgtEl>
                                          <p:spTgt spid="516100"/>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8" grpId="0" animBg="1" autoUpdateAnimBg="0"/>
      <p:bldP spid="516099" grpId="0" animBg="1" autoUpdateAnimBg="0"/>
      <p:bldP spid="516100"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6" cstate="print"/>
          <a:srcRect/>
          <a:stretch>
            <a:fillRect/>
          </a:stretch>
        </p:blipFill>
        <p:spPr>
          <a:xfrm>
            <a:off x="269358" y="1761998"/>
            <a:ext cx="3439190" cy="1971802"/>
          </a:xfrm>
          <a:prstGeom prst="rect">
            <a:avLst/>
          </a:prstGeom>
        </p:spPr>
      </p:pic>
      <p:pic>
        <p:nvPicPr>
          <p:cNvPr id="3" name="Picture 5"/>
          <p:cNvPicPr>
            <a:picLocks noChangeAspect="1" noChangeArrowheads="1"/>
          </p:cNvPicPr>
          <p:nvPr/>
        </p:nvPicPr>
        <p:blipFill>
          <a:blip r:embed="rId7" cstate="print"/>
          <a:srcRect/>
          <a:stretch>
            <a:fillRect/>
          </a:stretch>
        </p:blipFill>
        <p:spPr>
          <a:xfrm>
            <a:off x="2743200" y="3962400"/>
            <a:ext cx="2835792" cy="2438781"/>
          </a:xfrm>
          <a:prstGeom prst="rect">
            <a:avLst/>
          </a:prstGeom>
        </p:spPr>
      </p:pic>
      <p:pic>
        <p:nvPicPr>
          <p:cNvPr id="4" name="Picture 4"/>
          <p:cNvPicPr>
            <a:picLocks noChangeAspect="1" noChangeArrowheads="1"/>
          </p:cNvPicPr>
          <p:nvPr/>
        </p:nvPicPr>
        <p:blipFill>
          <a:blip r:embed="rId8" cstate="print"/>
          <a:srcRect/>
          <a:stretch>
            <a:fillRect/>
          </a:stretch>
        </p:blipFill>
        <p:spPr>
          <a:xfrm>
            <a:off x="5715000" y="2066192"/>
            <a:ext cx="2743200" cy="2637692"/>
          </a:xfrm>
          <a:prstGeom prst="rect">
            <a:avLst/>
          </a:prstGeom>
        </p:spPr>
      </p:pic>
      <p:sp>
        <p:nvSpPr>
          <p:cNvPr id="5" name="Title 4"/>
          <p:cNvSpPr>
            <a:spLocks noGrp="1"/>
          </p:cNvSpPr>
          <p:nvPr>
            <p:ph type="title"/>
          </p:nvPr>
        </p:nvSpPr>
        <p:spPr/>
        <p:txBody>
          <a:bodyPr/>
          <a:lstStyle/>
          <a:p>
            <a:r>
              <a:rPr lang="en-US" dirty="0" smtClean="0"/>
              <a:t>In what type of solution would these cells be found?</a:t>
            </a:r>
            <a:endParaRPr lang="en-US" dirty="0"/>
          </a:p>
        </p:txBody>
      </p:sp>
      <p:sp>
        <p:nvSpPr>
          <p:cNvPr id="6" name="TextBox 5"/>
          <p:cNvSpPr txBox="1"/>
          <p:nvPr/>
        </p:nvSpPr>
        <p:spPr>
          <a:xfrm>
            <a:off x="819275" y="3755886"/>
            <a:ext cx="1923925" cy="707886"/>
          </a:xfrm>
          <a:prstGeom prst="rect">
            <a:avLst/>
          </a:prstGeom>
          <a:noFill/>
        </p:spPr>
        <p:txBody>
          <a:bodyPr wrap="none" rtlCol="0">
            <a:spAutoFit/>
          </a:bodyPr>
          <a:lstStyle/>
          <a:p>
            <a:r>
              <a:rPr lang="en-US" sz="4000" dirty="0" smtClean="0"/>
              <a:t>isotonic</a:t>
            </a:r>
            <a:endParaRPr lang="en-US" sz="4000" dirty="0"/>
          </a:p>
        </p:txBody>
      </p:sp>
      <p:pic>
        <p:nvPicPr>
          <p:cNvPr id="7" name="MS910219509[1].wav">
            <a:hlinkClick r:id="" action="ppaction://media"/>
          </p:cNvPr>
          <p:cNvPicPr>
            <a:picLocks noRot="1" noChangeAspect="1"/>
          </p:cNvPicPr>
          <p:nvPr>
            <a:audioFile r:link="rId1"/>
          </p:nvPr>
        </p:nvPicPr>
        <p:blipFill>
          <a:blip r:embed="rId9" cstate="print"/>
          <a:stretch>
            <a:fillRect/>
          </a:stretch>
        </p:blipFill>
        <p:spPr>
          <a:xfrm>
            <a:off x="4419600" y="3276600"/>
            <a:ext cx="304800" cy="304800"/>
          </a:xfrm>
          <a:prstGeom prst="rect">
            <a:avLst/>
          </a:prstGeom>
        </p:spPr>
      </p:pic>
      <p:sp>
        <p:nvSpPr>
          <p:cNvPr id="8" name="TextBox 7"/>
          <p:cNvSpPr txBox="1"/>
          <p:nvPr/>
        </p:nvSpPr>
        <p:spPr>
          <a:xfrm>
            <a:off x="4876800" y="6150114"/>
            <a:ext cx="2552302" cy="707886"/>
          </a:xfrm>
          <a:prstGeom prst="rect">
            <a:avLst/>
          </a:prstGeom>
          <a:noFill/>
        </p:spPr>
        <p:txBody>
          <a:bodyPr wrap="none" rtlCol="0">
            <a:spAutoFit/>
          </a:bodyPr>
          <a:lstStyle/>
          <a:p>
            <a:r>
              <a:rPr lang="en-US" sz="4000" dirty="0" smtClean="0"/>
              <a:t>hypertonic</a:t>
            </a:r>
            <a:endParaRPr lang="en-US" sz="4000" dirty="0"/>
          </a:p>
        </p:txBody>
      </p:sp>
      <p:sp>
        <p:nvSpPr>
          <p:cNvPr id="9" name="TextBox 8"/>
          <p:cNvSpPr txBox="1"/>
          <p:nvPr/>
        </p:nvSpPr>
        <p:spPr>
          <a:xfrm>
            <a:off x="6400800" y="4349941"/>
            <a:ext cx="2667000" cy="707886"/>
          </a:xfrm>
          <a:prstGeom prst="rect">
            <a:avLst/>
          </a:prstGeom>
          <a:noFill/>
        </p:spPr>
        <p:txBody>
          <a:bodyPr wrap="square" rtlCol="0">
            <a:spAutoFit/>
          </a:bodyPr>
          <a:lstStyle/>
          <a:p>
            <a:r>
              <a:rPr lang="en-US" sz="4000" dirty="0" smtClean="0"/>
              <a:t>hypotonic</a:t>
            </a:r>
            <a:endParaRPr lang="en-US" sz="4000" dirty="0"/>
          </a:p>
        </p:txBody>
      </p:sp>
      <p:pic>
        <p:nvPicPr>
          <p:cNvPr id="10" name="MS910219510[1].wav">
            <a:hlinkClick r:id="" action="ppaction://media"/>
          </p:cNvPr>
          <p:cNvPicPr>
            <a:picLocks noRot="1" noChangeAspect="1"/>
          </p:cNvPicPr>
          <p:nvPr>
            <a:audioFile r:link="rId2"/>
          </p:nvPr>
        </p:nvPicPr>
        <p:blipFill>
          <a:blip r:embed="rId9" cstate="print"/>
          <a:stretch>
            <a:fillRect/>
          </a:stretch>
        </p:blipFill>
        <p:spPr>
          <a:xfrm>
            <a:off x="4419600" y="3276600"/>
            <a:ext cx="304800" cy="304800"/>
          </a:xfrm>
          <a:prstGeom prst="rect">
            <a:avLst/>
          </a:prstGeom>
        </p:spPr>
      </p:pic>
      <p:pic>
        <p:nvPicPr>
          <p:cNvPr id="11" name="MS910219714[1].wav">
            <a:hlinkClick r:id="" action="ppaction://media"/>
          </p:cNvPr>
          <p:cNvPicPr>
            <a:picLocks noRot="1" noChangeAspect="1"/>
          </p:cNvPicPr>
          <p:nvPr>
            <a:audioFile r:link="rId3"/>
          </p:nvPr>
        </p:nvPicPr>
        <p:blipFill>
          <a:blip r:embed="rId9" cstate="print"/>
          <a:stretch>
            <a:fillRect/>
          </a:stretch>
        </p:blipFill>
        <p:spPr>
          <a:xfrm>
            <a:off x="4419600" y="3276600"/>
            <a:ext cx="304800" cy="304800"/>
          </a:xfrm>
          <a:prstGeom prst="rect">
            <a:avLst/>
          </a:prstGeom>
        </p:spPr>
      </p:pic>
      <p:pic>
        <p:nvPicPr>
          <p:cNvPr id="12" name="MS910219267[1].wav">
            <a:hlinkClick r:id="" action="ppaction://media"/>
          </p:cNvPr>
          <p:cNvPicPr>
            <a:picLocks noRot="1" noChangeAspect="1"/>
          </p:cNvPicPr>
          <p:nvPr>
            <a:audioFile r:link="rId4"/>
          </p:nvPr>
        </p:nvPicPr>
        <p:blipFill>
          <a:blip r:embed="rId9"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p:val>
                                            <p:fltVal val="0.5"/>
                                          </p:val>
                                        </p:tav>
                                        <p:tav tm="100000">
                                          <p:val>
                                            <p:strVal val="#ppt_x"/>
                                          </p:val>
                                        </p:tav>
                                      </p:tavLst>
                                    </p:anim>
                                    <p:anim calcmode="lin" valueType="num">
                                      <p:cBhvr>
                                        <p:cTn id="10" dur="2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ppt_x</p:attrName>
                                        </p:attrNameLst>
                                      </p:cBhvr>
                                      <p:tavLst>
                                        <p:tav tm="0">
                                          <p:val>
                                            <p:fltVal val="0.5"/>
                                          </p:val>
                                        </p:tav>
                                        <p:tav tm="100000">
                                          <p:val>
                                            <p:strVal val="#ppt_x"/>
                                          </p:val>
                                        </p:tav>
                                      </p:tavLst>
                                    </p:anim>
                                    <p:anim calcmode="lin" valueType="num">
                                      <p:cBhvr>
                                        <p:cTn id="24"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30593" fill="hold"/>
                                        <p:tgtEl>
                                          <p:spTgt spid="7"/>
                                        </p:tgtEl>
                                      </p:cBhvr>
                                    </p:cmd>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0.70"/>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strVal val="#ppt_w*0.70"/>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Effect transition="in" filter="fade">
                                      <p:cBhvr>
                                        <p:cTn id="47" dur="1000"/>
                                        <p:tgtEl>
                                          <p:spTgt spid="9"/>
                                        </p:tgtEl>
                                      </p:cBhvr>
                                    </p:animEffect>
                                  </p:childTnLst>
                                </p:cTn>
                              </p:par>
                            </p:childTnLst>
                          </p:cTn>
                        </p:par>
                        <p:par>
                          <p:cTn id="48" fill="hold">
                            <p:stCondLst>
                              <p:cond delay="1000"/>
                            </p:stCondLst>
                            <p:childTnLst>
                              <p:par>
                                <p:cTn id="49" presetID="1" presetClass="mediacall" presetSubtype="0" fill="hold" nodeType="afterEffect">
                                  <p:stCondLst>
                                    <p:cond delay="0"/>
                                  </p:stCondLst>
                                  <p:childTnLst>
                                    <p:cmd type="call" cmd="playFrom(0.0)">
                                      <p:cBhvr>
                                        <p:cTn id="50" dur="15767" fill="hold"/>
                                        <p:tgtEl>
                                          <p:spTgt spid="10"/>
                                        </p:tgtEl>
                                      </p:cBhvr>
                                    </p:cmd>
                                  </p:childTnLst>
                                </p:cTn>
                              </p:par>
                            </p:childTnLst>
                          </p:cTn>
                        </p:par>
                        <p:par>
                          <p:cTn id="51" fill="hold">
                            <p:stCondLst>
                              <p:cond delay="16767"/>
                            </p:stCondLst>
                            <p:childTnLst>
                              <p:par>
                                <p:cTn id="52" presetID="1" presetClass="mediacall" presetSubtype="0" fill="hold" nodeType="afterEffect">
                                  <p:stCondLst>
                                    <p:cond delay="0"/>
                                  </p:stCondLst>
                                  <p:childTnLst>
                                    <p:cmd type="call" cmd="playFrom(0.0)">
                                      <p:cBhvr>
                                        <p:cTn id="53" dur="1075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56"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57" restart="whenNotActive" fill="hold" evtFilter="cancelBubble" nodeType="interactiveSeq">
                <p:stCondLst>
                  <p:cond evt="onClick" delay="0">
                    <p:tgtEl>
                      <p:spTgt spid="12"/>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18693" fill="hold"/>
                                        <p:tgtEl>
                                          <p:spTgt spid="12"/>
                                        </p:tgtEl>
                                      </p:cBhvr>
                                    </p:cmd>
                                  </p:childTnLst>
                                </p:cTn>
                              </p:par>
                            </p:childTnLst>
                          </p:cTn>
                        </p:par>
                      </p:childTnLst>
                    </p:cTn>
                  </p:par>
                </p:childTnLst>
              </p:cTn>
              <p:nextCondLst>
                <p:cond evt="onClick" delay="0">
                  <p:tgtEl>
                    <p:spTgt spid="12"/>
                  </p:tgtEl>
                </p:cond>
              </p:nextCondLst>
            </p:seq>
            <p:audio>
              <p:cMediaNode>
                <p:cTn id="62"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8" grpId="0"/>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533400"/>
            <a:ext cx="8839200" cy="5943600"/>
          </a:xfrm>
        </p:spPr>
        <p:txBody>
          <a:bodyPr/>
          <a:lstStyle/>
          <a:p>
            <a:r>
              <a:rPr lang="en-US" dirty="0" smtClean="0"/>
              <a:t>This is a single-cell organism called a paramecium. They use their contractile vacuoles to pump water out of their cells. If they don't do this, they will swell. Describe the environment in which paramecia live.</a:t>
            </a:r>
          </a:p>
          <a:p>
            <a:pPr>
              <a:buFontTx/>
              <a:buChar char="-"/>
            </a:pPr>
            <a:r>
              <a:rPr lang="en-US" sz="3600" b="1" dirty="0" smtClean="0">
                <a:solidFill>
                  <a:srgbClr val="7030A0"/>
                </a:solidFill>
              </a:rPr>
              <a:t>isotonic </a:t>
            </a:r>
          </a:p>
          <a:p>
            <a:pPr>
              <a:buFontTx/>
              <a:buChar char="-"/>
            </a:pPr>
            <a:r>
              <a:rPr lang="en-US" sz="3600" b="1" dirty="0" smtClean="0">
                <a:solidFill>
                  <a:srgbClr val="7030A0"/>
                </a:solidFill>
              </a:rPr>
              <a:t>hypotonic </a:t>
            </a:r>
          </a:p>
          <a:p>
            <a:pPr>
              <a:buNone/>
            </a:pPr>
            <a:r>
              <a:rPr lang="en-US" sz="3600" b="1" dirty="0" smtClean="0">
                <a:solidFill>
                  <a:srgbClr val="7030A0"/>
                </a:solidFill>
              </a:rPr>
              <a:t>-hypertonic</a:t>
            </a:r>
            <a:r>
              <a:rPr lang="en-US" dirty="0" smtClean="0"/>
              <a:t/>
            </a:r>
            <a:br>
              <a:rPr lang="en-US" dirty="0" smtClean="0"/>
            </a:br>
            <a:r>
              <a:rPr lang="en-US" dirty="0" smtClean="0"/>
              <a:t> </a:t>
            </a:r>
            <a:br>
              <a:rPr lang="en-US" dirty="0" smtClean="0"/>
            </a:br>
            <a:r>
              <a:rPr lang="en-US" sz="2000" dirty="0" smtClean="0"/>
              <a:t/>
            </a:r>
            <a:br>
              <a:rPr lang="en-US" sz="2000" dirty="0" smtClean="0"/>
            </a:br>
            <a:endParaRPr lang="en-US" sz="2000" dirty="0" smtClean="0"/>
          </a:p>
          <a:p>
            <a:endParaRPr lang="en-US" sz="2000" dirty="0"/>
          </a:p>
        </p:txBody>
      </p:sp>
      <p:pic>
        <p:nvPicPr>
          <p:cNvPr id="4098" name="Picture 2" descr="http://leavingbio.net/OSMOSIS%20AND%20DIFFUSION_files/image018.gif"/>
          <p:cNvPicPr>
            <a:picLocks noChangeAspect="1" noChangeArrowheads="1" noCrop="1"/>
          </p:cNvPicPr>
          <p:nvPr/>
        </p:nvPicPr>
        <p:blipFill>
          <a:blip r:embed="rId2" cstate="print"/>
          <a:srcRect/>
          <a:stretch>
            <a:fillRect/>
          </a:stretch>
        </p:blipFill>
        <p:spPr bwMode="auto">
          <a:xfrm>
            <a:off x="3962400" y="3429000"/>
            <a:ext cx="4114800" cy="3086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7543800" cy="4648200"/>
          </a:xfrm>
        </p:spPr>
        <p:txBody>
          <a:bodyPr/>
          <a:lstStyle/>
          <a:p>
            <a:r>
              <a:rPr lang="en-US" dirty="0" smtClean="0"/>
              <a:t>Meat can be salted to act as a preservative. Why does this work?</a:t>
            </a:r>
          </a:p>
          <a:p>
            <a:pPr>
              <a:buNone/>
            </a:pPr>
            <a:r>
              <a:rPr lang="en-US" dirty="0" smtClean="0"/>
              <a:t>  		- </a:t>
            </a:r>
            <a:r>
              <a:rPr lang="en-US" dirty="0" smtClean="0">
                <a:solidFill>
                  <a:srgbClr val="7030A0"/>
                </a:solidFill>
              </a:rPr>
              <a:t>salt causes bacteria to swell and burst</a:t>
            </a:r>
          </a:p>
          <a:p>
            <a:pPr>
              <a:buNone/>
            </a:pPr>
            <a:r>
              <a:rPr lang="en-US" dirty="0" smtClean="0">
                <a:solidFill>
                  <a:srgbClr val="7030A0"/>
                </a:solidFill>
              </a:rPr>
              <a:t> </a:t>
            </a:r>
            <a:br>
              <a:rPr lang="en-US" dirty="0" smtClean="0">
                <a:solidFill>
                  <a:srgbClr val="7030A0"/>
                </a:solidFill>
              </a:rPr>
            </a:br>
            <a:r>
              <a:rPr lang="en-US" dirty="0" smtClean="0">
                <a:solidFill>
                  <a:srgbClr val="7030A0"/>
                </a:solidFill>
              </a:rPr>
              <a:t>	-salt causes bacteria to dehydrate and die </a:t>
            </a:r>
          </a:p>
          <a:p>
            <a:pPr>
              <a:buNone/>
            </a:pPr>
            <a:r>
              <a:rPr lang="en-US" dirty="0" smtClean="0">
                <a:solidFill>
                  <a:srgbClr val="7030A0"/>
                </a:solidFill>
              </a:rPr>
              <a:t/>
            </a:r>
            <a:br>
              <a:rPr lang="en-US" dirty="0" smtClean="0">
                <a:solidFill>
                  <a:srgbClr val="7030A0"/>
                </a:solidFill>
              </a:rPr>
            </a:br>
            <a:r>
              <a:rPr lang="en-US" dirty="0" smtClean="0">
                <a:solidFill>
                  <a:srgbClr val="7030A0"/>
                </a:solidFill>
              </a:rPr>
              <a:t>	-salt prohibits bacteria from dividing </a:t>
            </a:r>
            <a:br>
              <a:rPr lang="en-US" dirty="0" smtClean="0">
                <a:solidFill>
                  <a:srgbClr val="7030A0"/>
                </a:solidFill>
              </a:rPr>
            </a:br>
            <a:r>
              <a:rPr lang="en-US" dirty="0" smtClean="0"/>
              <a:t/>
            </a:r>
            <a:br>
              <a:rPr lang="en-US" dirty="0" smtClean="0"/>
            </a:br>
            <a:endParaRPr lang="en-US" dirty="0" smtClean="0"/>
          </a:p>
          <a:p>
            <a:endParaRPr lang="en-US" dirty="0"/>
          </a:p>
        </p:txBody>
      </p:sp>
      <p:pic>
        <p:nvPicPr>
          <p:cNvPr id="3074" name="Picture 2" descr="http://img.21food.com/userimages/italianmadecn/italianmadecn$71885650.jpg"/>
          <p:cNvPicPr>
            <a:picLocks noChangeAspect="1" noChangeArrowheads="1"/>
          </p:cNvPicPr>
          <p:nvPr/>
        </p:nvPicPr>
        <p:blipFill>
          <a:blip r:embed="rId2" cstate="print"/>
          <a:srcRect/>
          <a:stretch>
            <a:fillRect/>
          </a:stretch>
        </p:blipFill>
        <p:spPr bwMode="auto">
          <a:xfrm>
            <a:off x="6172200" y="2286000"/>
            <a:ext cx="2760345" cy="1600200"/>
          </a:xfrm>
          <a:prstGeom prst="rect">
            <a:avLst/>
          </a:prstGeom>
          <a:noFill/>
        </p:spPr>
      </p:pic>
      <p:pic>
        <p:nvPicPr>
          <p:cNvPr id="3078" name="Picture 6" descr=" Arrows Clipart - Gifs Animation * dinamobomb "/>
          <p:cNvPicPr>
            <a:picLocks noChangeAspect="1" noChangeArrowheads="1" noCrop="1"/>
          </p:cNvPicPr>
          <p:nvPr/>
        </p:nvPicPr>
        <p:blipFill>
          <a:blip r:embed="rId3" cstate="print"/>
          <a:srcRect/>
          <a:stretch>
            <a:fillRect/>
          </a:stretch>
        </p:blipFill>
        <p:spPr bwMode="auto">
          <a:xfrm rot="5400000">
            <a:off x="373086" y="2887685"/>
            <a:ext cx="447675" cy="7366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2000"/>
                                        <p:tgtEl>
                                          <p:spTgt spid="3078"/>
                                        </p:tgtEl>
                                      </p:cBhvr>
                                    </p:animEffect>
                                    <p:anim calcmode="lin" valueType="num">
                                      <p:cBhvr>
                                        <p:cTn id="8" dur="2000" fill="hold"/>
                                        <p:tgtEl>
                                          <p:spTgt spid="3078"/>
                                        </p:tgtEl>
                                        <p:attrNameLst>
                                          <p:attrName>style.rotation</p:attrName>
                                        </p:attrNameLst>
                                      </p:cBhvr>
                                      <p:tavLst>
                                        <p:tav tm="0">
                                          <p:val>
                                            <p:fltVal val="720"/>
                                          </p:val>
                                        </p:tav>
                                        <p:tav tm="100000">
                                          <p:val>
                                            <p:fltVal val="0"/>
                                          </p:val>
                                        </p:tav>
                                      </p:tavLst>
                                    </p:anim>
                                    <p:anim calcmode="lin" valueType="num">
                                      <p:cBhvr>
                                        <p:cTn id="9" dur="2000" fill="hold"/>
                                        <p:tgtEl>
                                          <p:spTgt spid="3078"/>
                                        </p:tgtEl>
                                        <p:attrNameLst>
                                          <p:attrName>ppt_h</p:attrName>
                                        </p:attrNameLst>
                                      </p:cBhvr>
                                      <p:tavLst>
                                        <p:tav tm="0">
                                          <p:val>
                                            <p:fltVal val="0"/>
                                          </p:val>
                                        </p:tav>
                                        <p:tav tm="100000">
                                          <p:val>
                                            <p:strVal val="#ppt_h"/>
                                          </p:val>
                                        </p:tav>
                                      </p:tavLst>
                                    </p:anim>
                                    <p:anim calcmode="lin" valueType="num">
                                      <p:cBhvr>
                                        <p:cTn id="10" dur="2000" fill="hold"/>
                                        <p:tgtEl>
                                          <p:spTgt spid="307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8153400" cy="4144963"/>
          </a:xfrm>
        </p:spPr>
        <p:txBody>
          <a:bodyPr>
            <a:noAutofit/>
          </a:bodyPr>
          <a:lstStyle/>
          <a:p>
            <a:r>
              <a:rPr lang="en-US" sz="4000" dirty="0" smtClean="0"/>
              <a:t>This cell is in a(n) _____ solution </a:t>
            </a:r>
          </a:p>
          <a:p>
            <a:endParaRPr lang="en-US" sz="4000" dirty="0" smtClean="0"/>
          </a:p>
          <a:p>
            <a:r>
              <a:rPr lang="en-US" sz="4000" dirty="0" smtClean="0"/>
              <a:t>Hypertonic</a:t>
            </a:r>
          </a:p>
          <a:p>
            <a:r>
              <a:rPr lang="en-US" sz="4000" dirty="0" smtClean="0"/>
              <a:t>Hypotonic</a:t>
            </a:r>
          </a:p>
          <a:p>
            <a:r>
              <a:rPr lang="en-US" sz="4000" dirty="0" smtClean="0"/>
              <a:t>isotonic</a:t>
            </a:r>
            <a:endParaRPr lang="en-US" sz="4000" dirty="0"/>
          </a:p>
        </p:txBody>
      </p:sp>
      <p:pic>
        <p:nvPicPr>
          <p:cNvPr id="1026" name="Picture 2" descr="question #11"/>
          <p:cNvPicPr>
            <a:picLocks noChangeAspect="1" noChangeArrowheads="1"/>
          </p:cNvPicPr>
          <p:nvPr/>
        </p:nvPicPr>
        <p:blipFill>
          <a:blip r:embed="rId2" cstate="print"/>
          <a:srcRect/>
          <a:stretch>
            <a:fillRect/>
          </a:stretch>
        </p:blipFill>
        <p:spPr bwMode="auto">
          <a:xfrm>
            <a:off x="4876800" y="3048000"/>
            <a:ext cx="2971800" cy="3208493"/>
          </a:xfrm>
          <a:prstGeom prst="rect">
            <a:avLst/>
          </a:prstGeom>
          <a:noFill/>
        </p:spPr>
      </p:pic>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9066</TotalTime>
  <Words>2218</Words>
  <Application>Microsoft Office PowerPoint</Application>
  <PresentationFormat>On-screen Show (4:3)</PresentationFormat>
  <Paragraphs>306</Paragraphs>
  <Slides>107</Slides>
  <Notes>12</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107</vt:i4>
      </vt:variant>
    </vt:vector>
  </HeadingPairs>
  <TitlesOfParts>
    <vt:vector size="114" baseType="lpstr">
      <vt:lpstr>Arial</vt:lpstr>
      <vt:lpstr>Calibri</vt:lpstr>
      <vt:lpstr>Comic Sans MS</vt:lpstr>
      <vt:lpstr>Snap ITC</vt:lpstr>
      <vt:lpstr>Verdana</vt:lpstr>
      <vt:lpstr>Wingdings</vt:lpstr>
      <vt:lpstr>Office Theme</vt:lpstr>
      <vt:lpstr>3.3 Cell Membrane</vt:lpstr>
      <vt:lpstr>The cell membrane is important for Homeostasis   </vt:lpstr>
      <vt:lpstr>PowerPoint Presentation</vt:lpstr>
      <vt:lpstr>PowerPoint Presentation</vt:lpstr>
      <vt:lpstr>PowerPoint Presentation</vt:lpstr>
      <vt:lpstr>Cell Membrane: Characteristics</vt:lpstr>
      <vt:lpstr>Cell Membrane</vt:lpstr>
      <vt:lpstr>PowerPoint Presentation</vt:lpstr>
      <vt:lpstr>Water is found inside and outside of cells</vt:lpstr>
      <vt:lpstr>Cell Membrane</vt:lpstr>
      <vt:lpstr>Bilayer Formation animation</vt:lpstr>
      <vt:lpstr>How the Cell Membrane Forms</vt:lpstr>
      <vt:lpstr>How the Cell Membrane Forms</vt:lpstr>
      <vt:lpstr>Cell Membrane Formation</vt:lpstr>
      <vt:lpstr>PowerPoint Presentation</vt:lpstr>
      <vt:lpstr>The cell membrane has other molecules embedded in the phospholipid bilayer.</vt:lpstr>
      <vt:lpstr>Protein molecules that are embedded in the cell membrane help materials flow in and out of the cell.</vt:lpstr>
      <vt:lpstr>Cholesterol molecules strengthen and keep the cell membrane fluid.</vt:lpstr>
      <vt:lpstr>Carbohydrates attached to membrane proteins help cells to identify other cells.</vt:lpstr>
      <vt:lpstr>Movement across the Cell Membrane </vt:lpstr>
      <vt:lpstr>Movement across the Cell Membrane </vt:lpstr>
      <vt:lpstr>Movement across the Cell Membrane </vt:lpstr>
      <vt:lpstr>Movement across the Cell Membrane </vt:lpstr>
      <vt:lpstr>PowerPoint Presentation</vt:lpstr>
      <vt:lpstr>Selective Permeability</vt:lpstr>
      <vt:lpstr>Let’s Review</vt:lpstr>
      <vt:lpstr>Cell membranes are mostly made up of this molecule-what is it??</vt:lpstr>
      <vt:lpstr>Other molecules such as ________help materials  cross the cell membrane.</vt:lpstr>
      <vt:lpstr>The cell membrane is selectively permeable-what does this mean?</vt:lpstr>
      <vt:lpstr>Substances cross through the cell membrane in different ways</vt:lpstr>
      <vt:lpstr>Movement across the Cell Membrane </vt:lpstr>
      <vt:lpstr>Movement across the Cell Membrane: Diffusion &amp; Osmosis 3.4 </vt:lpstr>
      <vt:lpstr>Movement across the Cell Membrane: NO ENERGY REQUIRED</vt:lpstr>
      <vt:lpstr>Movement across the Cell Membrane: NO ENERGY REQUIRED</vt:lpstr>
      <vt:lpstr>Diffusion</vt:lpstr>
      <vt:lpstr>PowerPoint Presentation</vt:lpstr>
      <vt:lpstr>PowerPoint Presentation</vt:lpstr>
      <vt:lpstr>PowerPoint Presentation</vt:lpstr>
      <vt:lpstr>Some materials can easily diffuse in and out of the cell membrane</vt:lpstr>
      <vt:lpstr>Diffusion</vt:lpstr>
      <vt:lpstr>PowerPoint Presentation</vt:lpstr>
      <vt:lpstr>an example of passive transport, which is basically diffusion </vt:lpstr>
      <vt:lpstr>Osmosis</vt:lpstr>
      <vt:lpstr>PowerPoint Presentation</vt:lpstr>
      <vt:lpstr>PowerPoint Presentation</vt:lpstr>
      <vt:lpstr>PowerPoint Presentation</vt:lpstr>
      <vt:lpstr>PowerPoint Presentation</vt:lpstr>
      <vt:lpstr>Movement across the Cell Membrane: Facilitated Diffusion 3.4 </vt:lpstr>
      <vt:lpstr>Movement across the Cell Membrane: Facilitated Diffusion 3.4 </vt:lpstr>
      <vt:lpstr>  2 kinds of proteins involved in facilitated diffusion are:       _________  &amp;  ____________</vt:lpstr>
      <vt:lpstr>Facilitated Diffusion with CARRIER PROTEINS</vt:lpstr>
      <vt:lpstr>Facilitative Diffusion: Carrier Protein</vt:lpstr>
      <vt:lpstr>FACILITATIVE DIFFUSION Channel Protein</vt:lpstr>
      <vt:lpstr>Facilitated Diffusion</vt:lpstr>
      <vt:lpstr>Movement across the Cell Membrane: Active Transport  Endocytosis &amp;  Exocytosis 3.5 </vt:lpstr>
      <vt:lpstr>Movement across the Cell Membrane: Active Transport, Endocytosis &amp;  Exocytosis 3.5 </vt:lpstr>
      <vt:lpstr>PowerPoint Presentation</vt:lpstr>
      <vt:lpstr>Active Transport</vt:lpstr>
      <vt:lpstr>PowerPoint Presentation</vt:lpstr>
      <vt:lpstr>PowerPoint Presentation</vt:lpstr>
      <vt:lpstr>Active Transport</vt:lpstr>
      <vt:lpstr>Protein pumping sodium and potassium ions in and out of cell.</vt:lpstr>
      <vt:lpstr>Movement across the Cell Membrane: Active Transport, Endocytosis &amp;  Exocytosis3.5 </vt:lpstr>
      <vt:lpstr>Transport summary</vt:lpstr>
      <vt:lpstr>Simple diffusion, facilitated diffusion &amp; active transport.</vt:lpstr>
      <vt:lpstr>Endocytosis &amp; Exocytosis</vt:lpstr>
      <vt:lpstr>Endocytosis</vt:lpstr>
      <vt:lpstr>Endocytosis</vt:lpstr>
      <vt:lpstr>Endocytosis</vt:lpstr>
      <vt:lpstr>Endocytosis</vt:lpstr>
      <vt:lpstr>Endocytosis</vt:lpstr>
      <vt:lpstr>Some single-celled organisms eat meals by endocytosis. (Amoeba engulfing a small protist)</vt:lpstr>
      <vt:lpstr>PowerPoint Presentation</vt:lpstr>
      <vt:lpstr>Exocytosis</vt:lpstr>
      <vt:lpstr>Exocytosis</vt:lpstr>
      <vt:lpstr>PowerPoint Presentation</vt:lpstr>
      <vt:lpstr>Movement across the Cell Membrane: Osmosis 3.4 </vt:lpstr>
      <vt:lpstr>PowerPoint Presentation</vt:lpstr>
      <vt:lpstr>PowerPoint Presentation</vt:lpstr>
      <vt:lpstr>Isotonic Solutions “iso”= equal</vt:lpstr>
      <vt:lpstr>Movement across the Cell Membrane: Osmosis 3.4 </vt:lpstr>
      <vt:lpstr>PowerPoint Presentation</vt:lpstr>
      <vt:lpstr>PowerPoint Presentation</vt:lpstr>
      <vt:lpstr>PowerPoint Presentation</vt:lpstr>
      <vt:lpstr>Hypertonic Solutions “hyper”=above</vt:lpstr>
      <vt:lpstr>Movement across the Cell Membrane: Osmosis 3.4 </vt:lpstr>
      <vt:lpstr>PowerPoint Presentation</vt:lpstr>
      <vt:lpstr>PowerPoint Presentation</vt:lpstr>
      <vt:lpstr>PowerPoint Presentation</vt:lpstr>
      <vt:lpstr>Hypotonic Solutions “hypo”= under or below</vt:lpstr>
      <vt:lpstr>PowerPoint Presentation</vt:lpstr>
      <vt:lpstr>Movement across the Cell Membrane: Osmosis 3.4 </vt:lpstr>
      <vt:lpstr>PowerPoint Presentation</vt:lpstr>
      <vt:lpstr>Osmosis in blood cells</vt:lpstr>
      <vt:lpstr>Managing water balance</vt:lpstr>
      <vt:lpstr>In what type of solution would these cells be found?</vt:lpstr>
      <vt:lpstr>PowerPoint Presentation</vt:lpstr>
      <vt:lpstr>PowerPoint Presentation</vt:lpstr>
      <vt:lpstr>PowerPoint Presentation</vt:lpstr>
      <vt:lpstr>PowerPoint Presentation</vt:lpstr>
      <vt:lpstr>PowerPoint Presentation</vt:lpstr>
      <vt:lpstr>You know that this cell is in a(n) _____ solution because the cell _____. </vt:lpstr>
      <vt:lpstr>PowerPoint Presentation</vt:lpstr>
      <vt:lpstr>What type of transport?</vt:lpstr>
      <vt:lpstr>Managing water balance</vt:lpstr>
      <vt:lpstr>Managing water balance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fcboe</dc:creator>
  <cp:lastModifiedBy>Fairweather, Elizabeth B.</cp:lastModifiedBy>
  <cp:revision>441</cp:revision>
  <dcterms:created xsi:type="dcterms:W3CDTF">2010-10-19T12:23:31Z</dcterms:created>
  <dcterms:modified xsi:type="dcterms:W3CDTF">2019-10-01T18:53:54Z</dcterms:modified>
</cp:coreProperties>
</file>